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3" r:id="rId4"/>
    <p:sldId id="283" r:id="rId5"/>
    <p:sldId id="284" r:id="rId6"/>
    <p:sldId id="281" r:id="rId7"/>
    <p:sldId id="282" r:id="rId8"/>
    <p:sldId id="274" r:id="rId9"/>
    <p:sldId id="280" r:id="rId10"/>
  </p:sldIdLst>
  <p:sldSz cx="9144000" cy="6858000" type="screen4x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7D31"/>
    <a:srgbClr val="FF5500"/>
    <a:srgbClr val="FCECE8"/>
    <a:srgbClr val="FF7900"/>
    <a:srgbClr val="F3767A"/>
    <a:srgbClr val="FF6600"/>
    <a:srgbClr val="3133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46"/>
  </p:normalViewPr>
  <p:slideViewPr>
    <p:cSldViewPr snapToGrid="0" snapToObjects="1">
      <p:cViewPr varScale="1">
        <p:scale>
          <a:sx n="110" d="100"/>
          <a:sy n="110" d="100"/>
        </p:scale>
        <p:origin x="1566" y="108"/>
      </p:cViewPr>
      <p:guideLst>
        <p:guide orient="horz" pos="218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33.33\dohod\_&#1048;&#1057;&#1055;&#1054;&#1051;&#1053;&#1045;&#1053;&#1048;&#1045;%20&#1087;&#1086;%20&#1076;&#1086;&#1093;&#1086;&#1076;&#1072;&#1084;\2024\&#1055;&#1086;&#1103;&#1089;&#1085;&#1080;&#1090;&#1077;&#1083;&#1100;&#1085;&#1099;&#1077;\10%20-%2028.10.2024\&#1074;%20&#1089;&#1083;&#1072;&#1081;&#1076;&#1099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Динамика количества должников, ед.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1.6826249044866463E-2"/>
          <c:y val="4.808098389399397E-2"/>
          <c:w val="0.96634750191026708"/>
          <c:h val="0.8270569369957172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'кол-во должников'!$B$1</c:f>
              <c:strCache>
                <c:ptCount val="1"/>
                <c:pt idx="0">
                  <c:v>количество должников</c:v>
                </c:pt>
              </c:strCache>
            </c:strRef>
          </c:tx>
          <c:spPr>
            <a:solidFill>
              <a:srgbClr val="ED7D3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'кол-во должников'!$A$2:$A$4</c:f>
              <c:strCache>
                <c:ptCount val="3"/>
                <c:pt idx="0">
                  <c:v>на 1.01.2024</c:v>
                </c:pt>
                <c:pt idx="1">
                  <c:v>на 1.07.2024</c:v>
                </c:pt>
                <c:pt idx="2">
                  <c:v>на 1.10.2024</c:v>
                </c:pt>
              </c:strCache>
            </c:strRef>
          </c:cat>
          <c:val>
            <c:numRef>
              <c:f>'кол-во должников'!$B$2:$B$4</c:f>
              <c:numCache>
                <c:formatCode>#,##0</c:formatCode>
                <c:ptCount val="3"/>
                <c:pt idx="0">
                  <c:v>19332</c:v>
                </c:pt>
                <c:pt idx="1">
                  <c:v>17213</c:v>
                </c:pt>
                <c:pt idx="2">
                  <c:v>14679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C1-4758-8B04-8031610CD2D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135327840"/>
        <c:axId val="1135339904"/>
      </c:barChart>
      <c:catAx>
        <c:axId val="113532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135339904"/>
        <c:crosses val="autoZero"/>
        <c:auto val="1"/>
        <c:lblAlgn val="ctr"/>
        <c:lblOffset val="100"/>
        <c:noMultiLvlLbl val="0"/>
      </c:catAx>
      <c:valAx>
        <c:axId val="113533990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1135327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46163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97989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928088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104464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83644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579868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4064549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518450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310097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1672628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</p:spTree>
    <p:extLst>
      <p:ext uri="{BB962C8B-B14F-4D97-AF65-F5344CB8AC3E}">
        <p14:creationId xmlns:p14="http://schemas.microsoft.com/office/powerpoint/2010/main" val="2156559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857AFF-50E8-7A4D-8B95-7B4EA6E8A85A}" type="datetimeFigureOut">
              <a:rPr lang="en-UA" smtClean="0"/>
              <a:t>05/20/2025</a:t>
            </a:fld>
            <a:endParaRPr lang="en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FB81E-BB92-EB44-9504-99AFFC7D2044}" type="slidenum">
              <a:rPr lang="en-UA" smtClean="0"/>
              <a:t>‹#›</a:t>
            </a:fld>
            <a:endParaRPr lang="en-UA"/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6E19AA5D-9055-4E7B-9473-2268D1E5391D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28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DAD9EE6-A50C-48DD-815C-CF50038BCC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-446"/>
            <a:ext cx="9144001" cy="6858446"/>
          </a:xfrm>
          <a:prstGeom prst="rect">
            <a:avLst/>
          </a:prstGeom>
        </p:spPr>
      </p:pic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1F9D6779-263F-4197-9F47-FAE59D08B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647" y="2894013"/>
            <a:ext cx="6664541" cy="1561011"/>
          </a:xfrm>
        </p:spPr>
        <p:txBody>
          <a:bodyPr>
            <a:normAutofit/>
          </a:bodyPr>
          <a:lstStyle/>
          <a:p>
            <a:r>
              <a:rPr lang="ru-RU" sz="3000" b="1" dirty="0"/>
              <a:t>Итоги рейтинга УФНС </a:t>
            </a:r>
            <a:br>
              <a:rPr lang="ru-RU" sz="3000" b="1" dirty="0"/>
            </a:br>
            <a:r>
              <a:rPr lang="ru-RU" sz="3000" b="1" dirty="0"/>
              <a:t>России по Краснодарскому краю </a:t>
            </a:r>
            <a:br>
              <a:rPr lang="ru-RU" sz="3000" b="1" dirty="0"/>
            </a:br>
            <a:r>
              <a:rPr lang="ru-RU" sz="3000" b="1" dirty="0"/>
              <a:t>за 9 месяцев 2024 года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E0EEEE-F872-3847-8DAF-4485A90C3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4423" y="5808280"/>
            <a:ext cx="5771915" cy="1241822"/>
          </a:xfrm>
        </p:spPr>
        <p:txBody>
          <a:bodyPr>
            <a:normAutofit/>
          </a:bodyPr>
          <a:lstStyle/>
          <a:p>
            <a:pPr algn="r"/>
            <a:r>
              <a:rPr lang="ru-RU" sz="3600" b="1" dirty="0">
                <a:solidFill>
                  <a:srgbClr val="FF5500"/>
                </a:solidFill>
              </a:rPr>
              <a:t>НОВОКУБАНСКИЙ РАЙОН</a:t>
            </a:r>
            <a:endParaRPr lang="ru-RU" sz="2000" b="1" dirty="0">
              <a:solidFill>
                <a:srgbClr val="FF5500"/>
              </a:solidFill>
            </a:endParaRPr>
          </a:p>
          <a:p>
            <a:pPr algn="r"/>
            <a:endParaRPr lang="en-UA" sz="2000" b="1" dirty="0">
              <a:solidFill>
                <a:srgbClr val="FF5500"/>
              </a:solidFill>
              <a:latin typeface="Seravek" panose="020B050304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1">
            <a:extLst>
              <a:ext uri="{FF2B5EF4-FFF2-40B4-BE49-F238E27FC236}">
                <a16:creationId xmlns:a16="http://schemas.microsoft.com/office/drawing/2014/main" id="{266925E5-B5C1-4B49-B03D-F14B36C4AC1B}"/>
              </a:ext>
            </a:extLst>
          </p:cNvPr>
          <p:cNvSpPr txBox="1">
            <a:spLocks/>
          </p:cNvSpPr>
          <p:nvPr/>
        </p:nvSpPr>
        <p:spPr>
          <a:xfrm>
            <a:off x="1199022" y="408679"/>
            <a:ext cx="7609674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100" b="1" dirty="0">
                <a:latin typeface="+mn-lt"/>
              </a:rPr>
              <a:t>РЕЙТИНГ МУНИЦИПАЛЬНЫХ ОБРАЗОВАНИЙ КРАСНОДАРСКОГО КРАЯ ПО СОСТОЯНИЮ НА 01.10.2024</a:t>
            </a: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791B8100-B355-4AE0-BA6C-3B09CF46E782}"/>
              </a:ext>
            </a:extLst>
          </p:cNvPr>
          <p:cNvSpPr txBox="1">
            <a:spLocks/>
          </p:cNvSpPr>
          <p:nvPr/>
        </p:nvSpPr>
        <p:spPr>
          <a:xfrm>
            <a:off x="5417052" y="5057656"/>
            <a:ext cx="2108917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01.01.2024</a:t>
            </a:r>
          </a:p>
        </p:txBody>
      </p:sp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FDAF9B42-E919-4B9E-9669-889CF8BF98B9}"/>
              </a:ext>
            </a:extLst>
          </p:cNvPr>
          <p:cNvSpPr txBox="1">
            <a:spLocks/>
          </p:cNvSpPr>
          <p:nvPr/>
        </p:nvSpPr>
        <p:spPr>
          <a:xfrm>
            <a:off x="5554434" y="1734826"/>
            <a:ext cx="1911189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01.10.2024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7624B872-1E39-4AA0-B3F9-AADEE4B49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247870"/>
              </p:ext>
            </p:extLst>
          </p:nvPr>
        </p:nvGraphicFramePr>
        <p:xfrm>
          <a:off x="493372" y="1194074"/>
          <a:ext cx="4514058" cy="537370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08410">
                  <a:extLst>
                    <a:ext uri="{9D8B030D-6E8A-4147-A177-3AD203B41FA5}">
                      <a16:colId xmlns:a16="http://schemas.microsoft.com/office/drawing/2014/main" val="710352858"/>
                    </a:ext>
                  </a:extLst>
                </a:gridCol>
                <a:gridCol w="1222945">
                  <a:extLst>
                    <a:ext uri="{9D8B030D-6E8A-4147-A177-3AD203B41FA5}">
                      <a16:colId xmlns:a16="http://schemas.microsoft.com/office/drawing/2014/main" val="3004896191"/>
                    </a:ext>
                  </a:extLst>
                </a:gridCol>
                <a:gridCol w="1182703">
                  <a:extLst>
                    <a:ext uri="{9D8B030D-6E8A-4147-A177-3AD203B41FA5}">
                      <a16:colId xmlns:a16="http://schemas.microsoft.com/office/drawing/2014/main" val="3607722851"/>
                    </a:ext>
                  </a:extLst>
                </a:gridCol>
              </a:tblGrid>
              <a:tr h="410287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Наименование муниципального образования </a:t>
                      </a:r>
                      <a:br>
                        <a:rPr lang="ru-RU" sz="1800" u="none" strike="noStrike" dirty="0">
                          <a:effectLst/>
                        </a:rPr>
                      </a:b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 gridSpan="2"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Итоговое место в рейтинге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7625361"/>
                  </a:ext>
                </a:extLst>
              </a:tr>
              <a:tr h="7889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 1.09.2024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 1.10.2024</a:t>
                      </a:r>
                      <a:endParaRPr lang="ru-RU" sz="18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858948"/>
                  </a:ext>
                </a:extLst>
              </a:tr>
              <a:tr h="426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 dirty="0">
                          <a:effectLst/>
                        </a:rPr>
                        <a:t>Отрадненский 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3155437798"/>
                  </a:ext>
                </a:extLst>
              </a:tr>
              <a:tr h="426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Белоглинский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2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3225446438"/>
                  </a:ext>
                </a:extLst>
              </a:tr>
              <a:tr h="426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Староминский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4206617177"/>
                  </a:ext>
                </a:extLst>
              </a:tr>
              <a:tr h="426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…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343007303"/>
                  </a:ext>
                </a:extLst>
              </a:tr>
              <a:tr h="426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b="1" u="none" strike="noStrike" dirty="0">
                          <a:effectLst/>
                        </a:rPr>
                        <a:t>Новокубанский 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</a:rPr>
                        <a:t>40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1" u="none" strike="noStrike" dirty="0">
                          <a:effectLst/>
                        </a:rPr>
                        <a:t>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1953946"/>
                  </a:ext>
                </a:extLst>
              </a:tr>
              <a:tr h="487468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…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1511338122"/>
                  </a:ext>
                </a:extLst>
              </a:tr>
              <a:tr h="426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 Сочи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43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39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483891182"/>
                  </a:ext>
                </a:extLst>
              </a:tr>
              <a:tr h="426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Приморско-Ахтарский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31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40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840990827"/>
                  </a:ext>
                </a:extLst>
              </a:tr>
              <a:tr h="426534">
                <a:tc>
                  <a:txBody>
                    <a:bodyPr/>
                    <a:lstStyle/>
                    <a:p>
                      <a:pPr algn="l" fontAlgn="t"/>
                      <a:r>
                        <a:rPr lang="ru-RU" sz="1800" u="none" strike="noStrike">
                          <a:effectLst/>
                        </a:rPr>
                        <a:t>Апшеронский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>
                          <a:effectLst/>
                        </a:rPr>
                        <a:t>44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u="none" strike="noStrike" dirty="0">
                          <a:effectLst/>
                        </a:rPr>
                        <a:t>41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/>
                </a:tc>
                <a:extLst>
                  <a:ext uri="{0D108BD9-81ED-4DB2-BD59-A6C34878D82A}">
                    <a16:rowId xmlns:a16="http://schemas.microsoft.com/office/drawing/2014/main" val="2700830491"/>
                  </a:ext>
                </a:extLst>
              </a:tr>
            </a:tbl>
          </a:graphicData>
        </a:graphic>
      </p:graphicFrame>
      <p:sp>
        <p:nvSpPr>
          <p:cNvPr id="14" name="Заголовок 1">
            <a:extLst>
              <a:ext uri="{FF2B5EF4-FFF2-40B4-BE49-F238E27FC236}">
                <a16:creationId xmlns:a16="http://schemas.microsoft.com/office/drawing/2014/main" id="{7AD37686-B8C5-4137-8283-3FBE677F9D61}"/>
              </a:ext>
            </a:extLst>
          </p:cNvPr>
          <p:cNvSpPr txBox="1">
            <a:spLocks/>
          </p:cNvSpPr>
          <p:nvPr/>
        </p:nvSpPr>
        <p:spPr>
          <a:xfrm>
            <a:off x="5469392" y="3415986"/>
            <a:ext cx="2046473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01.09.2024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7FC5DDB0-EC94-4DB0-8C15-11350BAFE514}"/>
              </a:ext>
            </a:extLst>
          </p:cNvPr>
          <p:cNvSpPr/>
          <p:nvPr/>
        </p:nvSpPr>
        <p:spPr>
          <a:xfrm>
            <a:off x="7487535" y="1621888"/>
            <a:ext cx="836785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92D050"/>
                </a:solidFill>
              </a:rPr>
              <a:t> 9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0AAA6E0-B23A-455D-925C-800512C9F12A}"/>
              </a:ext>
            </a:extLst>
          </p:cNvPr>
          <p:cNvSpPr/>
          <p:nvPr/>
        </p:nvSpPr>
        <p:spPr>
          <a:xfrm>
            <a:off x="7515865" y="1703558"/>
            <a:ext cx="896112" cy="610839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rgbClr val="92D050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3145EFF-229A-49AA-866F-E18A8216BF42}"/>
              </a:ext>
            </a:extLst>
          </p:cNvPr>
          <p:cNvSpPr/>
          <p:nvPr/>
        </p:nvSpPr>
        <p:spPr>
          <a:xfrm>
            <a:off x="7500874" y="3301513"/>
            <a:ext cx="8367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 40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7894B70E-8CBB-4459-B7AE-3CD1E7A5E1BD}"/>
              </a:ext>
            </a:extLst>
          </p:cNvPr>
          <p:cNvSpPr/>
          <p:nvPr/>
        </p:nvSpPr>
        <p:spPr>
          <a:xfrm>
            <a:off x="7502972" y="3350254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A0003DB6-A9B9-4959-A48E-4B171D4824EB}"/>
              </a:ext>
            </a:extLst>
          </p:cNvPr>
          <p:cNvSpPr/>
          <p:nvPr/>
        </p:nvSpPr>
        <p:spPr>
          <a:xfrm>
            <a:off x="7487535" y="4943279"/>
            <a:ext cx="896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 44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4205B1C-D341-4247-AFA4-DF3571D4C9E3}"/>
              </a:ext>
            </a:extLst>
          </p:cNvPr>
          <p:cNvSpPr/>
          <p:nvPr/>
        </p:nvSpPr>
        <p:spPr>
          <a:xfrm>
            <a:off x="7515865" y="4996950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849987B-54BB-4503-A1BC-8B47CBF2D233}"/>
              </a:ext>
            </a:extLst>
          </p:cNvPr>
          <p:cNvSpPr txBox="1"/>
          <p:nvPr/>
        </p:nvSpPr>
        <p:spPr>
          <a:xfrm>
            <a:off x="8229904" y="6536739"/>
            <a:ext cx="346166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350" b="1" dirty="0"/>
              <a:t>2</a:t>
            </a:r>
            <a:endParaRPr lang="ru-RU" sz="135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5" name="Рисунок 14" descr="Диаграмма с подъемом со сплошной заливкой">
            <a:extLst>
              <a:ext uri="{FF2B5EF4-FFF2-40B4-BE49-F238E27FC236}">
                <a16:creationId xmlns:a16="http://schemas.microsoft.com/office/drawing/2014/main" id="{D5F72953-B4C6-4748-9847-F13BD0443A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661080" y="4840022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984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049078" y="171539"/>
            <a:ext cx="8006652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50" b="1" dirty="0">
                <a:latin typeface="+mn-lt"/>
              </a:rPr>
              <a:t>СООТНОШЕНИЕ ДОЛГА К ПОСТУПЛЕНИЯМ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62D2403-F304-4A1A-98F9-7C76AC6D666E}"/>
              </a:ext>
            </a:extLst>
          </p:cNvPr>
          <p:cNvSpPr txBox="1">
            <a:spLocks/>
          </p:cNvSpPr>
          <p:nvPr/>
        </p:nvSpPr>
        <p:spPr>
          <a:xfrm>
            <a:off x="5134443" y="839913"/>
            <a:ext cx="2593466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01.09.2024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8C5881F-5A0C-47B1-9147-3D0104E7F0B3}"/>
              </a:ext>
            </a:extLst>
          </p:cNvPr>
          <p:cNvSpPr txBox="1">
            <a:spLocks/>
          </p:cNvSpPr>
          <p:nvPr/>
        </p:nvSpPr>
        <p:spPr>
          <a:xfrm>
            <a:off x="835273" y="818021"/>
            <a:ext cx="2358536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01.10.2024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527C1A-FD23-40F2-A3D5-4C8463743C79}"/>
              </a:ext>
            </a:extLst>
          </p:cNvPr>
          <p:cNvSpPr/>
          <p:nvPr/>
        </p:nvSpPr>
        <p:spPr>
          <a:xfrm>
            <a:off x="7690477" y="654739"/>
            <a:ext cx="896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15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2278064-B2C4-46F5-82CD-AB512CAE4D4C}"/>
              </a:ext>
            </a:extLst>
          </p:cNvPr>
          <p:cNvSpPr/>
          <p:nvPr/>
        </p:nvSpPr>
        <p:spPr>
          <a:xfrm>
            <a:off x="7726616" y="718540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A7F1E2-A0A3-413C-AF6E-7D05F0468921}"/>
              </a:ext>
            </a:extLst>
          </p:cNvPr>
          <p:cNvSpPr txBox="1"/>
          <p:nvPr/>
        </p:nvSpPr>
        <p:spPr>
          <a:xfrm>
            <a:off x="8251240" y="6529031"/>
            <a:ext cx="346166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350" b="1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BE397BC-924B-484C-A269-EE191B725FAC}"/>
              </a:ext>
            </a:extLst>
          </p:cNvPr>
          <p:cNvSpPr/>
          <p:nvPr/>
        </p:nvSpPr>
        <p:spPr>
          <a:xfrm>
            <a:off x="3098948" y="651881"/>
            <a:ext cx="836785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92D050"/>
                </a:solidFill>
              </a:rPr>
              <a:t> 9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1861262-8C08-41CA-8748-012F64B5FB8D}"/>
              </a:ext>
            </a:extLst>
          </p:cNvPr>
          <p:cNvSpPr/>
          <p:nvPr/>
        </p:nvSpPr>
        <p:spPr>
          <a:xfrm>
            <a:off x="3113447" y="718540"/>
            <a:ext cx="896112" cy="610839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rgbClr val="92D050"/>
              </a:solidFill>
            </a:endParaRPr>
          </a:p>
        </p:txBody>
      </p:sp>
      <p:graphicFrame>
        <p:nvGraphicFramePr>
          <p:cNvPr id="17" name="Таблица 16">
            <a:extLst>
              <a:ext uri="{FF2B5EF4-FFF2-40B4-BE49-F238E27FC236}">
                <a16:creationId xmlns:a16="http://schemas.microsoft.com/office/drawing/2014/main" id="{1058AFBA-668E-42F9-B35E-D4110D4521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083632"/>
              </p:ext>
            </p:extLst>
          </p:nvPr>
        </p:nvGraphicFramePr>
        <p:xfrm>
          <a:off x="253607" y="1808672"/>
          <a:ext cx="4318394" cy="449687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362894">
                  <a:extLst>
                    <a:ext uri="{9D8B030D-6E8A-4147-A177-3AD203B41FA5}">
                      <a16:colId xmlns:a16="http://schemas.microsoft.com/office/drawing/2014/main" val="2513992092"/>
                    </a:ext>
                  </a:extLst>
                </a:gridCol>
                <a:gridCol w="977750">
                  <a:extLst>
                    <a:ext uri="{9D8B030D-6E8A-4147-A177-3AD203B41FA5}">
                      <a16:colId xmlns:a16="http://schemas.microsoft.com/office/drawing/2014/main" val="3397709031"/>
                    </a:ext>
                  </a:extLst>
                </a:gridCol>
                <a:gridCol w="977750">
                  <a:extLst>
                    <a:ext uri="{9D8B030D-6E8A-4147-A177-3AD203B41FA5}">
                      <a16:colId xmlns:a16="http://schemas.microsoft.com/office/drawing/2014/main" val="2379792395"/>
                    </a:ext>
                  </a:extLst>
                </a:gridCol>
              </a:tblGrid>
              <a:tr h="9673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Наименование муниципального образования </a:t>
                      </a:r>
                      <a:br>
                        <a:rPr lang="ru-RU" sz="1400" u="none" strike="noStrike" dirty="0">
                          <a:effectLst/>
                        </a:rPr>
                      </a:b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 1.09.2024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 1.10.2024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088083215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Выселковский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775942070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</a:rPr>
                        <a:t>Белоглинский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767688822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Ленинградский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162590725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</a:rPr>
                        <a:t>…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693607473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500" b="1" u="none" strike="noStrike" dirty="0">
                          <a:effectLst/>
                        </a:rPr>
                        <a:t>Новокубанский 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15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9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6512839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</a:rPr>
                        <a:t>…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 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788545366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</a:rPr>
                        <a:t> Армавир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41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432381313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</a:rPr>
                        <a:t>Северский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42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42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183153517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>
                          <a:effectLst/>
                        </a:rPr>
                        <a:t>Апшеронский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43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43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35232786"/>
                  </a:ext>
                </a:extLst>
              </a:tr>
              <a:tr h="3529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Тбилисский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44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44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78899462"/>
                  </a:ext>
                </a:extLst>
              </a:tr>
            </a:tbl>
          </a:graphicData>
        </a:graphic>
      </p:graphicFrame>
      <p:graphicFrame>
        <p:nvGraphicFramePr>
          <p:cNvPr id="19" name="Таблица 18">
            <a:extLst>
              <a:ext uri="{FF2B5EF4-FFF2-40B4-BE49-F238E27FC236}">
                <a16:creationId xmlns:a16="http://schemas.microsoft.com/office/drawing/2014/main" id="{F764EC64-80A9-4922-A351-045E9A6807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4451042"/>
              </p:ext>
            </p:extLst>
          </p:nvPr>
        </p:nvGraphicFramePr>
        <p:xfrm>
          <a:off x="4914177" y="1808673"/>
          <a:ext cx="3976217" cy="457470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00429">
                  <a:extLst>
                    <a:ext uri="{9D8B030D-6E8A-4147-A177-3AD203B41FA5}">
                      <a16:colId xmlns:a16="http://schemas.microsoft.com/office/drawing/2014/main" val="2428869912"/>
                    </a:ext>
                  </a:extLst>
                </a:gridCol>
                <a:gridCol w="949234">
                  <a:extLst>
                    <a:ext uri="{9D8B030D-6E8A-4147-A177-3AD203B41FA5}">
                      <a16:colId xmlns:a16="http://schemas.microsoft.com/office/drawing/2014/main" val="2444768942"/>
                    </a:ext>
                  </a:extLst>
                </a:gridCol>
                <a:gridCol w="1026554">
                  <a:extLst>
                    <a:ext uri="{9D8B030D-6E8A-4147-A177-3AD203B41FA5}">
                      <a16:colId xmlns:a16="http://schemas.microsoft.com/office/drawing/2014/main" val="2546022974"/>
                    </a:ext>
                  </a:extLst>
                </a:gridCol>
              </a:tblGrid>
              <a:tr h="9774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муниципального образования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Место в рейтинге</a:t>
                      </a:r>
                    </a:p>
                  </a:txBody>
                  <a:tcPr marL="7144" marR="7144" marT="714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факт 2024 г./ факт 2023 г., %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4000627573"/>
                  </a:ext>
                </a:extLst>
              </a:tr>
              <a:tr h="3154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Гулькевичский   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145,8</a:t>
                      </a:r>
                      <a:endParaRPr lang="ru-RU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968014106"/>
                  </a:ext>
                </a:extLst>
              </a:tr>
              <a:tr h="3154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Брюховецкий     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139,8</a:t>
                      </a:r>
                      <a:endParaRPr lang="ru-RU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524939316"/>
                  </a:ext>
                </a:extLst>
              </a:tr>
              <a:tr h="3154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Курганинский    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138,3</a:t>
                      </a:r>
                      <a:endParaRPr lang="ru-RU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667174966"/>
                  </a:ext>
                </a:extLst>
              </a:tr>
              <a:tr h="3154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город-курорт Анапа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133,2</a:t>
                      </a:r>
                      <a:endParaRPr lang="ru-RU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3717336046"/>
                  </a:ext>
                </a:extLst>
              </a:tr>
              <a:tr h="3154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Щербиновский    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132,6</a:t>
                      </a:r>
                      <a:endParaRPr lang="ru-RU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088516791"/>
                  </a:ext>
                </a:extLst>
              </a:tr>
              <a:tr h="34148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Приморско-Ахтарский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132,2</a:t>
                      </a:r>
                      <a:endParaRPr lang="ru-RU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377933084"/>
                  </a:ext>
                </a:extLst>
              </a:tr>
              <a:tr h="3154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Староминский    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131,1</a:t>
                      </a:r>
                      <a:endParaRPr lang="ru-RU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2269503137"/>
                  </a:ext>
                </a:extLst>
              </a:tr>
              <a:tr h="3154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Динской         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131,1</a:t>
                      </a:r>
                      <a:endParaRPr lang="ru-RU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995885357"/>
                  </a:ext>
                </a:extLst>
              </a:tr>
              <a:tr h="349315">
                <a:tc>
                  <a:txBody>
                    <a:bodyPr/>
                    <a:lstStyle/>
                    <a:p>
                      <a:pPr algn="l" fontAlgn="b"/>
                      <a:r>
                        <a:rPr lang="ru-RU" sz="1500" b="1" u="none" strike="noStrike" dirty="0">
                          <a:effectLst/>
                        </a:rPr>
                        <a:t>Новокубанский        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500" b="1" u="none" strike="noStrike" dirty="0">
                          <a:effectLst/>
                        </a:rPr>
                        <a:t>11</a:t>
                      </a:r>
                      <a:endParaRPr lang="ru-RU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500" b="1" u="none" strike="noStrike" dirty="0">
                          <a:effectLst/>
                        </a:rPr>
                        <a:t>130,8</a:t>
                      </a:r>
                      <a:endParaRPr lang="ru-RU" sz="15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118696"/>
                  </a:ext>
                </a:extLst>
              </a:tr>
              <a:tr h="31544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Белоглинский         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130,7</a:t>
                      </a:r>
                      <a:endParaRPr lang="ru-RU" sz="1400" b="0" i="1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1643059350"/>
                  </a:ext>
                </a:extLst>
              </a:tr>
              <a:tr h="38290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yr" panose="020B0604020202020204" pitchFamily="34" charset="0"/>
                        </a:rPr>
                        <a:t>Среднекраевой показатель</a:t>
                      </a: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113,9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144" marR="7144" marT="7144" marB="0" anchor="ctr"/>
                </a:tc>
                <a:extLst>
                  <a:ext uri="{0D108BD9-81ED-4DB2-BD59-A6C34878D82A}">
                    <a16:rowId xmlns:a16="http://schemas.microsoft.com/office/drawing/2014/main" val="654437877"/>
                  </a:ext>
                </a:extLst>
              </a:tr>
            </a:tbl>
          </a:graphicData>
        </a:graphic>
      </p:graphicFrame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1252B88D-7F73-4F5A-A5D7-E574A4206DA8}"/>
              </a:ext>
            </a:extLst>
          </p:cNvPr>
          <p:cNvSpPr txBox="1">
            <a:spLocks/>
          </p:cNvSpPr>
          <p:nvPr/>
        </p:nvSpPr>
        <p:spPr>
          <a:xfrm>
            <a:off x="605387" y="1368561"/>
            <a:ext cx="3445286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solidFill>
                  <a:srgbClr val="FF7900"/>
                </a:solidFill>
                <a:latin typeface="+mn-lt"/>
              </a:rPr>
              <a:t>МЕСТО В РЕЙТИНГЕ ФНС</a:t>
            </a:r>
          </a:p>
        </p:txBody>
      </p:sp>
      <p:sp>
        <p:nvSpPr>
          <p:cNvPr id="27" name="Заголовок 1">
            <a:extLst>
              <a:ext uri="{FF2B5EF4-FFF2-40B4-BE49-F238E27FC236}">
                <a16:creationId xmlns:a16="http://schemas.microsoft.com/office/drawing/2014/main" id="{7AAA6D66-0C54-4446-82FC-F28A7339CCEB}"/>
              </a:ext>
            </a:extLst>
          </p:cNvPr>
          <p:cNvSpPr txBox="1">
            <a:spLocks/>
          </p:cNvSpPr>
          <p:nvPr/>
        </p:nvSpPr>
        <p:spPr>
          <a:xfrm>
            <a:off x="4572001" y="1391264"/>
            <a:ext cx="4659395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solidFill>
                  <a:srgbClr val="FF7900"/>
                </a:solidFill>
                <a:latin typeface="+mn-lt"/>
              </a:rPr>
              <a:t>МФ КК ПО ДОХОДАМ</a:t>
            </a:r>
          </a:p>
        </p:txBody>
      </p:sp>
    </p:spTree>
    <p:extLst>
      <p:ext uri="{BB962C8B-B14F-4D97-AF65-F5344CB8AC3E}">
        <p14:creationId xmlns:p14="http://schemas.microsoft.com/office/powerpoint/2010/main" val="1293774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909613" y="316449"/>
            <a:ext cx="8006652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50" b="1" dirty="0">
                <a:latin typeface="+mn-lt"/>
              </a:rPr>
              <a:t>ДОЛЯ ДОЛЖНИКОВ  В ОБЩЕМ КОЛИЧЕСТВЕ НАЛОГОПЛАТЕЛЬЩИКОВ</a:t>
            </a: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3E1859ED-87EC-4D05-B0E2-A105470ED992}"/>
              </a:ext>
            </a:extLst>
          </p:cNvPr>
          <p:cNvSpPr txBox="1">
            <a:spLocks/>
          </p:cNvSpPr>
          <p:nvPr/>
        </p:nvSpPr>
        <p:spPr>
          <a:xfrm>
            <a:off x="5365527" y="991146"/>
            <a:ext cx="2317697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01.09.2024</a:t>
            </a: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84E72ADD-C55F-4BCA-A513-5D845FC40BF3}"/>
              </a:ext>
            </a:extLst>
          </p:cNvPr>
          <p:cNvSpPr txBox="1">
            <a:spLocks/>
          </p:cNvSpPr>
          <p:nvPr/>
        </p:nvSpPr>
        <p:spPr>
          <a:xfrm>
            <a:off x="909597" y="1034558"/>
            <a:ext cx="2254033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01.10.2024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AB49D81-2CE0-4F36-B29F-3F204DFF32C8}"/>
              </a:ext>
            </a:extLst>
          </p:cNvPr>
          <p:cNvSpPr/>
          <p:nvPr/>
        </p:nvSpPr>
        <p:spPr>
          <a:xfrm>
            <a:off x="7665155" y="864601"/>
            <a:ext cx="896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28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8B481A7-8E20-4A6A-BED7-15358936CECB}"/>
              </a:ext>
            </a:extLst>
          </p:cNvPr>
          <p:cNvSpPr/>
          <p:nvPr/>
        </p:nvSpPr>
        <p:spPr>
          <a:xfrm>
            <a:off x="7701294" y="928402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748A145-7E24-4EF7-88C9-AEACFC6104E7}"/>
              </a:ext>
            </a:extLst>
          </p:cNvPr>
          <p:cNvSpPr/>
          <p:nvPr/>
        </p:nvSpPr>
        <p:spPr>
          <a:xfrm>
            <a:off x="3132439" y="911269"/>
            <a:ext cx="901413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92D050"/>
                </a:solidFill>
              </a:rPr>
              <a:t> 23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033F883-1C95-4450-A6D5-3A1C0105DD8E}"/>
              </a:ext>
            </a:extLst>
          </p:cNvPr>
          <p:cNvSpPr/>
          <p:nvPr/>
        </p:nvSpPr>
        <p:spPr>
          <a:xfrm>
            <a:off x="3168578" y="964847"/>
            <a:ext cx="896112" cy="610839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rgbClr val="92D05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7FEBB4C-3158-4B1E-8CCB-9EF6D3513403}"/>
              </a:ext>
            </a:extLst>
          </p:cNvPr>
          <p:cNvSpPr txBox="1"/>
          <p:nvPr/>
        </p:nvSpPr>
        <p:spPr>
          <a:xfrm>
            <a:off x="8251240" y="6529031"/>
            <a:ext cx="346166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350" b="1" dirty="0">
                <a:solidFill>
                  <a:srgbClr val="000000"/>
                </a:solidFill>
              </a:rPr>
              <a:t>4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D8FB047D-9F94-4FAC-A282-2D6AA546E8D1}"/>
              </a:ext>
            </a:extLst>
          </p:cNvPr>
          <p:cNvCxnSpPr/>
          <p:nvPr/>
        </p:nvCxnSpPr>
        <p:spPr>
          <a:xfrm>
            <a:off x="4876800" y="5477691"/>
            <a:ext cx="0" cy="105134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Диаграмма 23">
            <a:extLst>
              <a:ext uri="{FF2B5EF4-FFF2-40B4-BE49-F238E27FC236}">
                <a16:creationId xmlns:a16="http://schemas.microsoft.com/office/drawing/2014/main" id="{6888EAF6-1495-41C4-BAAC-585D13F84A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649735"/>
              </p:ext>
            </p:extLst>
          </p:nvPr>
        </p:nvGraphicFramePr>
        <p:xfrm>
          <a:off x="501862" y="2057400"/>
          <a:ext cx="8302504" cy="4058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Стрелка: вправо 2">
            <a:extLst>
              <a:ext uri="{FF2B5EF4-FFF2-40B4-BE49-F238E27FC236}">
                <a16:creationId xmlns:a16="http://schemas.microsoft.com/office/drawing/2014/main" id="{2BC790F8-2C7C-48FD-9237-78962E562C02}"/>
              </a:ext>
            </a:extLst>
          </p:cNvPr>
          <p:cNvSpPr/>
          <p:nvPr/>
        </p:nvSpPr>
        <p:spPr>
          <a:xfrm rot="793227">
            <a:off x="2769325" y="3161211"/>
            <a:ext cx="1193074" cy="27867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F4C84A0-EEEF-4331-802A-9CA031515493}"/>
              </a:ext>
            </a:extLst>
          </p:cNvPr>
          <p:cNvSpPr txBox="1"/>
          <p:nvPr/>
        </p:nvSpPr>
        <p:spPr>
          <a:xfrm rot="845384">
            <a:off x="2863580" y="2902174"/>
            <a:ext cx="10862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FF0000"/>
                </a:solidFill>
                <a:latin typeface="+mn-lt"/>
              </a:rPr>
              <a:t>- 11%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6" name="Стрелка: вправо 25">
            <a:extLst>
              <a:ext uri="{FF2B5EF4-FFF2-40B4-BE49-F238E27FC236}">
                <a16:creationId xmlns:a16="http://schemas.microsoft.com/office/drawing/2014/main" id="{D0D6121A-B938-4226-B6D5-B90A6D4DA1B0}"/>
              </a:ext>
            </a:extLst>
          </p:cNvPr>
          <p:cNvSpPr/>
          <p:nvPr/>
        </p:nvSpPr>
        <p:spPr>
          <a:xfrm rot="793227">
            <a:off x="5447211" y="3472542"/>
            <a:ext cx="1193074" cy="278675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32582F-9EB4-4E9B-B963-D13711B762DA}"/>
              </a:ext>
            </a:extLst>
          </p:cNvPr>
          <p:cNvSpPr txBox="1"/>
          <p:nvPr/>
        </p:nvSpPr>
        <p:spPr>
          <a:xfrm rot="845384">
            <a:off x="5541466" y="3213505"/>
            <a:ext cx="10862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FF0000"/>
                </a:solidFill>
                <a:latin typeface="+mn-lt"/>
              </a:rPr>
              <a:t>- 15%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93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Заголовок 1">
            <a:extLst>
              <a:ext uri="{FF2B5EF4-FFF2-40B4-BE49-F238E27FC236}">
                <a16:creationId xmlns:a16="http://schemas.microsoft.com/office/drawing/2014/main" id="{0A57A407-05DD-4C3A-8B1B-B42BD234F436}"/>
              </a:ext>
            </a:extLst>
          </p:cNvPr>
          <p:cNvSpPr txBox="1">
            <a:spLocks/>
          </p:cNvSpPr>
          <p:nvPr/>
        </p:nvSpPr>
        <p:spPr>
          <a:xfrm>
            <a:off x="1288870" y="5487632"/>
            <a:ext cx="3624070" cy="1041399"/>
          </a:xfrm>
          <a:prstGeom prst="rect">
            <a:avLst/>
          </a:prstGeom>
          <a:solidFill>
            <a:srgbClr val="ED7D31"/>
          </a:solidFill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solidFill>
                  <a:schemeClr val="bg1"/>
                </a:solidFill>
                <a:latin typeface="+mn-lt"/>
              </a:rPr>
              <a:t>НЕ ДОСПУСКАЛАСЬ ЗАДОЛЖЕННОСТЬ</a:t>
            </a: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013957" y="305123"/>
            <a:ext cx="8006652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50" b="1" dirty="0">
                <a:latin typeface="+mn-lt"/>
              </a:rPr>
              <a:t>ДОЛЯ ДОЛЖНИКОВ - БЮДЖЕТНЫХ УЧРЕЖДЕНИЙ</a:t>
            </a: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3E1859ED-87EC-4D05-B0E2-A105470ED992}"/>
              </a:ext>
            </a:extLst>
          </p:cNvPr>
          <p:cNvSpPr txBox="1">
            <a:spLocks/>
          </p:cNvSpPr>
          <p:nvPr/>
        </p:nvSpPr>
        <p:spPr>
          <a:xfrm>
            <a:off x="5199385" y="938661"/>
            <a:ext cx="2317697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01.09.2024</a:t>
            </a: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84E72ADD-C55F-4BCA-A513-5D845FC40BF3}"/>
              </a:ext>
            </a:extLst>
          </p:cNvPr>
          <p:cNvSpPr txBox="1">
            <a:spLocks/>
          </p:cNvSpPr>
          <p:nvPr/>
        </p:nvSpPr>
        <p:spPr>
          <a:xfrm>
            <a:off x="767841" y="921621"/>
            <a:ext cx="2254033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01.10.2024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1AB49D81-2CE0-4F36-B29F-3F204DFF32C8}"/>
              </a:ext>
            </a:extLst>
          </p:cNvPr>
          <p:cNvSpPr/>
          <p:nvPr/>
        </p:nvSpPr>
        <p:spPr>
          <a:xfrm>
            <a:off x="7517082" y="821516"/>
            <a:ext cx="896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41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08B481A7-8E20-4A6A-BED7-15358936CECB}"/>
              </a:ext>
            </a:extLst>
          </p:cNvPr>
          <p:cNvSpPr/>
          <p:nvPr/>
        </p:nvSpPr>
        <p:spPr>
          <a:xfrm>
            <a:off x="7553221" y="885317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F748A145-7E24-4EF7-88C9-AEACFC6104E7}"/>
              </a:ext>
            </a:extLst>
          </p:cNvPr>
          <p:cNvSpPr/>
          <p:nvPr/>
        </p:nvSpPr>
        <p:spPr>
          <a:xfrm>
            <a:off x="3194468" y="844698"/>
            <a:ext cx="901413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92D050"/>
                </a:solidFill>
              </a:rPr>
              <a:t> 8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033F883-1C95-4450-A6D5-3A1C0105DD8E}"/>
              </a:ext>
            </a:extLst>
          </p:cNvPr>
          <p:cNvSpPr/>
          <p:nvPr/>
        </p:nvSpPr>
        <p:spPr>
          <a:xfrm>
            <a:off x="3230607" y="898276"/>
            <a:ext cx="896112" cy="610839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rgbClr val="92D05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7FEBB4C-3158-4B1E-8CCB-9EF6D3513403}"/>
              </a:ext>
            </a:extLst>
          </p:cNvPr>
          <p:cNvSpPr txBox="1"/>
          <p:nvPr/>
        </p:nvSpPr>
        <p:spPr>
          <a:xfrm>
            <a:off x="8251240" y="6529031"/>
            <a:ext cx="346166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350" b="1" dirty="0">
                <a:solidFill>
                  <a:srgbClr val="000000"/>
                </a:solidFill>
              </a:rPr>
              <a:t>5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BEB984F3-8233-408C-9E08-5EFBB92A11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817639"/>
              </p:ext>
            </p:extLst>
          </p:nvPr>
        </p:nvGraphicFramePr>
        <p:xfrm>
          <a:off x="348460" y="1694762"/>
          <a:ext cx="8447079" cy="37211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53806">
                  <a:extLst>
                    <a:ext uri="{9D8B030D-6E8A-4147-A177-3AD203B41FA5}">
                      <a16:colId xmlns:a16="http://schemas.microsoft.com/office/drawing/2014/main" val="3699449653"/>
                    </a:ext>
                  </a:extLst>
                </a:gridCol>
                <a:gridCol w="1208361">
                  <a:extLst>
                    <a:ext uri="{9D8B030D-6E8A-4147-A177-3AD203B41FA5}">
                      <a16:colId xmlns:a16="http://schemas.microsoft.com/office/drawing/2014/main" val="252529402"/>
                    </a:ext>
                  </a:extLst>
                </a:gridCol>
                <a:gridCol w="1201783">
                  <a:extLst>
                    <a:ext uri="{9D8B030D-6E8A-4147-A177-3AD203B41FA5}">
                      <a16:colId xmlns:a16="http://schemas.microsoft.com/office/drawing/2014/main" val="2527008139"/>
                    </a:ext>
                  </a:extLst>
                </a:gridCol>
                <a:gridCol w="1105988">
                  <a:extLst>
                    <a:ext uri="{9D8B030D-6E8A-4147-A177-3AD203B41FA5}">
                      <a16:colId xmlns:a16="http://schemas.microsoft.com/office/drawing/2014/main" val="750090181"/>
                    </a:ext>
                  </a:extLst>
                </a:gridCol>
                <a:gridCol w="1077141">
                  <a:extLst>
                    <a:ext uri="{9D8B030D-6E8A-4147-A177-3AD203B41FA5}">
                      <a16:colId xmlns:a16="http://schemas.microsoft.com/office/drawing/2014/main" val="2975335777"/>
                    </a:ext>
                  </a:extLst>
                </a:gridCol>
              </a:tblGrid>
              <a:tr h="808554"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</a:rPr>
                        <a:t>Наименование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</a:rPr>
                        <a:t>кол-во должников на 1.07.2024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</a:rPr>
                        <a:t>кол-во должников на 1.08.2024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</a:rPr>
                        <a:t>кол-во должников на 1.09.2024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</a:rPr>
                        <a:t>кол-во должников на 1.10.2024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48704902"/>
                  </a:ext>
                </a:extLst>
              </a:tr>
              <a:tr h="4160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Верхнекубанское СП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8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88887494"/>
                  </a:ext>
                </a:extLst>
              </a:tr>
              <a:tr h="4160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</a:rPr>
                        <a:t>Ляпинское СП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 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effectLst/>
                        </a:rPr>
                        <a:t>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 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18798313"/>
                  </a:ext>
                </a:extLst>
              </a:tr>
              <a:tr h="4160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</a:rPr>
                        <a:t>Новосельское СП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effectLst/>
                        </a:rPr>
                        <a:t>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</a:rPr>
                        <a:t>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</a:rPr>
                        <a:t>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51505479"/>
                  </a:ext>
                </a:extLst>
              </a:tr>
              <a:tr h="4160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</a:rPr>
                        <a:t>Прикубанское СП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 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>
                          <a:effectLst/>
                        </a:rPr>
                        <a:t>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32567491"/>
                  </a:ext>
                </a:extLst>
              </a:tr>
              <a:tr h="4160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>
                          <a:effectLst/>
                        </a:rPr>
                        <a:t>Прочноокопское СП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effectLst/>
                        </a:rPr>
                        <a:t>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>
                          <a:effectLst/>
                        </a:rPr>
                        <a:t>2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 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3606022"/>
                  </a:ext>
                </a:extLst>
              </a:tr>
              <a:tr h="4160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</a:rPr>
                        <a:t>Централизованная бухгалтерия МО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7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15</a:t>
                      </a:r>
                      <a:endParaRPr lang="ru-RU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1" u="none" strike="noStrike" dirty="0">
                          <a:effectLst/>
                        </a:rPr>
                        <a:t> -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366891"/>
                  </a:ext>
                </a:extLst>
              </a:tr>
              <a:tr h="416082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u="none" strike="noStrike" dirty="0">
                          <a:effectLst/>
                        </a:rPr>
                        <a:t>Общий итог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11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14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19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b="1" u="none" strike="noStrike" dirty="0">
                          <a:effectLst/>
                        </a:rPr>
                        <a:t>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012406"/>
                  </a:ext>
                </a:extLst>
              </a:tr>
            </a:tbl>
          </a:graphicData>
        </a:graphic>
      </p:graphicFrame>
      <p:sp>
        <p:nvSpPr>
          <p:cNvPr id="22" name="Заголовок 1">
            <a:extLst>
              <a:ext uri="{FF2B5EF4-FFF2-40B4-BE49-F238E27FC236}">
                <a16:creationId xmlns:a16="http://schemas.microsoft.com/office/drawing/2014/main" id="{95B83403-CE93-4613-B481-BFA2566559E1}"/>
              </a:ext>
            </a:extLst>
          </p:cNvPr>
          <p:cNvSpPr txBox="1">
            <a:spLocks/>
          </p:cNvSpPr>
          <p:nvPr/>
        </p:nvSpPr>
        <p:spPr>
          <a:xfrm>
            <a:off x="4912939" y="5486399"/>
            <a:ext cx="2640282" cy="1042632"/>
          </a:xfrm>
          <a:prstGeom prst="rect">
            <a:avLst/>
          </a:prstGeom>
          <a:solidFill>
            <a:srgbClr val="ED7D31"/>
          </a:solidFill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solidFill>
                  <a:schemeClr val="bg1"/>
                </a:solidFill>
                <a:latin typeface="+mn-lt"/>
              </a:rPr>
              <a:t>Новокубанское ГП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+mn-lt"/>
              </a:rPr>
              <a:t>Бесскорбненское СП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+mn-lt"/>
              </a:rPr>
              <a:t>Ковалевское СП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+mn-lt"/>
              </a:rPr>
              <a:t>Советское СП</a:t>
            </a: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D8FB047D-9F94-4FAC-A282-2D6AA546E8D1}"/>
              </a:ext>
            </a:extLst>
          </p:cNvPr>
          <p:cNvCxnSpPr/>
          <p:nvPr/>
        </p:nvCxnSpPr>
        <p:spPr>
          <a:xfrm>
            <a:off x="4876800" y="5477691"/>
            <a:ext cx="0" cy="105134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Рисунок 22" descr="Флажок со сплошной заливкой">
            <a:extLst>
              <a:ext uri="{FF2B5EF4-FFF2-40B4-BE49-F238E27FC236}">
                <a16:creationId xmlns:a16="http://schemas.microsoft.com/office/drawing/2014/main" id="{638C2BB2-04F0-486D-9DDE-95A7D319DE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56400" y="558382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11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826269" y="176148"/>
            <a:ext cx="8006652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50" b="1" dirty="0">
                <a:latin typeface="+mn-lt"/>
              </a:rPr>
              <a:t>ДИНАМИКА ДОЛГА ЗА 12 МЕСЯЦЕВ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62D2403-F304-4A1A-98F9-7C76AC6D666E}"/>
              </a:ext>
            </a:extLst>
          </p:cNvPr>
          <p:cNvSpPr txBox="1">
            <a:spLocks/>
          </p:cNvSpPr>
          <p:nvPr/>
        </p:nvSpPr>
        <p:spPr>
          <a:xfrm>
            <a:off x="4567542" y="658248"/>
            <a:ext cx="2659704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01.09.2024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8C5881F-5A0C-47B1-9147-3D0104E7F0B3}"/>
              </a:ext>
            </a:extLst>
          </p:cNvPr>
          <p:cNvSpPr txBox="1">
            <a:spLocks/>
          </p:cNvSpPr>
          <p:nvPr/>
        </p:nvSpPr>
        <p:spPr>
          <a:xfrm>
            <a:off x="779089" y="564498"/>
            <a:ext cx="2725136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01.10.2024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527C1A-FD23-40F2-A3D5-4C8463743C79}"/>
              </a:ext>
            </a:extLst>
          </p:cNvPr>
          <p:cNvSpPr/>
          <p:nvPr/>
        </p:nvSpPr>
        <p:spPr>
          <a:xfrm>
            <a:off x="7267508" y="534959"/>
            <a:ext cx="896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31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2278064-B2C4-46F5-82CD-AB512CAE4D4C}"/>
              </a:ext>
            </a:extLst>
          </p:cNvPr>
          <p:cNvSpPr/>
          <p:nvPr/>
        </p:nvSpPr>
        <p:spPr>
          <a:xfrm>
            <a:off x="7303647" y="598760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A7F1E2-A0A3-413C-AF6E-7D05F0468921}"/>
              </a:ext>
            </a:extLst>
          </p:cNvPr>
          <p:cNvSpPr txBox="1"/>
          <p:nvPr/>
        </p:nvSpPr>
        <p:spPr>
          <a:xfrm>
            <a:off x="8251240" y="6529031"/>
            <a:ext cx="346166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350" b="1" dirty="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BE397BC-924B-484C-A269-EE191B725FAC}"/>
              </a:ext>
            </a:extLst>
          </p:cNvPr>
          <p:cNvSpPr/>
          <p:nvPr/>
        </p:nvSpPr>
        <p:spPr>
          <a:xfrm>
            <a:off x="3384708" y="533814"/>
            <a:ext cx="836785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92D050"/>
                </a:solidFill>
              </a:rPr>
              <a:t> 6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1861262-8C08-41CA-8748-012F64B5FB8D}"/>
              </a:ext>
            </a:extLst>
          </p:cNvPr>
          <p:cNvSpPr/>
          <p:nvPr/>
        </p:nvSpPr>
        <p:spPr>
          <a:xfrm>
            <a:off x="3399207" y="600473"/>
            <a:ext cx="896112" cy="610839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rgbClr val="92D050"/>
              </a:solidFill>
            </a:endParaRP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DC045032-913A-443D-B75C-B1DB48C81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918673"/>
              </p:ext>
            </p:extLst>
          </p:nvPr>
        </p:nvGraphicFramePr>
        <p:xfrm>
          <a:off x="298091" y="1588542"/>
          <a:ext cx="4205043" cy="36514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80687">
                  <a:extLst>
                    <a:ext uri="{9D8B030D-6E8A-4147-A177-3AD203B41FA5}">
                      <a16:colId xmlns:a16="http://schemas.microsoft.com/office/drawing/2014/main" val="1018553878"/>
                    </a:ext>
                  </a:extLst>
                </a:gridCol>
                <a:gridCol w="1036424">
                  <a:extLst>
                    <a:ext uri="{9D8B030D-6E8A-4147-A177-3AD203B41FA5}">
                      <a16:colId xmlns:a16="http://schemas.microsoft.com/office/drawing/2014/main" val="2503367987"/>
                    </a:ext>
                  </a:extLst>
                </a:gridCol>
                <a:gridCol w="987932">
                  <a:extLst>
                    <a:ext uri="{9D8B030D-6E8A-4147-A177-3AD203B41FA5}">
                      <a16:colId xmlns:a16="http://schemas.microsoft.com/office/drawing/2014/main" val="2481373886"/>
                    </a:ext>
                  </a:extLst>
                </a:gridCol>
              </a:tblGrid>
              <a:tr h="8030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Наименование муниципального образования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 1.09.2024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 1.10.2024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23340276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Калининский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1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3746641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Успенский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13966948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Абинский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28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1756724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Мостовский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06444521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Каневской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5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75821790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Новокубанский 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31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u="none" strike="noStrike" dirty="0">
                          <a:effectLst/>
                        </a:rPr>
                        <a:t>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669411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…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09309539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Крыловский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44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42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82403556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Апшеронский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42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43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4948049"/>
                  </a:ext>
                </a:extLst>
              </a:tr>
              <a:tr h="282621"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u="none" strike="noStrike">
                          <a:effectLst/>
                        </a:rPr>
                        <a:t>Тимашевский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>
                          <a:effectLst/>
                        </a:rPr>
                        <a:t>43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800" u="none" strike="noStrike" dirty="0">
                          <a:effectLst/>
                        </a:rPr>
                        <a:t>44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73945427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id="{8977339B-85D3-44F9-A3A4-4CF9DE7851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4135810"/>
              </p:ext>
            </p:extLst>
          </p:nvPr>
        </p:nvGraphicFramePr>
        <p:xfrm>
          <a:off x="4695912" y="1558869"/>
          <a:ext cx="4205041" cy="36753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28750">
                  <a:extLst>
                    <a:ext uri="{9D8B030D-6E8A-4147-A177-3AD203B41FA5}">
                      <a16:colId xmlns:a16="http://schemas.microsoft.com/office/drawing/2014/main" val="3813322678"/>
                    </a:ext>
                  </a:extLst>
                </a:gridCol>
                <a:gridCol w="783575">
                  <a:extLst>
                    <a:ext uri="{9D8B030D-6E8A-4147-A177-3AD203B41FA5}">
                      <a16:colId xmlns:a16="http://schemas.microsoft.com/office/drawing/2014/main" val="67112198"/>
                    </a:ext>
                  </a:extLst>
                </a:gridCol>
                <a:gridCol w="1292716">
                  <a:extLst>
                    <a:ext uri="{9D8B030D-6E8A-4147-A177-3AD203B41FA5}">
                      <a16:colId xmlns:a16="http://schemas.microsoft.com/office/drawing/2014/main" val="1311970150"/>
                    </a:ext>
                  </a:extLst>
                </a:gridCol>
              </a:tblGrid>
              <a:tr h="84264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Наименование муниципального образования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место в рейтинге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Динамика, 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63832560"/>
                  </a:ext>
                </a:extLst>
              </a:tr>
              <a:tr h="280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Общие итоги: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89,80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9313522"/>
                  </a:ext>
                </a:extLst>
              </a:tr>
              <a:tr h="280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Абинский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</a:rPr>
                        <a:t>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39,93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19264392"/>
                  </a:ext>
                </a:extLst>
              </a:tr>
              <a:tr h="280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Успенский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</a:rPr>
                        <a:t>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>
                          <a:effectLst/>
                        </a:rPr>
                        <a:t>43,59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6184716"/>
                  </a:ext>
                </a:extLst>
              </a:tr>
              <a:tr h="280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Ейский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</a:rPr>
                        <a:t>3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64,01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12863836"/>
                  </a:ext>
                </a:extLst>
              </a:tr>
              <a:tr h="280881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…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0146573"/>
                  </a:ext>
                </a:extLst>
              </a:tr>
              <a:tr h="280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2000" b="1" u="none" strike="noStrike" dirty="0">
                          <a:effectLst/>
                        </a:rPr>
                        <a:t>Новокубанский 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1" u="none" strike="noStrike" dirty="0">
                          <a:effectLst/>
                        </a:rPr>
                        <a:t>13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u="none" strike="noStrike" dirty="0">
                          <a:effectLst/>
                        </a:rPr>
                        <a:t>78,96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834738"/>
                  </a:ext>
                </a:extLst>
              </a:tr>
              <a:tr h="280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…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 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 dirty="0">
                          <a:effectLst/>
                        </a:rPr>
                        <a:t> 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2499177"/>
                  </a:ext>
                </a:extLst>
              </a:tr>
              <a:tr h="280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Славянский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</a:rPr>
                        <a:t>42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116,04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62260962"/>
                  </a:ext>
                </a:extLst>
              </a:tr>
              <a:tr h="280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Темрюкский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>
                          <a:effectLst/>
                        </a:rPr>
                        <a:t>43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132,20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62754387"/>
                  </a:ext>
                </a:extLst>
              </a:tr>
              <a:tr h="2808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u="none" strike="noStrike">
                          <a:effectLst/>
                        </a:rPr>
                        <a:t>Тимашевский </a:t>
                      </a:r>
                      <a:endParaRPr lang="ru-RU" sz="1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u="none" strike="noStrike" dirty="0">
                          <a:effectLst/>
                        </a:rPr>
                        <a:t>44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u="none" strike="noStrike" dirty="0">
                          <a:effectLst/>
                        </a:rPr>
                        <a:t>180,97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4153986"/>
                  </a:ext>
                </a:extLst>
              </a:tr>
            </a:tbl>
          </a:graphicData>
        </a:graphic>
      </p:graphicFrame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73180504-5A4A-473A-A537-A8B7208CC943}"/>
              </a:ext>
            </a:extLst>
          </p:cNvPr>
          <p:cNvSpPr txBox="1">
            <a:spLocks/>
          </p:cNvSpPr>
          <p:nvPr/>
        </p:nvSpPr>
        <p:spPr>
          <a:xfrm>
            <a:off x="622679" y="1165523"/>
            <a:ext cx="3445286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solidFill>
                  <a:srgbClr val="FF7900"/>
                </a:solidFill>
                <a:latin typeface="+mn-lt"/>
              </a:rPr>
              <a:t>МЕСТО В РЕЙТИНГЕ ФНС</a:t>
            </a:r>
          </a:p>
        </p:txBody>
      </p:sp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C66E08BA-C277-4A83-881B-1DD20930DF0E}"/>
              </a:ext>
            </a:extLst>
          </p:cNvPr>
          <p:cNvSpPr txBox="1">
            <a:spLocks/>
          </p:cNvSpPr>
          <p:nvPr/>
        </p:nvSpPr>
        <p:spPr>
          <a:xfrm>
            <a:off x="4453521" y="1172336"/>
            <a:ext cx="4659395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solidFill>
                  <a:srgbClr val="FF7900"/>
                </a:solidFill>
                <a:latin typeface="+mn-lt"/>
              </a:rPr>
              <a:t>ПО СНИЖЕНИЮ НЕДОИМКИ</a:t>
            </a:r>
          </a:p>
        </p:txBody>
      </p:sp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39018239-D975-46EC-817B-95D0828D7690}"/>
              </a:ext>
            </a:extLst>
          </p:cNvPr>
          <p:cNvSpPr txBox="1">
            <a:spLocks/>
          </p:cNvSpPr>
          <p:nvPr/>
        </p:nvSpPr>
        <p:spPr>
          <a:xfrm>
            <a:off x="630635" y="5307057"/>
            <a:ext cx="8006652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50" b="1" dirty="0">
                <a:latin typeface="+mn-lt"/>
              </a:rPr>
              <a:t>ДИНАМИКА ДОЛГА БЮДЖЕТНЫХ УЧРЕЖДЕНИЙ</a:t>
            </a:r>
          </a:p>
        </p:txBody>
      </p:sp>
      <p:sp>
        <p:nvSpPr>
          <p:cNvPr id="17" name="Заголовок 1">
            <a:extLst>
              <a:ext uri="{FF2B5EF4-FFF2-40B4-BE49-F238E27FC236}">
                <a16:creationId xmlns:a16="http://schemas.microsoft.com/office/drawing/2014/main" id="{F2B5FE4D-9FD3-4786-8718-4B2BF3AB1E72}"/>
              </a:ext>
            </a:extLst>
          </p:cNvPr>
          <p:cNvSpPr txBox="1">
            <a:spLocks/>
          </p:cNvSpPr>
          <p:nvPr/>
        </p:nvSpPr>
        <p:spPr>
          <a:xfrm>
            <a:off x="4695912" y="5851898"/>
            <a:ext cx="2659704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01.09.2024</a:t>
            </a:r>
          </a:p>
        </p:txBody>
      </p:sp>
      <p:sp>
        <p:nvSpPr>
          <p:cNvPr id="19" name="Заголовок 1">
            <a:extLst>
              <a:ext uri="{FF2B5EF4-FFF2-40B4-BE49-F238E27FC236}">
                <a16:creationId xmlns:a16="http://schemas.microsoft.com/office/drawing/2014/main" id="{66070250-61E1-4EAA-B17A-85510BC36CE0}"/>
              </a:ext>
            </a:extLst>
          </p:cNvPr>
          <p:cNvSpPr txBox="1">
            <a:spLocks/>
          </p:cNvSpPr>
          <p:nvPr/>
        </p:nvSpPr>
        <p:spPr>
          <a:xfrm>
            <a:off x="665905" y="5883583"/>
            <a:ext cx="2725136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01.10.2024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1CD58D0D-4DED-4088-89C8-37429934D229}"/>
              </a:ext>
            </a:extLst>
          </p:cNvPr>
          <p:cNvSpPr/>
          <p:nvPr/>
        </p:nvSpPr>
        <p:spPr>
          <a:xfrm>
            <a:off x="7267508" y="5745232"/>
            <a:ext cx="896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33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1146EEA9-637D-4219-B657-A077E6B9AFF4}"/>
              </a:ext>
            </a:extLst>
          </p:cNvPr>
          <p:cNvSpPr/>
          <p:nvPr/>
        </p:nvSpPr>
        <p:spPr>
          <a:xfrm>
            <a:off x="7303647" y="5809033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1A4AA93B-5BF8-4F4A-AC55-BD3D6B268FC3}"/>
              </a:ext>
            </a:extLst>
          </p:cNvPr>
          <p:cNvSpPr/>
          <p:nvPr/>
        </p:nvSpPr>
        <p:spPr>
          <a:xfrm>
            <a:off x="3384708" y="5756799"/>
            <a:ext cx="836785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92D050"/>
                </a:solidFill>
              </a:rPr>
              <a:t> 13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5782F92F-53F1-49BA-BF6E-3AA246C5D5C8}"/>
              </a:ext>
            </a:extLst>
          </p:cNvPr>
          <p:cNvSpPr/>
          <p:nvPr/>
        </p:nvSpPr>
        <p:spPr>
          <a:xfrm>
            <a:off x="3399207" y="5823458"/>
            <a:ext cx="896112" cy="610839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496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747892" y="161830"/>
            <a:ext cx="8006652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50" b="1" dirty="0">
                <a:latin typeface="+mn-lt"/>
              </a:rPr>
              <a:t>ПЕРЕПЛАТА БЮДЖЕТНЫХ УЧРЕЖДЕНИЙ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D62D2403-F304-4A1A-98F9-7C76AC6D666E}"/>
              </a:ext>
            </a:extLst>
          </p:cNvPr>
          <p:cNvSpPr txBox="1">
            <a:spLocks/>
          </p:cNvSpPr>
          <p:nvPr/>
        </p:nvSpPr>
        <p:spPr>
          <a:xfrm>
            <a:off x="4999041" y="712506"/>
            <a:ext cx="2659704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01.09.2024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78C5881F-5A0C-47B1-9147-3D0104E7F0B3}"/>
              </a:ext>
            </a:extLst>
          </p:cNvPr>
          <p:cNvSpPr txBox="1">
            <a:spLocks/>
          </p:cNvSpPr>
          <p:nvPr/>
        </p:nvSpPr>
        <p:spPr>
          <a:xfrm>
            <a:off x="634253" y="713143"/>
            <a:ext cx="2725136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01.10.2024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4527C1A-FD23-40F2-A3D5-4C8463743C79}"/>
              </a:ext>
            </a:extLst>
          </p:cNvPr>
          <p:cNvSpPr/>
          <p:nvPr/>
        </p:nvSpPr>
        <p:spPr>
          <a:xfrm>
            <a:off x="7715564" y="589217"/>
            <a:ext cx="896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10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62278064-B2C4-46F5-82CD-AB512CAE4D4C}"/>
              </a:ext>
            </a:extLst>
          </p:cNvPr>
          <p:cNvSpPr/>
          <p:nvPr/>
        </p:nvSpPr>
        <p:spPr>
          <a:xfrm>
            <a:off x="7751703" y="653018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2A7F1E2-A0A3-413C-AF6E-7D05F0468921}"/>
              </a:ext>
            </a:extLst>
          </p:cNvPr>
          <p:cNvSpPr txBox="1"/>
          <p:nvPr/>
        </p:nvSpPr>
        <p:spPr>
          <a:xfrm>
            <a:off x="8251240" y="6529031"/>
            <a:ext cx="346166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350" b="1" dirty="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8BE397BC-924B-484C-A269-EE191B725FAC}"/>
              </a:ext>
            </a:extLst>
          </p:cNvPr>
          <p:cNvSpPr/>
          <p:nvPr/>
        </p:nvSpPr>
        <p:spPr>
          <a:xfrm>
            <a:off x="3353056" y="586359"/>
            <a:ext cx="836785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92D050"/>
                </a:solidFill>
              </a:rPr>
              <a:t> 6</a:t>
            </a:r>
            <a:endParaRPr lang="ru-RU" sz="4000" dirty="0">
              <a:solidFill>
                <a:srgbClr val="92D050"/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91861262-8C08-41CA-8748-012F64B5FB8D}"/>
              </a:ext>
            </a:extLst>
          </p:cNvPr>
          <p:cNvSpPr/>
          <p:nvPr/>
        </p:nvSpPr>
        <p:spPr>
          <a:xfrm>
            <a:off x="3367555" y="653018"/>
            <a:ext cx="896112" cy="610839"/>
          </a:xfrm>
          <a:prstGeom prst="rect">
            <a:avLst/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rgbClr val="92D050"/>
              </a:solidFill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C9C1EECF-EEA4-47B2-9FA6-8FF6E5A8E6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514994"/>
              </p:ext>
            </p:extLst>
          </p:nvPr>
        </p:nvGraphicFramePr>
        <p:xfrm>
          <a:off x="641163" y="1727161"/>
          <a:ext cx="8006652" cy="447782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26497">
                  <a:extLst>
                    <a:ext uri="{9D8B030D-6E8A-4147-A177-3AD203B41FA5}">
                      <a16:colId xmlns:a16="http://schemas.microsoft.com/office/drawing/2014/main" val="796910897"/>
                    </a:ext>
                  </a:extLst>
                </a:gridCol>
                <a:gridCol w="1042167">
                  <a:extLst>
                    <a:ext uri="{9D8B030D-6E8A-4147-A177-3AD203B41FA5}">
                      <a16:colId xmlns:a16="http://schemas.microsoft.com/office/drawing/2014/main" val="3164292523"/>
                    </a:ext>
                  </a:extLst>
                </a:gridCol>
                <a:gridCol w="1165362">
                  <a:extLst>
                    <a:ext uri="{9D8B030D-6E8A-4147-A177-3AD203B41FA5}">
                      <a16:colId xmlns:a16="http://schemas.microsoft.com/office/drawing/2014/main" val="3529673222"/>
                    </a:ext>
                  </a:extLst>
                </a:gridCol>
                <a:gridCol w="1204106">
                  <a:extLst>
                    <a:ext uri="{9D8B030D-6E8A-4147-A177-3AD203B41FA5}">
                      <a16:colId xmlns:a16="http://schemas.microsoft.com/office/drawing/2014/main" val="2983049308"/>
                    </a:ext>
                  </a:extLst>
                </a:gridCol>
                <a:gridCol w="968520">
                  <a:extLst>
                    <a:ext uri="{9D8B030D-6E8A-4147-A177-3AD203B41FA5}">
                      <a16:colId xmlns:a16="http://schemas.microsoft.com/office/drawing/2014/main" val="1165241757"/>
                    </a:ext>
                  </a:extLst>
                </a:gridCol>
              </a:tblGrid>
              <a:tr h="62310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 1.07.2024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 1.08.2024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 1.09.2024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на 1.10.2024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01089076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ЦБ Новокубанского ГП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25298182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Бесскорбненское СП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76624013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Верхнекубанское СП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297968163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Ляпинское СП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39223878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Новосельское СП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2946837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Прикубанское СП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42527373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Прочноокопское СП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30849775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Советское СП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4212862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Централизованная бухгалтерия МО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85619266"/>
                  </a:ext>
                </a:extLst>
              </a:tr>
              <a:tr h="42761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СЕЗ</a:t>
                      </a:r>
                    </a:p>
                  </a:txBody>
                  <a:tcPr marL="0" marR="0" marT="0" marB="0" anchor="ctr"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solidFill>
                      <a:srgbClr val="FCECE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solidFill>
                      <a:srgbClr val="FCEC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0575408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ЦКО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45579888"/>
                  </a:ext>
                </a:extLst>
              </a:tr>
              <a:tr h="31155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Общий итог</a:t>
                      </a: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888523"/>
                  </a:ext>
                </a:extLst>
              </a:tr>
            </a:tbl>
          </a:graphicData>
        </a:graphic>
      </p:graphicFrame>
      <p:sp>
        <p:nvSpPr>
          <p:cNvPr id="16" name="Заголовок 1">
            <a:extLst>
              <a:ext uri="{FF2B5EF4-FFF2-40B4-BE49-F238E27FC236}">
                <a16:creationId xmlns:a16="http://schemas.microsoft.com/office/drawing/2014/main" id="{F9E3CB62-11C4-4721-AB45-6010760A09FE}"/>
              </a:ext>
            </a:extLst>
          </p:cNvPr>
          <p:cNvSpPr txBox="1">
            <a:spLocks/>
          </p:cNvSpPr>
          <p:nvPr/>
        </p:nvSpPr>
        <p:spPr>
          <a:xfrm>
            <a:off x="2215287" y="1297740"/>
            <a:ext cx="8006652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50" b="1" dirty="0">
                <a:solidFill>
                  <a:srgbClr val="ED7D31"/>
                </a:solidFill>
                <a:latin typeface="+mn-lt"/>
              </a:rPr>
              <a:t>КОЛИЧЕСТВО УЧРЕЖДЕНИЙ</a:t>
            </a:r>
          </a:p>
        </p:txBody>
      </p:sp>
    </p:spTree>
    <p:extLst>
      <p:ext uri="{BB962C8B-B14F-4D97-AF65-F5344CB8AC3E}">
        <p14:creationId xmlns:p14="http://schemas.microsoft.com/office/powerpoint/2010/main" val="2939552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A8814AEF-579F-4BC3-B402-7D47E82A443A}"/>
              </a:ext>
            </a:extLst>
          </p:cNvPr>
          <p:cNvSpPr txBox="1">
            <a:spLocks/>
          </p:cNvSpPr>
          <p:nvPr/>
        </p:nvSpPr>
        <p:spPr>
          <a:xfrm>
            <a:off x="1137348" y="229816"/>
            <a:ext cx="8006652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50" b="1" dirty="0">
                <a:latin typeface="+mn-lt"/>
              </a:rPr>
              <a:t>ДОЛЖНИКИ – СОТРУДНИКИ БЮДЖЕТНОЙ СФЕРЫ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E5013AB-7972-4301-AA7B-AF80CD7B7069}"/>
              </a:ext>
            </a:extLst>
          </p:cNvPr>
          <p:cNvSpPr txBox="1"/>
          <p:nvPr/>
        </p:nvSpPr>
        <p:spPr>
          <a:xfrm>
            <a:off x="8251240" y="6529031"/>
            <a:ext cx="346166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350" b="1" dirty="0">
                <a:solidFill>
                  <a:srgbClr val="000000"/>
                </a:solidFill>
              </a:rPr>
              <a:t>8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F1BBA2AA-4F48-4BA4-B271-78C2419ED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5562034"/>
              </p:ext>
            </p:extLst>
          </p:nvPr>
        </p:nvGraphicFramePr>
        <p:xfrm>
          <a:off x="121919" y="744265"/>
          <a:ext cx="8725987" cy="55916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315007444"/>
                    </a:ext>
                  </a:extLst>
                </a:gridCol>
                <a:gridCol w="618310">
                  <a:extLst>
                    <a:ext uri="{9D8B030D-6E8A-4147-A177-3AD203B41FA5}">
                      <a16:colId xmlns:a16="http://schemas.microsoft.com/office/drawing/2014/main" val="1823995868"/>
                    </a:ext>
                  </a:extLst>
                </a:gridCol>
                <a:gridCol w="809897">
                  <a:extLst>
                    <a:ext uri="{9D8B030D-6E8A-4147-A177-3AD203B41FA5}">
                      <a16:colId xmlns:a16="http://schemas.microsoft.com/office/drawing/2014/main" val="2691209298"/>
                    </a:ext>
                  </a:extLst>
                </a:gridCol>
                <a:gridCol w="1079863">
                  <a:extLst>
                    <a:ext uri="{9D8B030D-6E8A-4147-A177-3AD203B41FA5}">
                      <a16:colId xmlns:a16="http://schemas.microsoft.com/office/drawing/2014/main" val="813099207"/>
                    </a:ext>
                  </a:extLst>
                </a:gridCol>
                <a:gridCol w="782713">
                  <a:extLst>
                    <a:ext uri="{9D8B030D-6E8A-4147-A177-3AD203B41FA5}">
                      <a16:colId xmlns:a16="http://schemas.microsoft.com/office/drawing/2014/main" val="1978081132"/>
                    </a:ext>
                  </a:extLst>
                </a:gridCol>
                <a:gridCol w="747438">
                  <a:extLst>
                    <a:ext uri="{9D8B030D-6E8A-4147-A177-3AD203B41FA5}">
                      <a16:colId xmlns:a16="http://schemas.microsoft.com/office/drawing/2014/main" val="3181666202"/>
                    </a:ext>
                  </a:extLst>
                </a:gridCol>
                <a:gridCol w="750964">
                  <a:extLst>
                    <a:ext uri="{9D8B030D-6E8A-4147-A177-3AD203B41FA5}">
                      <a16:colId xmlns:a16="http://schemas.microsoft.com/office/drawing/2014/main" val="2855856231"/>
                    </a:ext>
                  </a:extLst>
                </a:gridCol>
                <a:gridCol w="747438">
                  <a:extLst>
                    <a:ext uri="{9D8B030D-6E8A-4147-A177-3AD203B41FA5}">
                      <a16:colId xmlns:a16="http://schemas.microsoft.com/office/drawing/2014/main" val="919185921"/>
                    </a:ext>
                  </a:extLst>
                </a:gridCol>
                <a:gridCol w="750964">
                  <a:extLst>
                    <a:ext uri="{9D8B030D-6E8A-4147-A177-3AD203B41FA5}">
                      <a16:colId xmlns:a16="http://schemas.microsoft.com/office/drawing/2014/main" val="3949571043"/>
                    </a:ext>
                  </a:extLst>
                </a:gridCol>
              </a:tblGrid>
              <a:tr h="33083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наименование </a:t>
                      </a:r>
                      <a:endParaRPr lang="ru-RU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Количество должников</a:t>
                      </a:r>
                      <a:endParaRPr lang="ru-RU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>
                          <a:effectLst/>
                        </a:rPr>
                        <a:t>Количество погасивших долг</a:t>
                      </a:r>
                      <a:endParaRPr lang="ru-RU" sz="14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5656349"/>
                  </a:ext>
                </a:extLst>
              </a:tr>
              <a:tr h="646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ВСЕГО с начала года</a:t>
                      </a:r>
                      <a:endParaRPr lang="ru-RU" sz="13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в том числе новые должники</a:t>
                      </a:r>
                      <a:endParaRPr lang="ru-RU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уволен / не является сотрудником</a:t>
                      </a:r>
                      <a:endParaRPr lang="ru-RU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на 25.10.2024</a:t>
                      </a:r>
                      <a:endParaRPr lang="ru-RU" sz="13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</a:rPr>
                        <a:t>за весь период</a:t>
                      </a:r>
                      <a:endParaRPr lang="ru-RU" sz="13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из числа новых должников</a:t>
                      </a:r>
                      <a:endParaRPr lang="ru-RU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с 1 июля</a:t>
                      </a:r>
                      <a:endParaRPr lang="ru-RU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</a:rPr>
                        <a:t>с 14 по 25 октября 2024 года</a:t>
                      </a:r>
                      <a:endParaRPr lang="ru-RU" sz="13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8109270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Администрация района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25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25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97989737"/>
                  </a:ext>
                </a:extLst>
              </a:tr>
              <a:tr h="3230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 dirty="0">
                          <a:effectLst/>
                        </a:rPr>
                        <a:t>Госучреждения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35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35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7564941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Детские сады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37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177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22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74642688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Школы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174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29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163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18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39162594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Мун. учреждения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30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236433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Новокубанское ГП</a:t>
                      </a:r>
                      <a:endParaRPr lang="ru-RU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23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4</a:t>
                      </a:r>
                      <a:endParaRPr lang="ru-RU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5</a:t>
                      </a:r>
                      <a:endParaRPr lang="ru-RU" sz="16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21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39690785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Бесскорбненское СП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12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10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79822972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Верхнекубанское СП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12</a:t>
                      </a:r>
                      <a:endParaRPr lang="ru-RU" sz="16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 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12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87509476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Ковалевское СП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15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3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15</a:t>
                      </a:r>
                      <a:endParaRPr lang="ru-RU" sz="16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118051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Ляпинское СП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3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3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58164539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Новосельское СП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4</a:t>
                      </a:r>
                      <a:endParaRPr lang="ru-RU" sz="16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1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4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40558606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Прикубанское СП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48063891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Прочноокопское СП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2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2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 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37295593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Советское СП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88121461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Спорт. учреждения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2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5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6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87594260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Управление образования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1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74162968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u="none" strike="noStrike">
                          <a:effectLst/>
                        </a:rPr>
                        <a:t>приемный родитель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2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2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>
                          <a:effectLst/>
                        </a:rPr>
                        <a:t> </a:t>
                      </a:r>
                      <a:endParaRPr lang="ru-RU" sz="16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2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</a:rPr>
                        <a:t> </a:t>
                      </a:r>
                      <a:endParaRPr lang="ru-RU" sz="1600" b="0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</a:rPr>
                        <a:t>1</a:t>
                      </a:r>
                      <a:endParaRPr lang="ru-RU" sz="16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54224814"/>
                  </a:ext>
                </a:extLst>
              </a:tr>
              <a:tr h="1615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1" u="none" strike="noStrike" dirty="0">
                          <a:effectLst/>
                        </a:rPr>
                        <a:t>Общий итог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568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44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87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43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514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27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60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10</a:t>
                      </a:r>
                      <a:endParaRPr lang="ru-RU" sz="16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9630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57817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id="{8DC36282-7AD4-4028-86A7-F99E28E06EDC}"/>
              </a:ext>
            </a:extLst>
          </p:cNvPr>
          <p:cNvSpPr txBox="1">
            <a:spLocks/>
          </p:cNvSpPr>
          <p:nvPr/>
        </p:nvSpPr>
        <p:spPr>
          <a:xfrm>
            <a:off x="4999041" y="712506"/>
            <a:ext cx="2659704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01.09.2024</a:t>
            </a:r>
          </a:p>
        </p:txBody>
      </p:sp>
      <p:sp>
        <p:nvSpPr>
          <p:cNvPr id="11" name="Заголовок 1">
            <a:extLst>
              <a:ext uri="{FF2B5EF4-FFF2-40B4-BE49-F238E27FC236}">
                <a16:creationId xmlns:a16="http://schemas.microsoft.com/office/drawing/2014/main" id="{3AFA4032-6DF3-46FB-A236-3921EE1EFE4E}"/>
              </a:ext>
            </a:extLst>
          </p:cNvPr>
          <p:cNvSpPr txBox="1">
            <a:spLocks/>
          </p:cNvSpPr>
          <p:nvPr/>
        </p:nvSpPr>
        <p:spPr>
          <a:xfrm>
            <a:off x="634253" y="713143"/>
            <a:ext cx="2725136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latin typeface="+mn-lt"/>
              </a:rPr>
              <a:t>Итоговое место в рейтинге на 01.10.2024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5EA7CA3-F1AF-4549-9B24-D4F6D5060E29}"/>
              </a:ext>
            </a:extLst>
          </p:cNvPr>
          <p:cNvSpPr/>
          <p:nvPr/>
        </p:nvSpPr>
        <p:spPr>
          <a:xfrm>
            <a:off x="7715564" y="589217"/>
            <a:ext cx="896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33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2CAE1C63-6473-4EC9-B7C0-B4E995C4F243}"/>
              </a:ext>
            </a:extLst>
          </p:cNvPr>
          <p:cNvSpPr/>
          <p:nvPr/>
        </p:nvSpPr>
        <p:spPr>
          <a:xfrm>
            <a:off x="7751703" y="653018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8" name="Заголовок 1">
            <a:extLst>
              <a:ext uri="{FF2B5EF4-FFF2-40B4-BE49-F238E27FC236}">
                <a16:creationId xmlns:a16="http://schemas.microsoft.com/office/drawing/2014/main" id="{D0193A7C-F647-4E8B-827E-D6DAD0A1ED17}"/>
              </a:ext>
            </a:extLst>
          </p:cNvPr>
          <p:cNvSpPr txBox="1">
            <a:spLocks/>
          </p:cNvSpPr>
          <p:nvPr/>
        </p:nvSpPr>
        <p:spPr>
          <a:xfrm>
            <a:off x="1067679" y="127909"/>
            <a:ext cx="8006652" cy="584597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950" b="1" dirty="0">
                <a:latin typeface="+mn-lt"/>
              </a:rPr>
              <a:t>ДОЛЖНИКИ – СОТРУДНИКИ БЮДЖЕТНОЙ СФЕРЫ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EBD395-B799-41DF-9DC7-A729566875C8}"/>
              </a:ext>
            </a:extLst>
          </p:cNvPr>
          <p:cNvSpPr txBox="1"/>
          <p:nvPr/>
        </p:nvSpPr>
        <p:spPr>
          <a:xfrm>
            <a:off x="8251240" y="6529031"/>
            <a:ext cx="346166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t"/>
            <a:r>
              <a:rPr lang="ru-RU" sz="1350" b="1" dirty="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F67F6C6-44E7-45F1-A125-73641C2E7200}"/>
              </a:ext>
            </a:extLst>
          </p:cNvPr>
          <p:cNvSpPr/>
          <p:nvPr/>
        </p:nvSpPr>
        <p:spPr>
          <a:xfrm>
            <a:off x="3344759" y="584389"/>
            <a:ext cx="896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7900"/>
                </a:solidFill>
              </a:rPr>
              <a:t>32</a:t>
            </a:r>
            <a:endParaRPr lang="ru-RU" sz="4000" dirty="0">
              <a:solidFill>
                <a:srgbClr val="FF7900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4EE8DA9-FB38-440C-8E2B-044A61108048}"/>
              </a:ext>
            </a:extLst>
          </p:cNvPr>
          <p:cNvSpPr/>
          <p:nvPr/>
        </p:nvSpPr>
        <p:spPr>
          <a:xfrm>
            <a:off x="3380898" y="648190"/>
            <a:ext cx="896112" cy="610839"/>
          </a:xfrm>
          <a:prstGeom prst="rect">
            <a:avLst/>
          </a:prstGeom>
          <a:noFill/>
          <a:ln w="76200">
            <a:solidFill>
              <a:srgbClr val="FF7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4AAA6676-4A31-4B49-893C-7620023150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568627"/>
              </p:ext>
            </p:extLst>
          </p:nvPr>
        </p:nvGraphicFramePr>
        <p:xfrm>
          <a:off x="263210" y="1881580"/>
          <a:ext cx="4292019" cy="429801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26550">
                  <a:extLst>
                    <a:ext uri="{9D8B030D-6E8A-4147-A177-3AD203B41FA5}">
                      <a16:colId xmlns:a16="http://schemas.microsoft.com/office/drawing/2014/main" val="1928515839"/>
                    </a:ext>
                  </a:extLst>
                </a:gridCol>
                <a:gridCol w="896983">
                  <a:extLst>
                    <a:ext uri="{9D8B030D-6E8A-4147-A177-3AD203B41FA5}">
                      <a16:colId xmlns:a16="http://schemas.microsoft.com/office/drawing/2014/main" val="1737165173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822946878"/>
                    </a:ext>
                  </a:extLst>
                </a:gridCol>
                <a:gridCol w="897629">
                  <a:extLst>
                    <a:ext uri="{9D8B030D-6E8A-4147-A177-3AD203B41FA5}">
                      <a16:colId xmlns:a16="http://schemas.microsoft.com/office/drawing/2014/main" val="255055686"/>
                    </a:ext>
                  </a:extLst>
                </a:gridCol>
              </a:tblGrid>
              <a:tr h="150477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учреждение</a:t>
                      </a:r>
                      <a:endParaRPr lang="ru-RU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общее количество должников за 2024 год</a:t>
                      </a:r>
                      <a:endParaRPr lang="ru-RU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Количество на 25.10.2024</a:t>
                      </a:r>
                      <a:endParaRPr lang="ru-RU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Количество погасив-</a:t>
                      </a:r>
                      <a:r>
                        <a:rPr lang="ru-RU" sz="1400" u="none" strike="noStrike" dirty="0" err="1">
                          <a:effectLst/>
                        </a:rPr>
                        <a:t>ших</a:t>
                      </a:r>
                      <a:endParaRPr lang="ru-RU" sz="1400" b="0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19031748"/>
                  </a:ext>
                </a:extLst>
              </a:tr>
              <a:tr h="31478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u="none" strike="noStrike" dirty="0">
                          <a:effectLst/>
                        </a:rPr>
                        <a:t>Общий итог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dirty="0">
                          <a:effectLst/>
                        </a:rPr>
                        <a:t>568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dirty="0">
                          <a:effectLst/>
                        </a:rPr>
                        <a:t>43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525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123366"/>
                  </a:ext>
                </a:extLst>
              </a:tr>
              <a:tr h="2507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МДОБУ № 6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16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6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41702424"/>
                  </a:ext>
                </a:extLst>
              </a:tr>
              <a:tr h="2507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МАУ ДО СШ Олимп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3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61800874"/>
                  </a:ext>
                </a:extLst>
              </a:tr>
              <a:tr h="2507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МДОАУ № 3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11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2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9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08002574"/>
                  </a:ext>
                </a:extLst>
              </a:tr>
              <a:tr h="2507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МДОБУ № 31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11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9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88437755"/>
                  </a:ext>
                </a:extLst>
              </a:tr>
              <a:tr h="2507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МДОАУ № 10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14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28233982"/>
                  </a:ext>
                </a:extLst>
              </a:tr>
              <a:tr h="2507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МДОБУ № 16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11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70223560"/>
                  </a:ext>
                </a:extLst>
              </a:tr>
              <a:tr h="2507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МДОБУ № 14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9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2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7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00491296"/>
                  </a:ext>
                </a:extLst>
              </a:tr>
              <a:tr h="47208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МКУ БЛАГОУСТРОЙСТВО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7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2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5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10529224"/>
                  </a:ext>
                </a:extLst>
              </a:tr>
              <a:tr h="25079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МОБУООШ № 21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5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3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4064424"/>
                  </a:ext>
                </a:extLst>
              </a:tr>
            </a:tbl>
          </a:graphicData>
        </a:graphic>
      </p:graphicFrame>
      <p:graphicFrame>
        <p:nvGraphicFramePr>
          <p:cNvPr id="22" name="Таблица 21">
            <a:extLst>
              <a:ext uri="{FF2B5EF4-FFF2-40B4-BE49-F238E27FC236}">
                <a16:creationId xmlns:a16="http://schemas.microsoft.com/office/drawing/2014/main" id="{70EC04C5-8BF7-4DEB-8ECE-E9398BA90E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9087800"/>
              </p:ext>
            </p:extLst>
          </p:nvPr>
        </p:nvGraphicFramePr>
        <p:xfrm>
          <a:off x="4846552" y="1848454"/>
          <a:ext cx="4034238" cy="3108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67162">
                  <a:extLst>
                    <a:ext uri="{9D8B030D-6E8A-4147-A177-3AD203B41FA5}">
                      <a16:colId xmlns:a16="http://schemas.microsoft.com/office/drawing/2014/main" val="3161038692"/>
                    </a:ext>
                  </a:extLst>
                </a:gridCol>
                <a:gridCol w="948242">
                  <a:extLst>
                    <a:ext uri="{9D8B030D-6E8A-4147-A177-3AD203B41FA5}">
                      <a16:colId xmlns:a16="http://schemas.microsoft.com/office/drawing/2014/main" val="3541994775"/>
                    </a:ext>
                  </a:extLst>
                </a:gridCol>
                <a:gridCol w="809417">
                  <a:extLst>
                    <a:ext uri="{9D8B030D-6E8A-4147-A177-3AD203B41FA5}">
                      <a16:colId xmlns:a16="http://schemas.microsoft.com/office/drawing/2014/main" val="722976574"/>
                    </a:ext>
                  </a:extLst>
                </a:gridCol>
                <a:gridCol w="809417">
                  <a:extLst>
                    <a:ext uri="{9D8B030D-6E8A-4147-A177-3AD203B41FA5}">
                      <a16:colId xmlns:a16="http://schemas.microsoft.com/office/drawing/2014/main" val="526995672"/>
                    </a:ext>
                  </a:extLst>
                </a:gridCol>
              </a:tblGrid>
              <a:tr h="14573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учреждение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</a:rPr>
                        <a:t>общее количество должников за 2024 год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погашено за весь период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>
                          <a:effectLst/>
                        </a:rPr>
                        <a:t>Процент погасивших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007113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1" u="none" strike="noStrike" dirty="0">
                          <a:effectLst/>
                        </a:rPr>
                        <a:t>Общий итог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dirty="0">
                          <a:effectLst/>
                        </a:rPr>
                        <a:t>568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dirty="0">
                          <a:effectLst/>
                        </a:rPr>
                        <a:t>514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dirty="0">
                          <a:effectLst/>
                        </a:rPr>
                        <a:t>90,5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9705852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Соцзащита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26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26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>
                          <a:effectLst/>
                        </a:rPr>
                        <a:t>100,0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430687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МДОБУ № 12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dirty="0">
                          <a:effectLst/>
                        </a:rPr>
                        <a:t>100,0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77474676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МОБУГ № 2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dirty="0">
                          <a:effectLst/>
                        </a:rPr>
                        <a:t>100,0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8986351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МОБУСОШ № 16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12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12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dirty="0">
                          <a:effectLst/>
                        </a:rPr>
                        <a:t>100,0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860462963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МОБУСОШ № 11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11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11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400" b="1" u="none" strike="noStrike" dirty="0">
                          <a:effectLst/>
                        </a:rPr>
                        <a:t>100,0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745202601"/>
                  </a:ext>
                </a:extLst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МОБУСОШ № 1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9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9</a:t>
                      </a:r>
                      <a:endParaRPr lang="ru-RU" sz="1400" b="1" i="0" u="none" strike="noStrike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100,0</a:t>
                      </a:r>
                      <a:endParaRPr lang="ru-RU" sz="1400" b="1" i="0" u="none" strike="noStrike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07154971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7960B71D-8593-4ABC-94A4-20F30A0F51BF}"/>
              </a:ext>
            </a:extLst>
          </p:cNvPr>
          <p:cNvSpPr txBox="1"/>
          <p:nvPr/>
        </p:nvSpPr>
        <p:spPr>
          <a:xfrm>
            <a:off x="496567" y="1536986"/>
            <a:ext cx="41892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+mn-lt"/>
              </a:rPr>
              <a:t>Наибольшее количество должников</a:t>
            </a:r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DAE97CB-5CBC-4673-8539-E0122FC34CDE}"/>
              </a:ext>
            </a:extLst>
          </p:cNvPr>
          <p:cNvSpPr txBox="1"/>
          <p:nvPr/>
        </p:nvSpPr>
        <p:spPr>
          <a:xfrm>
            <a:off x="5146534" y="1528913"/>
            <a:ext cx="357922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latin typeface="+mn-lt"/>
              </a:rPr>
              <a:t>Результат работы с должниками</a:t>
            </a:r>
            <a:endParaRPr lang="ru-RU" dirty="0"/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8A2D0592-E070-442A-A4F3-6814AE811297}"/>
              </a:ext>
            </a:extLst>
          </p:cNvPr>
          <p:cNvSpPr txBox="1">
            <a:spLocks/>
          </p:cNvSpPr>
          <p:nvPr/>
        </p:nvSpPr>
        <p:spPr>
          <a:xfrm>
            <a:off x="5792920" y="5136723"/>
            <a:ext cx="3087869" cy="1194407"/>
          </a:xfrm>
          <a:prstGeom prst="rect">
            <a:avLst/>
          </a:prstGeom>
          <a:solidFill>
            <a:srgbClr val="ED7D31"/>
          </a:solidFill>
        </p:spPr>
        <p:txBody>
          <a:bodyPr vert="horz" lIns="68580" tIns="34290" rIns="68580" bIns="3429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b="1" dirty="0">
                <a:solidFill>
                  <a:schemeClr val="bg1"/>
                </a:solidFill>
                <a:latin typeface="+mn-lt"/>
              </a:rPr>
              <a:t>Образовательные учреждения: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+mn-lt"/>
              </a:rPr>
              <a:t>24 детских сада – 100%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  <a:latin typeface="+mn-lt"/>
              </a:rPr>
              <a:t>30 школ – 100%</a:t>
            </a:r>
          </a:p>
        </p:txBody>
      </p:sp>
      <p:pic>
        <p:nvPicPr>
          <p:cNvPr id="27" name="Рисунок 26" descr="Флажок со сплошной заливкой">
            <a:extLst>
              <a:ext uri="{FF2B5EF4-FFF2-40B4-BE49-F238E27FC236}">
                <a16:creationId xmlns:a16="http://schemas.microsoft.com/office/drawing/2014/main" id="{C07C6315-89C0-42E5-8D3A-40DAA6C04C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46552" y="515686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441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1013</TotalTime>
  <Words>951</Words>
  <Application>Microsoft Office PowerPoint</Application>
  <PresentationFormat>Экран (4:3)</PresentationFormat>
  <Paragraphs>588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Cyr</vt:lpstr>
      <vt:lpstr>Calibri</vt:lpstr>
      <vt:lpstr>Calibri Light</vt:lpstr>
      <vt:lpstr>Seravek</vt:lpstr>
      <vt:lpstr>Times New Roman</vt:lpstr>
      <vt:lpstr>Office Theme</vt:lpstr>
      <vt:lpstr>Итоги рейтинга УФНС  России по Краснодарскому краю  за 9 месяцев 2024 года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Microsoft Office User</dc:creator>
  <cp:lastModifiedBy>Артемьева Светлана</cp:lastModifiedBy>
  <cp:revision>130</cp:revision>
  <cp:lastPrinted>2024-05-04T09:46:02Z</cp:lastPrinted>
  <dcterms:created xsi:type="dcterms:W3CDTF">2023-07-27T11:30:01Z</dcterms:created>
  <dcterms:modified xsi:type="dcterms:W3CDTF">2025-05-20T13:14:31Z</dcterms:modified>
</cp:coreProperties>
</file>