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sldIdLst>
    <p:sldId id="439" r:id="rId2"/>
    <p:sldId id="440" r:id="rId3"/>
    <p:sldId id="441" r:id="rId4"/>
    <p:sldId id="442" r:id="rId5"/>
    <p:sldId id="443" r:id="rId6"/>
    <p:sldId id="444" r:id="rId7"/>
    <p:sldId id="449" r:id="rId8"/>
    <p:sldId id="445" r:id="rId9"/>
    <p:sldId id="390" r:id="rId10"/>
    <p:sldId id="417" r:id="rId11"/>
    <p:sldId id="396" r:id="rId12"/>
    <p:sldId id="418" r:id="rId13"/>
    <p:sldId id="424" r:id="rId14"/>
    <p:sldId id="410" r:id="rId15"/>
    <p:sldId id="423" r:id="rId16"/>
    <p:sldId id="379" r:id="rId17"/>
    <p:sldId id="431" r:id="rId18"/>
    <p:sldId id="429" r:id="rId19"/>
    <p:sldId id="430" r:id="rId20"/>
    <p:sldId id="434" r:id="rId21"/>
    <p:sldId id="448" r:id="rId22"/>
    <p:sldId id="437" r:id="rId23"/>
    <p:sldId id="438" r:id="rId24"/>
    <p:sldId id="450" r:id="rId25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62EFB1-FCBF-46E3-B723-B98BFCE275EF}">
          <p14:sldIdLst>
            <p14:sldId id="439"/>
            <p14:sldId id="440"/>
            <p14:sldId id="441"/>
            <p14:sldId id="442"/>
            <p14:sldId id="443"/>
            <p14:sldId id="444"/>
            <p14:sldId id="449"/>
            <p14:sldId id="445"/>
            <p14:sldId id="390"/>
            <p14:sldId id="417"/>
            <p14:sldId id="396"/>
            <p14:sldId id="418"/>
            <p14:sldId id="424"/>
            <p14:sldId id="410"/>
            <p14:sldId id="423"/>
            <p14:sldId id="379"/>
            <p14:sldId id="431"/>
            <p14:sldId id="429"/>
            <p14:sldId id="430"/>
            <p14:sldId id="434"/>
            <p14:sldId id="448"/>
            <p14:sldId id="437"/>
            <p14:sldId id="438"/>
            <p14:sldId id="450"/>
          </p14:sldIdLst>
        </p14:section>
        <p14:section name="Раздел без заголовка" id="{16A69ABD-B537-4106-AE4A-25041F3326F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2886" userDrawn="1">
          <p15:clr>
            <a:srgbClr val="A4A3A4"/>
          </p15:clr>
        </p15:guide>
        <p15:guide id="3" orient="horz" pos="2835" userDrawn="1">
          <p15:clr>
            <a:srgbClr val="A4A3A4"/>
          </p15:clr>
        </p15:guide>
        <p15:guide id="4" pos="300" userDrawn="1">
          <p15:clr>
            <a:srgbClr val="A4A3A4"/>
          </p15:clr>
        </p15:guide>
        <p15:guide id="5" pos="210">
          <p15:clr>
            <a:srgbClr val="A4A3A4"/>
          </p15:clr>
        </p15:guide>
        <p15:guide id="6" pos="4020" userDrawn="1">
          <p15:clr>
            <a:srgbClr val="A4A3A4"/>
          </p15:clr>
        </p15:guide>
        <p15:guide id="7" pos="41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Кимова" initials="С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8B742"/>
    <a:srgbClr val="F67031"/>
    <a:srgbClr val="CC4125"/>
    <a:srgbClr val="F5E549"/>
    <a:srgbClr val="E89180"/>
    <a:srgbClr val="FFE0B3"/>
    <a:srgbClr val="FF9900"/>
    <a:srgbClr val="EB426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5501" autoAdjust="0"/>
  </p:normalViewPr>
  <p:slideViewPr>
    <p:cSldViewPr>
      <p:cViewPr varScale="1">
        <p:scale>
          <a:sx n="85" d="100"/>
          <a:sy n="85" d="100"/>
        </p:scale>
        <p:origin x="2892" y="96"/>
      </p:cViewPr>
      <p:guideLst>
        <p:guide orient="horz" pos="2154"/>
        <p:guide pos="2886"/>
        <p:guide orient="horz" pos="2835"/>
        <p:guide pos="300"/>
        <p:guide pos="210"/>
        <p:guide pos="4020"/>
        <p:guide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3.33\obmen\&#1041;&#1070;&#1044;&#1046;&#1045;&#1058;%20&#1044;&#1051;&#1071;%20&#1043;&#1056;&#1040;&#1046;&#1044;&#1040;&#1053;\&#1079;&#1072;%202019%20&#1075;&#1086;&#1076;\&#1086;&#1089;&#1085;&#1086;&#1074;&#1085;&#1099;&#1077;%20&#1087;&#1072;&#1088;&#1072;&#1084;&#1077;&#1090;&#1088;&#1099;%20&#1079;&#1072;%20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rah_ia\Desktop\&#1041;&#1091;&#1082;&#1083;&#1077;&#1090;%20&#1087;&#1086;%20&#1080;&#1089;&#1087;&#1086;&#1083;&#1085;&#1077;&#1085;&#1080;&#1102;%2020%20&#1075;&#1086;&#1076;&#1072;\&#1058;&#1072;&#1073;&#1083;&#1080;&#1094;&#1099;%20&#1087;&#1086;%20&#1080;&#1089;&#1087;&#1086;&#1083;&#1085;&#1077;&#1085;&#1080;&#1102;\&#1056;&#1072;&#1089;&#1093;&#1086;&#1076;&#1099;%20&#1082;&#1086;&#1085;&#1089;&#1086;&#1083;&#1080;&#1076;&#1080;&#1088;&#1086;&#1074;&#1072;&#1085;&#1085;&#1086;&#1075;&#108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rah_ia\Desktop\&#1041;&#1091;&#1082;&#1083;&#1077;&#1090;%20&#1080;&#1079;%20&#1050;&#1072;&#1085;&#1074;&#1099;\&#1087;&#1086;&#1082;&#1072;&#1079;&#1072;&#1090;&#1077;&#1083;&#1080;%20&#1073;&#1102;&#1076;&#1078;&#1077;&#1090;&#1085;%20&#1086;&#1073;&#1077;&#1089;&#108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rah_ia\Desktop\&#1041;&#1091;&#1082;&#1083;&#1077;&#1090;%20&#1080;&#1079;%20&#1050;&#1072;&#1085;&#1074;&#1099;\&#1052;&#1091;&#1085;%20&#1076;&#1086;&#1083;&#1075;%202015-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rah_ia\Desktop\&#1041;&#1091;&#1082;&#1083;&#1077;&#1090;%20&#1087;&#1086;%20&#1080;&#1089;&#1087;&#1086;&#1083;&#1085;&#1077;&#1085;&#1080;&#1102;%2020%20&#1075;&#1086;&#1076;&#1072;\&#1058;&#1086;&#1095;&#1085;&#1099;&#1077;%20&#1094;&#1080;&#1092;&#1088;&#1099;\&#1053;&#1086;&#1074;&#1099;&#1081;%20&#1073;&#1091;&#1082;&#1083;&#1077;&#1090;%20+%20&#1090;&#1072;&#1073;&#1083;&#1080;&#1094;&#1099;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52479616659519E-2"/>
          <c:y val="3.2839029583291345E-2"/>
          <c:w val="0.95721665720604554"/>
          <c:h val="0.83309419655876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'[основные параметры за 2019.xlsx]ДОХОДЫ 2011 - 2020'!$A$67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2 235,8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8A-4BF0-83AB-8BAE7E79D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2 427,9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8A-4BF0-83AB-8BAE7E79D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'[основные параметры за 2019.xlsx]ДОХОДЫ 2011 - 2020'!$C$62:$E$62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'[основные параметры за 2019.xlsx]ДОХОДЫ 2011 - 2020'!$C$67:$E$67</c:f>
              <c:numCache>
                <c:formatCode>#\ ##0.0</c:formatCode>
                <c:ptCount val="3"/>
                <c:pt idx="0">
                  <c:v>1850.9821499999998</c:v>
                </c:pt>
                <c:pt idx="1">
                  <c:v>2099.857</c:v>
                </c:pt>
                <c:pt idx="2">
                  <c:v>2425.6854402199997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8A-4BF0-83AB-8BAE7E79D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3752448"/>
        <c:axId val="73752840"/>
      </c:barChart>
      <c:catAx>
        <c:axId val="7375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3752840"/>
        <c:crosses val="autoZero"/>
        <c:auto val="1"/>
        <c:lblAlgn val="ctr"/>
        <c:lblOffset val="100"/>
        <c:noMultiLvlLbl val="0"/>
      </c:catAx>
      <c:valAx>
        <c:axId val="7375284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73752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16860148739345"/>
          <c:y val="0.2056656005771853"/>
          <c:w val="0.45051840278350347"/>
          <c:h val="0.68993848271623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D3-4821-AC67-5CEDBD0558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D3-4821-AC67-5CEDBD0558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D3-4821-AC67-5CEDBD0558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D3-4821-AC67-5CEDBD0558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D3-4821-AC67-5CEDBD0558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D3-4821-AC67-5CEDBD0558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D3-4821-AC67-5CEDBD0558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D3-4821-AC67-5CEDBD0558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Лист4!$A$2:$A$9</c:f>
              <c:strCache>
                <c:ptCount val="8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Культура,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Жилищно-коммунальное хозяйство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Лист4!$B$2:$B$9</c:f>
              <c:numCache>
                <c:formatCode>#,##0.0</c:formatCode>
                <c:ptCount val="8"/>
                <c:pt idx="0">
                  <c:v>1371.11343631</c:v>
                </c:pt>
                <c:pt idx="1">
                  <c:v>247.07206824000002</c:v>
                </c:pt>
                <c:pt idx="2">
                  <c:v>175.00847011000002</c:v>
                </c:pt>
                <c:pt idx="3">
                  <c:v>170.15665955</c:v>
                </c:pt>
                <c:pt idx="4">
                  <c:v>153.67309509</c:v>
                </c:pt>
                <c:pt idx="5">
                  <c:v>140.93922810000001</c:v>
                </c:pt>
                <c:pt idx="6">
                  <c:v>80.645732209999991</c:v>
                </c:pt>
                <c:pt idx="7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FD3-4821-AC67-5CEDBD0558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0069092887885"/>
          <c:y val="3.5736414956618244E-2"/>
          <c:w val="0.41571353090708713"/>
          <c:h val="0.88564347213882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97884226680008E-2"/>
          <c:y val="6.6949829225732185E-2"/>
          <c:w val="0.91438371905602689"/>
          <c:h val="0.5168281160033853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PowerPoint]Лист1'!$I$26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PowerPoint]Лист1'!$J$25:$O$25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 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'[Диаграмма в Microsoft PowerPoint]Лист1'!$J$26:$O$26</c:f>
              <c:numCache>
                <c:formatCode>General</c:formatCode>
                <c:ptCount val="6"/>
                <c:pt idx="0">
                  <c:v>0.9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2F-4F77-95D2-8483D60FF8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5562384"/>
        <c:axId val="485562776"/>
      </c:lineChart>
      <c:catAx>
        <c:axId val="48556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562776"/>
        <c:crosses val="autoZero"/>
        <c:auto val="1"/>
        <c:lblAlgn val="ctr"/>
        <c:lblOffset val="100"/>
        <c:noMultiLvlLbl val="0"/>
      </c:catAx>
      <c:valAx>
        <c:axId val="485562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556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8706780974585"/>
          <c:y val="0.14966563013466491"/>
          <c:w val="0.83277331539587707"/>
          <c:h val="0.38429772283736952"/>
        </c:manualLayout>
      </c:layout>
      <c:lineChart>
        <c:grouping val="stacked"/>
        <c:varyColors val="0"/>
        <c:ser>
          <c:idx val="0"/>
          <c:order val="0"/>
          <c:tx>
            <c:strRef>
              <c:f>'бюджетная обесп'!$A$4</c:f>
              <c:strCache>
                <c:ptCount val="1"/>
                <c:pt idx="0">
                  <c:v>Бюджетная обеспеченность поселений до распределения дотации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'бюджетная обесп'!$B$1:$J$3</c:f>
              <c:strCache>
                <c:ptCount val="9"/>
                <c:pt idx="0">
                  <c:v>Новокубанское г/п</c:v>
                </c:pt>
                <c:pt idx="1">
                  <c:v>Бесскорбненское с/п</c:v>
                </c:pt>
                <c:pt idx="2">
                  <c:v>Верхнекубанское с/п</c:v>
                </c:pt>
                <c:pt idx="3">
                  <c:v>Ковалевское с/п</c:v>
                </c:pt>
                <c:pt idx="4">
                  <c:v>Ляпинское с/п</c:v>
                </c:pt>
                <c:pt idx="5">
                  <c:v>Новосельское с/п</c:v>
                </c:pt>
                <c:pt idx="6">
                  <c:v>Прикубанское с/п</c:v>
                </c:pt>
                <c:pt idx="7">
                  <c:v>Прочноокопское с/п</c:v>
                </c:pt>
                <c:pt idx="8">
                  <c:v>Советское с/п</c:v>
                </c:pt>
              </c:strCache>
            </c:strRef>
          </c:cat>
          <c:val>
            <c:numRef>
              <c:f>'бюджетная обесп'!$B$4:$J$4</c:f>
              <c:numCache>
                <c:formatCode>General</c:formatCode>
                <c:ptCount val="9"/>
                <c:pt idx="0">
                  <c:v>1.44</c:v>
                </c:pt>
                <c:pt idx="1">
                  <c:v>0.81</c:v>
                </c:pt>
                <c:pt idx="2">
                  <c:v>0.74</c:v>
                </c:pt>
                <c:pt idx="3">
                  <c:v>0.68</c:v>
                </c:pt>
                <c:pt idx="4">
                  <c:v>0.65</c:v>
                </c:pt>
                <c:pt idx="5">
                  <c:v>0.52</c:v>
                </c:pt>
                <c:pt idx="6">
                  <c:v>0.73</c:v>
                </c:pt>
                <c:pt idx="7">
                  <c:v>0.76</c:v>
                </c:pt>
                <c:pt idx="8">
                  <c:v>0.77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7FB-495A-8B95-9BDD17502719}"/>
            </c:ext>
          </c:extLst>
        </c:ser>
        <c:ser>
          <c:idx val="1"/>
          <c:order val="1"/>
          <c:tx>
            <c:strRef>
              <c:f>'бюджетная обесп'!$A$5</c:f>
              <c:strCache>
                <c:ptCount val="1"/>
                <c:pt idx="0">
                  <c:v>Бюджетная обеспеченность поселений после распределения  дотации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'бюджетная обесп'!$B$1:$J$3</c:f>
              <c:strCache>
                <c:ptCount val="9"/>
                <c:pt idx="0">
                  <c:v>Новокубанское г/п</c:v>
                </c:pt>
                <c:pt idx="1">
                  <c:v>Бесскорбненское с/п</c:v>
                </c:pt>
                <c:pt idx="2">
                  <c:v>Верхнекубанское с/п</c:v>
                </c:pt>
                <c:pt idx="3">
                  <c:v>Ковалевское с/п</c:v>
                </c:pt>
                <c:pt idx="4">
                  <c:v>Ляпинское с/п</c:v>
                </c:pt>
                <c:pt idx="5">
                  <c:v>Новосельское с/п</c:v>
                </c:pt>
                <c:pt idx="6">
                  <c:v>Прикубанское с/п</c:v>
                </c:pt>
                <c:pt idx="7">
                  <c:v>Прочноокопское с/п</c:v>
                </c:pt>
                <c:pt idx="8">
                  <c:v>Советское с/п</c:v>
                </c:pt>
              </c:strCache>
            </c:strRef>
          </c:cat>
          <c:val>
            <c:numRef>
              <c:f>'бюджетная обесп'!$B$5:$J$5</c:f>
              <c:numCache>
                <c:formatCode>0.00</c:formatCode>
                <c:ptCount val="9"/>
                <c:pt idx="0">
                  <c:v>1.44</c:v>
                </c:pt>
                <c:pt idx="1">
                  <c:v>0.81</c:v>
                </c:pt>
                <c:pt idx="2">
                  <c:v>0.74</c:v>
                </c:pt>
                <c:pt idx="3">
                  <c:v>0.68</c:v>
                </c:pt>
                <c:pt idx="4">
                  <c:v>0.65</c:v>
                </c:pt>
                <c:pt idx="5">
                  <c:v>0.59</c:v>
                </c:pt>
                <c:pt idx="6">
                  <c:v>0.73</c:v>
                </c:pt>
                <c:pt idx="7">
                  <c:v>0.76</c:v>
                </c:pt>
                <c:pt idx="8">
                  <c:v>0.77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7FB-495A-8B95-9BDD175027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8515872"/>
        <c:axId val="488516264"/>
      </c:lineChart>
      <c:catAx>
        <c:axId val="48851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16264"/>
        <c:crosses val="autoZero"/>
        <c:auto val="1"/>
        <c:lblAlgn val="ctr"/>
        <c:lblOffset val="100"/>
        <c:noMultiLvlLbl val="0"/>
      </c:catAx>
      <c:valAx>
        <c:axId val="488516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1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4285249519689438E-2"/>
          <c:y val="0.81548685090834239"/>
          <c:w val="0.92904803984929007"/>
          <c:h val="0.12289048427770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8675245294105"/>
          <c:y val="0.24479221347331584"/>
          <c:w val="0.82505774278215227"/>
          <c:h val="0.6292898804316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74</c:v>
                </c:pt>
                <c:pt idx="1">
                  <c:v>46.5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4B-4C6F-AE64-BA3FC0DCD312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36.1</c:v>
                </c:pt>
                <c:pt idx="1">
                  <c:v>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4B-4C6F-AE64-BA3FC0DCD312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25.4</c:v>
                </c:pt>
                <c:pt idx="1">
                  <c:v>37.299999999999997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4B-4C6F-AE64-BA3FC0DCD312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26.4</c:v>
                </c:pt>
                <c:pt idx="1">
                  <c:v>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4B-4C6F-AE64-BA3FC0DCD312}"/>
            </c:ext>
          </c:extLst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Лист1!$F$3:$F$4</c:f>
              <c:numCache>
                <c:formatCode>0.0</c:formatCode>
                <c:ptCount val="2"/>
                <c:pt idx="0">
                  <c:v>10</c:v>
                </c:pt>
                <c:pt idx="1">
                  <c:v>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4B-4C6F-AE64-BA3FC0DCD312}"/>
            </c:ext>
          </c:extLst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Лист1!$G$3:$G$4</c:f>
              <c:numCache>
                <c:formatCode>0.0</c:formatCode>
                <c:ptCount val="2"/>
                <c:pt idx="0">
                  <c:v>3</c:v>
                </c:pt>
                <c:pt idx="1">
                  <c:v>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4B-4C6F-AE64-BA3FC0DCD3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8517048"/>
        <c:axId val="488517440"/>
      </c:barChart>
      <c:catAx>
        <c:axId val="48851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17440"/>
        <c:crosses val="autoZero"/>
        <c:auto val="1"/>
        <c:lblAlgn val="ctr"/>
        <c:lblOffset val="100"/>
        <c:noMultiLvlLbl val="0"/>
      </c:catAx>
      <c:valAx>
        <c:axId val="488517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млн.рублей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4056291921843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1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541957531609972"/>
          <c:y val="0.13425925925925927"/>
          <c:w val="0.7458396663559350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'Параметры бюджета'!$A$2</c:f>
              <c:strCache>
                <c:ptCount val="1"/>
                <c:pt idx="0">
                  <c:v>Район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333333333333336E-2"/>
                  <c:y val="5.327537182852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0F2-49A7-968A-93CE50AD28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104330708661519E-2"/>
                  <c:y val="4.4016112569262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F2-49A7-968A-93CE50AD28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333333333333334E-2"/>
                  <c:y val="8.568277923592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F2-49A7-968A-93CE50AD28A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944444444444548E-2"/>
                  <c:y val="4.8645742198891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F2-49A7-968A-93CE50AD28A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'Параметры бюджета'!$B$1:$F$1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'Параметры бюджета'!$B$2:$F$2</c:f>
              <c:numCache>
                <c:formatCode>General</c:formatCode>
                <c:ptCount val="5"/>
                <c:pt idx="0">
                  <c:v>31.8</c:v>
                </c:pt>
                <c:pt idx="1">
                  <c:v>-19.7</c:v>
                </c:pt>
                <c:pt idx="2">
                  <c:v>-13.01</c:v>
                </c:pt>
                <c:pt idx="3">
                  <c:v>23.5</c:v>
                </c:pt>
                <c:pt idx="4">
                  <c:v>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0F2-49A7-968A-93CE50AD28A3}"/>
            </c:ext>
          </c:extLst>
        </c:ser>
        <c:ser>
          <c:idx val="1"/>
          <c:order val="1"/>
          <c:tx>
            <c:strRef>
              <c:f>'Параметры бюджета'!$A$3</c:f>
              <c:strCache>
                <c:ptCount val="1"/>
                <c:pt idx="0">
                  <c:v>Поселения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6777777777777779E-2"/>
                  <c:y val="5.790500145815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F2-49A7-968A-93CE50AD28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104330708661415E-2"/>
                  <c:y val="8.105314960629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0F2-49A7-968A-93CE50AD28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659886264216975E-2"/>
                  <c:y val="-8.5613517060367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0F2-49A7-968A-93CE50AD28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395888013998251E-2"/>
                  <c:y val="5.7905001458151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0F2-49A7-968A-93CE50AD28A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395888013998251E-2"/>
                  <c:y val="-4.394685039370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0F2-49A7-968A-93CE50AD28A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'Параметры бюджета'!$B$1:$F$1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'Параметры бюджета'!$B$3:$F$3</c:f>
              <c:numCache>
                <c:formatCode>General</c:formatCode>
                <c:ptCount val="5"/>
                <c:pt idx="0">
                  <c:v>-1.9</c:v>
                </c:pt>
                <c:pt idx="1">
                  <c:v>-6.6</c:v>
                </c:pt>
                <c:pt idx="2">
                  <c:v>-35.700000000000003</c:v>
                </c:pt>
                <c:pt idx="3">
                  <c:v>-10</c:v>
                </c:pt>
                <c:pt idx="4">
                  <c:v>-4.7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E0F2-49A7-968A-93CE50AD28A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8518224"/>
        <c:axId val="488518616"/>
      </c:lineChart>
      <c:catAx>
        <c:axId val="48851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18616"/>
        <c:crosses val="autoZero"/>
        <c:auto val="1"/>
        <c:lblAlgn val="ctr"/>
        <c:lblOffset val="100"/>
        <c:noMultiLvlLbl val="0"/>
      </c:catAx>
      <c:valAx>
        <c:axId val="48851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млн.рублей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1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A7F-1396-4A1C-91B9-D7E02C34ECF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D3583-26D7-4AF5-8250-19F77ADA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4B7B-6E2A-4DAB-B873-4D0706CA011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6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4B7B-6E2A-4DAB-B873-4D0706CA011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4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0197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833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969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79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754" y="1"/>
            <a:ext cx="5643246" cy="1426019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92796" y="1691680"/>
            <a:ext cx="492230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600554" y="2459770"/>
            <a:ext cx="4922304" cy="553048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01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53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293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480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524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863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468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1" y="364072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4" y="1913472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614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190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1259-90A3-4130-9DFD-672C776FF7B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5A1F-D81D-40CA-B064-3FF8A952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5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61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008"/>
            <a:ext cx="6858000" cy="97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7" b="32890"/>
          <a:stretch/>
        </p:blipFill>
        <p:spPr>
          <a:xfrm>
            <a:off x="467455" y="5292080"/>
            <a:ext cx="6179324" cy="1447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2001" r="5901" b="31334"/>
          <a:stretch/>
        </p:blipFill>
        <p:spPr>
          <a:xfrm>
            <a:off x="476250" y="2699792"/>
            <a:ext cx="6048375" cy="173192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6250" y="2104564"/>
            <a:ext cx="6048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РАСХОДЫ КОНСОЛИДИРОВАННОГО БЮДЖЕТА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 СОЦИАЛЬНУЮ СФЕРУ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88640" y="4427984"/>
            <a:ext cx="6408711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Расходы консолидированного бюджета на социальную сферу за 2020 год составили 1 783,4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или 72,8% от общего объема расходов. Наибольшую долю среди указанных расходов занимают расходы на образование -  77%. Расходы на культуру составляют 10%, социальная политика – 9%, физическая культура и спорт – 4%, здравоохранение – менее 1 %.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251" y="216024"/>
            <a:ext cx="6048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РАСХОДЫ КОНСОЛИДИРОВАННОГО БЮДЖЕТА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575365"/>
              </p:ext>
            </p:extLst>
          </p:nvPr>
        </p:nvGraphicFramePr>
        <p:xfrm>
          <a:off x="1931510" y="459726"/>
          <a:ext cx="4851440" cy="177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76250" y="779383"/>
            <a:ext cx="252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cs typeface="Calibri" panose="020F0502020204030204" pitchFamily="34" charset="0"/>
              </a:rPr>
              <a:t>Наибольший удельный вес в общем объеме расходов в 2020 году заняли расходы на образование – 1 371,1 </a:t>
            </a:r>
            <a:r>
              <a:rPr lang="ru-RU" sz="900" dirty="0" err="1"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cs typeface="Calibri" panose="020F0502020204030204" pitchFamily="34" charset="0"/>
              </a:rPr>
              <a:t>, а также общегосударственные расходы – 247,1 </a:t>
            </a:r>
            <a:r>
              <a:rPr lang="ru-RU" sz="900" dirty="0" err="1"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cs typeface="Calibri" panose="020F0502020204030204" pitchFamily="34" charset="0"/>
              </a:rPr>
              <a:t>. Суммарно эти разделы составляют почти 70% от общей величины расходов. Остальные разделы имеют примерно равную долю, не превышающую 10%.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6250" y="6732240"/>
            <a:ext cx="6048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РАСХОДЫ БЮДЖЕТА МУНИЦИПАЛЬНОГО ОБРАЗОВАНИЯ НОВОКУБАНСКИЙ РАЙОН ПО РАЗДЕЛАМ И ПОДРАЗДЕЛАМ КЛАССИФИКАЦИИ РАСХОДОВ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21288" y="7175321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err="1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69902"/>
              </p:ext>
            </p:extLst>
          </p:nvPr>
        </p:nvGraphicFramePr>
        <p:xfrm>
          <a:off x="476250" y="7441287"/>
          <a:ext cx="6048376" cy="141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8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63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2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2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0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07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21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439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Динамика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(факт),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Динамика%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</a:t>
                      </a:r>
                      <a:r>
                        <a:rPr lang="ru-RU" sz="9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 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2020(ф)/ 2020(п)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155,632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Функционирование высшего должностного лица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Функционирование представительного органа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Функционирование местной администрации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88640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9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3895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76250" y="179512"/>
            <a:ext cx="5905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РАСХОДЫ БЮДЖЕТА МУНИЦИПАЛЬНОГО ОБРАЗОВАНИЯ НОВОКУБАНСКИЙ РАЙОН ПО РАЗДЕЛАМ И ПОДРАЗДЕЛАМ КЛАССИФИКАЦИИ РАСХОДОВ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27845" y="683568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err="1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84938"/>
              </p:ext>
            </p:extLst>
          </p:nvPr>
        </p:nvGraphicFramePr>
        <p:xfrm>
          <a:off x="333379" y="971600"/>
          <a:ext cx="6048372" cy="786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31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74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74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14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38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67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439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Динамика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(факт),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Динамика%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</a:t>
                      </a:r>
                      <a:r>
                        <a:rPr lang="ru-RU" sz="9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 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2020(ф)/ 2020(п)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Судебная система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8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деятельности финансовых органов и органов финансово-бюджетного надзора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8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Резервные фонды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59,582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Мобилизационная подготовка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98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Благоустройство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1 094,2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1 406,4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1 369,5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65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Дошкольное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Молодежная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 ЗДРАВООХРАНЕНИЕ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Стационарная медицинская помощь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Амбулаторная помощь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 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156,994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143,894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1 175,0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3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0932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10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9937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76133" r="58400" b="18267"/>
          <a:stretch/>
        </p:blipFill>
        <p:spPr>
          <a:xfrm>
            <a:off x="4869160" y="5925120"/>
            <a:ext cx="1152128" cy="18191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6250" y="232356"/>
            <a:ext cx="6048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РАСХОДЫ БЮДЖЕТА МУНИЦИПАЛЬНОГО ОБРАЗОВАНИЯ НОВОКУБАНСКИЙ РАЙОН ПО РАЗДЕЛАМ И ПОДРАЗДЕЛАМ КЛАССИФИКАЦИИ РАСХОДОВ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21288" y="683568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err="1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94164"/>
              </p:ext>
            </p:extLst>
          </p:nvPr>
        </p:nvGraphicFramePr>
        <p:xfrm>
          <a:off x="476250" y="940068"/>
          <a:ext cx="6048374" cy="301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8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26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22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0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09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96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439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Динамика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(факт),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Динамика%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</a:t>
                      </a:r>
                      <a:r>
                        <a:rPr lang="ru-RU" sz="9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 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2020(ф)/ 2020(п)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0" marR="4220" marT="422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 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 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Телевидение и радиовещание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 ОБСЛУЖИВАНИЕ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 МЕЖБЮДЖЕТНЫЕ ТРАНСФЕРТЫ ОБЩЕГО ХАРАКТЕРА БЮДЖЕТАМ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8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Дотации на выравнивание бюджетной обеспеченности поселений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65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Иные дотации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межбюджетные трансферты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4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1 591,1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1 651,6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6250" y="4088161"/>
            <a:ext cx="6048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РАСХОДЫ БЮДЖЕТА МУНИЦИПАЛЬНОГО ОБРАЗОВАНИЯ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НОВОКУБАНСКИЙ РАЙОН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250" y="4664225"/>
            <a:ext cx="34568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Всего расходы бюджета муниципального образования Новокубанский район в 2020 году составили 1 839,5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 Это на 187,9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 или 11,4% больше, чем в 2019 году. Наибольший рост в сравнении с 2019 годом в относительном выражении показали расходы на физическую культуру и спорт (+51,8%), жилищно-коммунальное хозяйство (+26,7%), а также здравоохранение (в 7,5 раз). При плановом назначении в размере 1 911,0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 расходы районного бюджета за 2020 год были исполнены на 96,3%.</a:t>
            </a:r>
            <a:endParaRPr lang="ru-RU" sz="9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40970"/>
              </p:ext>
            </p:extLst>
          </p:nvPr>
        </p:nvGraphicFramePr>
        <p:xfrm>
          <a:off x="476250" y="6717401"/>
          <a:ext cx="6048375" cy="2153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75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9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96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71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1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311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 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Факт 2019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Факт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Динамика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(факт),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Динамика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2020(ф)/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2020(п)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3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МП «Развитие образования»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1 145,9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1 188,7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1 158,1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МП «Социальная поддержка граждан»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1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МП «Дети Кубани»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МП «Комплексное и устойчивое развитие в сфере строительства, архитектуры и дорожного хозяйства»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2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МП «Развитие жилищно-коммунального хозяйства»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2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МП «Обеспечение безопасности населения»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МП «Развитие культуры»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76250" y="6137012"/>
            <a:ext cx="6027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РАСХОДЫ МУНИЦИПАЛЬНОГО ОБРАЗОВАНИЯ НОВОКУБАНСКИЙ РАЙОН В РАМКАХ МУНИЦИПАЛЬНЫХ ПРОГРАММ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71861" y="6464209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err="1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57275" r="48950" b="25294"/>
          <a:stretch/>
        </p:blipFill>
        <p:spPr>
          <a:xfrm>
            <a:off x="4581526" y="5331641"/>
            <a:ext cx="2086716" cy="5567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0134" r="48950" b="56008"/>
          <a:stretch/>
        </p:blipFill>
        <p:spPr>
          <a:xfrm>
            <a:off x="4365104" y="4580057"/>
            <a:ext cx="2138175" cy="7808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864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11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6694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t="22001" r="21650" b="22001"/>
          <a:stretch/>
        </p:blipFill>
        <p:spPr>
          <a:xfrm>
            <a:off x="3429000" y="5724128"/>
            <a:ext cx="288032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2001" r="31100" b="25734"/>
          <a:stretch/>
        </p:blipFill>
        <p:spPr>
          <a:xfrm>
            <a:off x="260648" y="5796136"/>
            <a:ext cx="2818717" cy="2136329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26577"/>
              </p:ext>
            </p:extLst>
          </p:nvPr>
        </p:nvGraphicFramePr>
        <p:xfrm>
          <a:off x="333376" y="827585"/>
          <a:ext cx="6048372" cy="405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7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7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9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69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98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1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855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Факт 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Факт 2019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План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Факт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Динамика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(факт),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Динамика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2020(ф)/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2020(п)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МП «Развитие физической культуры и массового спорта»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913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 МП «Экономическое развитие»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 МП «Развитие муниципальной службы»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913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 МП «Молодежь Кубани»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 МП «Информационное обеспечение жителей Новокубанского района»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0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 МП «Информатизация администрации муниципального образования Новокубанский район»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 МП «Доступная среда»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0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 МП «Управление муниципальным имуществом и земельными ресурсами»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5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МП «Управление муниципальными финансами»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48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 МП «Развитие сельского хозяйства и регулирование рынков сельскохозяйственной продукции, сырья и продовольствия»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 МП «Укрепление материально-технической базы архивного отдела администрации муниципального образования Новокубанский район на 2021-2023 годы»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55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ПО ПРОГРАММАМ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1 355,5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1 550,9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1 794,2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1 728,5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33374" y="179512"/>
            <a:ext cx="6048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РАСХОДЫ МУНИЦИПАЛЬНОГО ОБРАЗОВАНИЯ НОВОКУБАНСКИЙ РАЙОН В РАМКАХ МУНИЦИПАЛЬНЫХ ПРОГРАММ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27845" y="604392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err="1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656" y="4932040"/>
            <a:ext cx="2994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ИСТОЧНИКИ ФИНАНСИРОВАНИЯ МЕРОПРИЯТИЙ МУНИЦИПАЛЬНЫХ ПРОГРАММ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92896" y="5508104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err="1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6486" y="4932040"/>
            <a:ext cx="266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УДЕЛЬНЫЙ ВЕС ПРОГРАММНЫХ РАСХОДОВ В ОБЩЕМ ОБЪЕМЕ РАСХОДОВ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969150"/>
            <a:ext cx="6381747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последние 5 лет доля программных расходов в общем объеме районных расходов выросла на 8,7%. Основная часть программных расходов финансируется за счет средств краевого бюджета – 67,4%. На долю местного бюджета приходится 30,5%, федерального бюджета – 2,1%. Процент исполнения по программным расходам за 2020 год составил 96,3%.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932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12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158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8933" r="10101" b="42534"/>
          <a:stretch/>
        </p:blipFill>
        <p:spPr>
          <a:xfrm>
            <a:off x="445568" y="683567"/>
            <a:ext cx="6151784" cy="195450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859475" y="314815"/>
            <a:ext cx="4320480" cy="66672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250" y="179512"/>
            <a:ext cx="6048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РАСХОДЫ МУНИЦИПАЛЬНОГО ОБРАЗОВАНИЯ НОВОКУБАНСКИЙ РАЙОН В РАМКАХ МУНИЦИПАЛЬНЫХ ПРОГРАММ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6249" y="2555776"/>
            <a:ext cx="6048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РАСХОДЫ БЮДЖЕТОВ ПОСЕЛЕНИЙ НОВОКУБАНСКОГО РАЙОНА ПО РАЗДЕЛАМ И ПОДРАЗДЕЛАМ КЛАССИФИКАЦИИ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1861" y="2946013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err="1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75970"/>
              </p:ext>
            </p:extLst>
          </p:nvPr>
        </p:nvGraphicFramePr>
        <p:xfrm>
          <a:off x="476253" y="3195000"/>
          <a:ext cx="6048372" cy="5650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0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0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02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3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3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09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211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Факт 2018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Факт 2019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План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Факт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Динамика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(факт),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Динамика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2020(ф)/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2020(п)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+mn-lt"/>
                        </a:rPr>
                        <a:t>1. ОБЩЕГОСУДАРСТВЕННЫЕ РАСХОДЫ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81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Функционирование местных администраций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Обеспечение деятельности финансово-бюджетного надзора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Обеспечение проведения выборов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Резервные фонды</a:t>
                      </a: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Другие общегосударственные вопросы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+mn-lt"/>
                        </a:rPr>
                        <a:t>2. НАЦИОНАЛЬНАЯ ОБОРОНА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Мобилизационная и вневойсковая подготовка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3. НАЦИОНАЛЬНАЯ БЕЗОПАСНОСТЬ И ПРАВООХРАНИТЕЛЬНАЯ ДЕЯТЕЛЬНОСТЬ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77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Обеспечение пожарной безопасности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0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+mn-lt"/>
                        </a:rPr>
                        <a:t>4. НАЦИОНАЛЬНАЯ ЭКОНОМИКА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29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Дорожное хозяйство (дорожные фонды)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9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+mn-lt"/>
                        </a:rPr>
                        <a:t>5. ЖИЛИЩНО-КОММУНАЛЬНОЕ ХОЗЯЙСТВО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Коммунальное хозяйство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Благоустройство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Другие вопросы в области жилищно-коммунального хозяйства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864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13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5144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5" t="20134" r="40295" b="20134"/>
          <a:stretch/>
        </p:blipFill>
        <p:spPr>
          <a:xfrm>
            <a:off x="2530383" y="4687045"/>
            <a:ext cx="1668444" cy="21331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20134" r="69826" b="20134"/>
          <a:stretch/>
        </p:blipFill>
        <p:spPr>
          <a:xfrm>
            <a:off x="859475" y="4674457"/>
            <a:ext cx="1156428" cy="2296005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859475" y="314815"/>
            <a:ext cx="4320480" cy="66672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996" y="160348"/>
            <a:ext cx="6036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РАСХОДЫ БЮДЖЕТОВ ПОСЕЛЕНИЙ НОВОКУБАНСКОГО РАЙОНА ПО РАЗДЕЛАМ И ПОДРАЗДЕЛАМ КЛАССИФИКАЦИИ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7845" y="509676"/>
            <a:ext cx="6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err="1">
                <a:latin typeface="Calibri" panose="020F050202020403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43651"/>
              </p:ext>
            </p:extLst>
          </p:nvPr>
        </p:nvGraphicFramePr>
        <p:xfrm>
          <a:off x="333374" y="725379"/>
          <a:ext cx="6048376" cy="362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7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74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92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3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1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211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Факт 2018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Факт 2019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План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Факт 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Динамика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(факт),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Динамика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2020(ф)/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2020(п)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58" marR="6058" marT="6058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Молодежная политика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1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05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51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Физическая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991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85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ОБСЛУЖИВАНИЕ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РАСХОДОВ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4996" y="4408239"/>
            <a:ext cx="6036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ДИНАМИКА РАСХОДОВ ПОСЕЛЕНИЙ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94663"/>
            <a:ext cx="6381750" cy="21698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Приоритетными направлениями среди расходов поселений Новокубанского района являются расходы на культуру, жилищно-коммунальное хозяйство и дорожные фонды, которые суммарно составляют 417,0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или 77,2% от общей суммы расходов. Всего же расходы поселений по итогам 2020 года  составили 540,0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что на 11,8% меньше, чем в 2019 году. Существенное снижение наблюдается в части жилищно-коммунального хозяйства – на 64,5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Это объясняется тем, что в 2019 году благоустройство парков производилось в четырёх поселениях района, а в 2020 году – только в одном. Заметно снизились расходы по разделу «Культура, кинематография» - на 18,5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Основной причиной этому послужило выведение из учреждений культуры сельских поселений обслуживающего персонала в учреждения хозяйственного обслуживания.   Также заметно сократились расходы на физическую культуру и спорт. Это связано с тем, что в 2019 году были завершены работы по строительству малобюджетного спортивного зала в п. Прогресс.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8" t="20134" r="10100" b="20134"/>
          <a:stretch/>
        </p:blipFill>
        <p:spPr>
          <a:xfrm>
            <a:off x="4461337" y="4674457"/>
            <a:ext cx="1679253" cy="212020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30932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14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474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 txBox="1">
            <a:spLocks/>
          </p:cNvSpPr>
          <p:nvPr/>
        </p:nvSpPr>
        <p:spPr>
          <a:xfrm>
            <a:off x="764704" y="347530"/>
            <a:ext cx="4320480" cy="66672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6251" y="179512"/>
            <a:ext cx="6048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РАСХОДЫ ПОСЕЛЕНИЙ В РАМКАХ МУНИЦИПАЛЬНЫХ ПРОГРАММ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6287" y="406635"/>
            <a:ext cx="61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>
                <a:cs typeface="Times New Roman" panose="02020603050405020304" pitchFamily="18" charset="0"/>
              </a:rPr>
              <a:t>млн.руб</a:t>
            </a:r>
            <a:r>
              <a:rPr lang="ru-RU" sz="900" dirty="0"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5384" y="5292080"/>
            <a:ext cx="6191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Расходы поселений района в рамках муниципальных программ за 2020 год составили 440,4 </a:t>
            </a:r>
            <a:r>
              <a:rPr lang="ru-RU" sz="900" dirty="0" err="1"/>
              <a:t>млн.рублей</a:t>
            </a:r>
            <a:r>
              <a:rPr lang="ru-RU" sz="900" dirty="0"/>
              <a:t>. Наибольший удельный вес среди программных расходов занимают расходы по муниципальным программам: «Развитие культуры», «Развитие жилищно-коммунального хозяйства» и «Комплексное и устойчивое развитие в сфере строительства, архитектуры и дорожного хозяйства» - 92,3%. При этом самый значительный рост показал уровень расходов по программе «Социальная поддержка граждан» – 48%. Это объясняется тем, что в 2020 году в сельских поселениях 3 семьи получили субсидии на приобретение жилья (на одну семью больше, чем в 2019 году).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751D1F1-6A90-477B-9DE4-0FF7061A689A}"/>
              </a:ext>
            </a:extLst>
          </p:cNvPr>
          <p:cNvSpPr txBox="1"/>
          <p:nvPr/>
        </p:nvSpPr>
        <p:spPr>
          <a:xfrm>
            <a:off x="476250" y="6228184"/>
            <a:ext cx="6048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ЦЕЛЕВЫЕ ПОКАЗАТЕЛИ ПО ОПЛАТЕ ТРУДА ОТДЕЛЬНЫХ КАТЕГОРИЙ РАБОТНИКОВ СОЦИАЛЬНОЙ СФЕРЫ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52785" y="6660232"/>
            <a:ext cx="11766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6851"/>
              </p:ext>
            </p:extLst>
          </p:nvPr>
        </p:nvGraphicFramePr>
        <p:xfrm>
          <a:off x="476249" y="6876256"/>
          <a:ext cx="6048375" cy="181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8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87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8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86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93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54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Категория работников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2016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2017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2018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2019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28 360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28 531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28 830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31 152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Педагогические работники учреждений дошкольного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24 538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25 813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27 710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29 552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Педагогические работники учреждений дополнительного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24 818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27 989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30 136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31 837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Работники учреждений культуры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18 963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22 832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27 268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26 821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7014"/>
              </p:ext>
            </p:extLst>
          </p:nvPr>
        </p:nvGraphicFramePr>
        <p:xfrm>
          <a:off x="476250" y="618818"/>
          <a:ext cx="6048374" cy="458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549">
                  <a:extLst>
                    <a:ext uri="{9D8B030D-6E8A-4147-A177-3AD203B41FA5}">
                      <a16:colId xmlns="" xmlns:a16="http://schemas.microsoft.com/office/drawing/2014/main" val="307641986"/>
                    </a:ext>
                  </a:extLst>
                </a:gridCol>
                <a:gridCol w="477456">
                  <a:extLst>
                    <a:ext uri="{9D8B030D-6E8A-4147-A177-3AD203B41FA5}">
                      <a16:colId xmlns="" xmlns:a16="http://schemas.microsoft.com/office/drawing/2014/main" val="4119142704"/>
                    </a:ext>
                  </a:extLst>
                </a:gridCol>
                <a:gridCol w="477456">
                  <a:extLst>
                    <a:ext uri="{9D8B030D-6E8A-4147-A177-3AD203B41FA5}">
                      <a16:colId xmlns="" xmlns:a16="http://schemas.microsoft.com/office/drawing/2014/main" val="2478024951"/>
                    </a:ext>
                  </a:extLst>
                </a:gridCol>
                <a:gridCol w="477456">
                  <a:extLst>
                    <a:ext uri="{9D8B030D-6E8A-4147-A177-3AD203B41FA5}">
                      <a16:colId xmlns="" xmlns:a16="http://schemas.microsoft.com/office/drawing/2014/main" val="1128030981"/>
                    </a:ext>
                  </a:extLst>
                </a:gridCol>
                <a:gridCol w="477456">
                  <a:extLst>
                    <a:ext uri="{9D8B030D-6E8A-4147-A177-3AD203B41FA5}">
                      <a16:colId xmlns="" xmlns:a16="http://schemas.microsoft.com/office/drawing/2014/main" val="152294936"/>
                    </a:ext>
                  </a:extLst>
                </a:gridCol>
                <a:gridCol w="716183">
                  <a:extLst>
                    <a:ext uri="{9D8B030D-6E8A-4147-A177-3AD203B41FA5}">
                      <a16:colId xmlns="" xmlns:a16="http://schemas.microsoft.com/office/drawing/2014/main" val="1155706947"/>
                    </a:ext>
                  </a:extLst>
                </a:gridCol>
                <a:gridCol w="636607">
                  <a:extLst>
                    <a:ext uri="{9D8B030D-6E8A-4147-A177-3AD203B41FA5}">
                      <a16:colId xmlns="" xmlns:a16="http://schemas.microsoft.com/office/drawing/2014/main" val="2038531199"/>
                    </a:ext>
                  </a:extLst>
                </a:gridCol>
                <a:gridCol w="637211">
                  <a:extLst>
                    <a:ext uri="{9D8B030D-6E8A-4147-A177-3AD203B41FA5}">
                      <a16:colId xmlns="" xmlns:a16="http://schemas.microsoft.com/office/drawing/2014/main" val="1757195096"/>
                    </a:ext>
                  </a:extLst>
                </a:gridCol>
              </a:tblGrid>
              <a:tr h="17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Факт 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Факт 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План 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Факт 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Динамика (факт), %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Динамика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/>
                </a:tc>
                <a:extLst>
                  <a:ext uri="{0D108BD9-81ED-4DB2-BD59-A6C34878D82A}">
                    <a16:rowId xmlns="" xmlns:a16="http://schemas.microsoft.com/office/drawing/2014/main" val="313496038"/>
                  </a:ext>
                </a:extLst>
              </a:tr>
              <a:tr h="17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2020(ф)/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2020(п)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5643111"/>
                  </a:ext>
                </a:extLst>
              </a:tr>
              <a:tr h="1827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1. МП «Социальная поддержка граждан»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174661788"/>
                  </a:ext>
                </a:extLst>
              </a:tr>
              <a:tr h="175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2. МП «Дети Кубани»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2158518529"/>
                  </a:ext>
                </a:extLst>
              </a:tr>
              <a:tr h="4497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3. МП «Комплексное и устойчивое развитие в сфере строительства, архитектуры и дорожного хозяйства»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124,7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107,3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3360383435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4. МП «Развитие жилищно-коммунального хозяйства»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117,4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126,1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107,4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86,5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75900565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5. МП «Обеспечение безопасности населения»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97,6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2707690657"/>
                  </a:ext>
                </a:extLst>
              </a:tr>
              <a:tr h="175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6. МП «Развитие культуры»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185,3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155,8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89,5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1035604651"/>
                  </a:ext>
                </a:extLst>
              </a:tr>
              <a:tr h="2570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7. МП «Развитие физической культуры и массового спорта»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3912770758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8. МП «Экономическое развитие»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886166318"/>
                  </a:ext>
                </a:extLst>
              </a:tr>
              <a:tr h="2592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9. МП «Развитие муниципальной службы»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723830860"/>
                  </a:ext>
                </a:extLst>
              </a:tr>
              <a:tr h="175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10. МП «Молодежь Кубани»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188765604"/>
                  </a:ext>
                </a:extLst>
              </a:tr>
              <a:tr h="26199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11. МП «Информационное обеспечение жителей»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281605433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12. МП «Информатизация администрации муниципального образования»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95,3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1750001666"/>
                  </a:ext>
                </a:extLst>
              </a:tr>
              <a:tr h="175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13. МП «Доступная среда»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932989824"/>
                  </a:ext>
                </a:extLst>
              </a:tr>
              <a:tr h="2570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14. МП «Формирование современной городской среды»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77,4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365,1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2915160605"/>
                  </a:ext>
                </a:extLst>
              </a:tr>
              <a:tr h="31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15. МП «Материально-техническое и программное обеспечение»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403331582"/>
                  </a:ext>
                </a:extLst>
              </a:tr>
              <a:tr h="175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ИТОГО ПО ПРОГРАММАМ</a:t>
                      </a:r>
                    </a:p>
                  </a:txBody>
                  <a:tcPr marL="8751" marR="8751" marT="87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</a:rPr>
                        <a:t>411,6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</a:rPr>
                        <a:t>517,3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</a:rPr>
                        <a:t>476,5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440,4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</a:rPr>
                        <a:t>125,7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</a:rPr>
                        <a:t>85,2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92,5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1" marR="8751" marT="8751" marB="0" anchor="b"/>
                </a:tc>
                <a:extLst>
                  <a:ext uri="{0D108BD9-81ED-4DB2-BD59-A6C34878D82A}">
                    <a16:rowId xmlns="" xmlns:a16="http://schemas.microsoft.com/office/drawing/2014/main" val="1452614019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864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15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7030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14" y="3931841"/>
            <a:ext cx="2708036" cy="15774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8813" y="640884"/>
            <a:ext cx="31801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b="1" dirty="0">
                <a:ea typeface="Times New Roman" panose="02020603050405020304" pitchFamily="18" charset="0"/>
                <a:cs typeface="Calibri" panose="020F0502020204030204" pitchFamily="34" charset="0"/>
              </a:rPr>
              <a:t>На отрасль «Образование» в 2020 году направлено </a:t>
            </a:r>
          </a:p>
          <a:p>
            <a:pPr algn="just">
              <a:spcAft>
                <a:spcPts val="0"/>
              </a:spcAft>
            </a:pPr>
            <a:r>
              <a:rPr lang="ru-RU" sz="900" b="1" dirty="0">
                <a:ea typeface="Times New Roman" panose="02020603050405020304" pitchFamily="18" charset="0"/>
                <a:cs typeface="Calibri" panose="020F0502020204030204" pitchFamily="34" charset="0"/>
              </a:rPr>
              <a:t>1 миллиард 371,1 миллионов рублей  или 58,0 %  </a:t>
            </a:r>
          </a:p>
          <a:p>
            <a:pPr algn="just">
              <a:spcAft>
                <a:spcPts val="0"/>
              </a:spcAft>
            </a:pPr>
            <a:r>
              <a:rPr lang="ru-RU" sz="900" b="1" dirty="0">
                <a:ea typeface="Times New Roman" panose="02020603050405020304" pitchFamily="18" charset="0"/>
                <a:cs typeface="Calibri" panose="020F0502020204030204" pitchFamily="34" charset="0"/>
              </a:rPr>
              <a:t>от общего объема расходов 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в том числе: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дошкольное образование – 437,7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общее образование – 759,7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дополнительное образование –73,2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молодежная  политика –  10,8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прочие расходы –89,7 </a:t>
            </a:r>
            <a:r>
              <a:rPr lang="ru-RU" sz="900" dirty="0" err="1"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0648" y="1979712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</a:rPr>
              <a:t>Второй год подряд в районе осуществляется реализация мероприятий регионального проекта «Современная школа».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813" y="3371671"/>
            <a:ext cx="318018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Также на базе МОБУСОШ № 6 им. М.Н. Дроздова </a:t>
            </a:r>
            <a:r>
              <a:rPr lang="ru-RU" sz="900" dirty="0" err="1">
                <a:solidFill>
                  <a:srgbClr val="000000"/>
                </a:solidFill>
              </a:rPr>
              <a:t>п.Прогресс</a:t>
            </a:r>
            <a:r>
              <a:rPr lang="ru-RU" sz="900" dirty="0">
                <a:solidFill>
                  <a:srgbClr val="000000"/>
                </a:solidFill>
              </a:rPr>
              <a:t> и МОАУСОШ № 8 им. А.Я. </a:t>
            </a:r>
            <a:r>
              <a:rPr lang="ru-RU" sz="900" dirty="0" err="1">
                <a:solidFill>
                  <a:srgbClr val="000000"/>
                </a:solidFill>
              </a:rPr>
              <a:t>Тимова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  <a:r>
              <a:rPr lang="ru-RU" sz="900" dirty="0" err="1">
                <a:solidFill>
                  <a:srgbClr val="000000"/>
                </a:solidFill>
              </a:rPr>
              <a:t>п.Прикубанский</a:t>
            </a:r>
            <a:r>
              <a:rPr lang="ru-RU" sz="900" dirty="0">
                <a:solidFill>
                  <a:srgbClr val="000000"/>
                </a:solidFill>
              </a:rPr>
              <a:t> было проведено обновление материально-технической базы для реализации основных и дополнительных общеобразовательных программ предметной области «Технология» и других предметных областей на сумму 8,1 млн. рублей (оборудование кабинетов физики и химии).</a:t>
            </a: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813" y="4450050"/>
            <a:ext cx="31662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</a:rPr>
              <a:t>С сентября 2020 года в общеобразовательных учреждениях организовано бесплатное горячее питание для обучающихся 1-4 классов.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813" y="5652120"/>
            <a:ext cx="31662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11,3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 было направлено на капитальный ремонт зданий и сооружений, а также благоустройство прилегающих территорий в МОАУСОШ № 17 им. Н.К. </a:t>
            </a:r>
            <a:r>
              <a:rPr lang="ru-RU" sz="900" dirty="0" err="1">
                <a:solidFill>
                  <a:srgbClr val="000000"/>
                </a:solidFill>
              </a:rPr>
              <a:t>Киянова</a:t>
            </a:r>
            <a:r>
              <a:rPr lang="ru-RU" sz="900" dirty="0">
                <a:solidFill>
                  <a:srgbClr val="000000"/>
                </a:solidFill>
              </a:rPr>
              <a:t> х </a:t>
            </a:r>
            <a:r>
              <a:rPr lang="ru-RU" sz="900" dirty="0" err="1">
                <a:solidFill>
                  <a:srgbClr val="000000"/>
                </a:solidFill>
              </a:rPr>
              <a:t>Ляпино</a:t>
            </a:r>
            <a:r>
              <a:rPr lang="ru-RU" sz="900" dirty="0">
                <a:solidFill>
                  <a:srgbClr val="000000"/>
                </a:solidFill>
              </a:rPr>
              <a:t> и МОАУ ООШ № 23 </a:t>
            </a:r>
            <a:r>
              <a:rPr lang="ru-RU" sz="900" dirty="0"/>
              <a:t>им. Надежды </a:t>
            </a:r>
            <a:r>
              <a:rPr lang="ru-RU" sz="900" dirty="0" err="1"/>
              <a:t>Шабатько</a:t>
            </a:r>
            <a:r>
              <a:rPr lang="ru-RU" sz="900" dirty="0"/>
              <a:t> г. Новокубанск. 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812" y="6444208"/>
            <a:ext cx="31662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Из средств резервного фонда были получены денежные средства из краевого бюджета на приобретение </a:t>
            </a:r>
            <a:r>
              <a:rPr lang="ru-RU" sz="900" dirty="0" err="1">
                <a:solidFill>
                  <a:srgbClr val="000000"/>
                </a:solidFill>
              </a:rPr>
              <a:t>рециркуляторов</a:t>
            </a:r>
            <a:r>
              <a:rPr lang="ru-RU" sz="900" dirty="0">
                <a:solidFill>
                  <a:srgbClr val="000000"/>
                </a:solidFill>
              </a:rPr>
              <a:t> в образовательные учреждения в сумме 2,1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, </a:t>
            </a:r>
            <a:r>
              <a:rPr lang="ru-RU" sz="900" dirty="0" err="1">
                <a:solidFill>
                  <a:srgbClr val="000000"/>
                </a:solidFill>
              </a:rPr>
              <a:t>софинансирование</a:t>
            </a:r>
            <a:r>
              <a:rPr lang="ru-RU" sz="900" dirty="0">
                <a:solidFill>
                  <a:srgbClr val="000000"/>
                </a:solidFill>
              </a:rPr>
              <a:t> из местного бюджета составило 130 </a:t>
            </a:r>
            <a:r>
              <a:rPr lang="ru-RU" sz="900" dirty="0" err="1">
                <a:solidFill>
                  <a:srgbClr val="000000"/>
                </a:solidFill>
              </a:rPr>
              <a:t>тыс.рублей</a:t>
            </a:r>
            <a:r>
              <a:rPr lang="ru-RU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8813" y="7308304"/>
            <a:ext cx="31662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 рамках национального проекта «Безопасные и качественные автомобильные дороги»  для МОБУСОШ № 9 им. М.П. </a:t>
            </a:r>
            <a:r>
              <a:rPr lang="ru-RU" sz="900" dirty="0" err="1">
                <a:solidFill>
                  <a:srgbClr val="000000"/>
                </a:solidFill>
              </a:rPr>
              <a:t>Бабыча</a:t>
            </a:r>
            <a:r>
              <a:rPr lang="ru-RU" sz="900" dirty="0">
                <a:solidFill>
                  <a:srgbClr val="000000"/>
                </a:solidFill>
              </a:rPr>
              <a:t> ст. Советская и МОАУСОШ № 14 им. </a:t>
            </a:r>
            <a:r>
              <a:rPr lang="ru-RU" sz="900" dirty="0" err="1">
                <a:solidFill>
                  <a:srgbClr val="000000"/>
                </a:solidFill>
              </a:rPr>
              <a:t>В.Н.Барчан</a:t>
            </a:r>
            <a:r>
              <a:rPr lang="ru-RU" sz="900" dirty="0">
                <a:solidFill>
                  <a:srgbClr val="000000"/>
                </a:solidFill>
              </a:rPr>
              <a:t> х. </a:t>
            </a:r>
            <a:r>
              <a:rPr lang="ru-RU" sz="900" dirty="0" err="1">
                <a:solidFill>
                  <a:srgbClr val="000000"/>
                </a:solidFill>
              </a:rPr>
              <a:t>Марьинский</a:t>
            </a:r>
            <a:r>
              <a:rPr lang="ru-RU" sz="900" dirty="0">
                <a:solidFill>
                  <a:srgbClr val="000000"/>
                </a:solidFill>
              </a:rPr>
              <a:t> были приобретены автобусы на сумму 4,5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3375" y="251520"/>
            <a:ext cx="60483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ОБРАЗОВАНИЕ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77" y="2293574"/>
            <a:ext cx="2714973" cy="15630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78" y="655307"/>
            <a:ext cx="2714972" cy="1563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77" y="7222798"/>
            <a:ext cx="2714973" cy="153748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8824" y="2563034"/>
            <a:ext cx="31801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 рамках мероприятия «Точка роста»</a:t>
            </a:r>
            <a:r>
              <a:rPr lang="ru-RU" sz="900" b="1" dirty="0">
                <a:solidFill>
                  <a:srgbClr val="000000"/>
                </a:solidFill>
              </a:rPr>
              <a:t> в </a:t>
            </a:r>
            <a:r>
              <a:rPr lang="ru-RU" sz="900" dirty="0">
                <a:solidFill>
                  <a:srgbClr val="000000"/>
                </a:solidFill>
              </a:rPr>
              <a:t>МОБУСОШ № 6 им. М.Н. Дроздова </a:t>
            </a:r>
            <a:r>
              <a:rPr lang="ru-RU" sz="900" dirty="0" err="1">
                <a:solidFill>
                  <a:srgbClr val="000000"/>
                </a:solidFill>
              </a:rPr>
              <a:t>п.Прогресс</a:t>
            </a:r>
            <a:r>
              <a:rPr lang="ru-RU" sz="900" dirty="0">
                <a:solidFill>
                  <a:srgbClr val="000000"/>
                </a:solidFill>
              </a:rPr>
              <a:t> проводилось обновление материально-технической базы для формирования у обучающихся современных технологических и гуманитарных навыков. Объем финансирования составил 1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813" y="8240633"/>
            <a:ext cx="316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Впервые за последние 30 лет в Новокубанском районе начались работы по строительству школы. На первом этапе профинансировано 145 </a:t>
            </a:r>
            <a:r>
              <a:rPr lang="ru-RU" sz="900" dirty="0" err="1"/>
              <a:t>млн.рублей</a:t>
            </a:r>
            <a:r>
              <a:rPr lang="ru-RU" sz="900" dirty="0"/>
              <a:t>. Завершение строительства планируется в 2021 году.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77" y="5584531"/>
            <a:ext cx="2714973" cy="156756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44699" y="5077797"/>
            <a:ext cx="31703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На эти цели из федерального и краевого бюджета было выделено 19,4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, </a:t>
            </a:r>
            <a:r>
              <a:rPr lang="ru-RU" sz="900" dirty="0" err="1">
                <a:solidFill>
                  <a:srgbClr val="000000"/>
                </a:solidFill>
              </a:rPr>
              <a:t>софинансирование</a:t>
            </a:r>
            <a:r>
              <a:rPr lang="ru-RU" sz="900" dirty="0">
                <a:solidFill>
                  <a:srgbClr val="000000"/>
                </a:solidFill>
              </a:rPr>
              <a:t> из местного бюджета было обеспечено в сумме 601 </a:t>
            </a:r>
            <a:r>
              <a:rPr lang="ru-RU" sz="900" dirty="0" err="1">
                <a:solidFill>
                  <a:srgbClr val="000000"/>
                </a:solidFill>
              </a:rPr>
              <a:t>тыс.рублей</a:t>
            </a:r>
            <a:r>
              <a:rPr lang="ru-RU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0932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16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6808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5580112"/>
            <a:ext cx="2807593" cy="1575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7249651"/>
            <a:ext cx="2807592" cy="16428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668399"/>
            <a:ext cx="2807593" cy="1363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3582189"/>
            <a:ext cx="2807594" cy="1361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2121118"/>
            <a:ext cx="2807594" cy="1372228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764704" y="347530"/>
            <a:ext cx="4320480" cy="66672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251" y="601395"/>
            <a:ext cx="31068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</a:rPr>
              <a:t>На культурную отрасль в 2020 году было направлено 175,0 </a:t>
            </a:r>
            <a:r>
              <a:rPr lang="ru-RU" sz="1000" b="1" dirty="0" err="1">
                <a:solidFill>
                  <a:srgbClr val="000000"/>
                </a:solidFill>
              </a:rPr>
              <a:t>млн.рублей</a:t>
            </a:r>
            <a:r>
              <a:rPr lang="ru-RU" sz="1000" b="1" dirty="0">
                <a:solidFill>
                  <a:srgbClr val="000000"/>
                </a:solidFill>
              </a:rPr>
              <a:t>, что на 16,9 </a:t>
            </a:r>
            <a:r>
              <a:rPr lang="ru-RU" sz="1000" b="1" dirty="0" err="1">
                <a:solidFill>
                  <a:srgbClr val="000000"/>
                </a:solidFill>
              </a:rPr>
              <a:t>млн.рублей</a:t>
            </a:r>
            <a:r>
              <a:rPr lang="ru-RU" sz="1000" b="1" dirty="0">
                <a:solidFill>
                  <a:srgbClr val="000000"/>
                </a:solidFill>
              </a:rPr>
              <a:t> меньше, чем в 2019 году.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6251" y="2339752"/>
            <a:ext cx="3106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Была улучшена материально-техническая база 4 учреждений культуры района на общую сумму более 3,5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 - приобретена мебель, одежда сцены, звуковое, а также световое оборудование.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6251" y="3011631"/>
            <a:ext cx="3106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За счет бюджета муниципального образования в </a:t>
            </a:r>
            <a:r>
              <a:rPr lang="ru-RU" sz="900" dirty="0" err="1">
                <a:solidFill>
                  <a:srgbClr val="000000"/>
                </a:solidFill>
              </a:rPr>
              <a:t>Новокубанской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  <a:r>
              <a:rPr lang="ru-RU" sz="900" dirty="0" err="1">
                <a:solidFill>
                  <a:srgbClr val="000000"/>
                </a:solidFill>
              </a:rPr>
              <a:t>межпоселенческой</a:t>
            </a:r>
            <a:r>
              <a:rPr lang="ru-RU" sz="900" dirty="0">
                <a:solidFill>
                  <a:srgbClr val="000000"/>
                </a:solidFill>
              </a:rPr>
              <a:t> библиотеке был реализован проект: «Открытая библиотека», освоено 2,5 млн. рублей. Созданы «зона </a:t>
            </a:r>
            <a:r>
              <a:rPr lang="ru-RU" sz="900" dirty="0" err="1">
                <a:solidFill>
                  <a:srgbClr val="000000"/>
                </a:solidFill>
              </a:rPr>
              <a:t>коворкинга</a:t>
            </a:r>
            <a:r>
              <a:rPr lang="ru-RU" sz="900" dirty="0">
                <a:solidFill>
                  <a:srgbClr val="000000"/>
                </a:solidFill>
              </a:rPr>
              <a:t>», «зона самообслуживания» с использованием библиотечного терминала, внедрена робототехника, что позволило повысить книговыдачу и увеличить обхват населения библиотечным обслуживанием.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6251" y="4211960"/>
            <a:ext cx="3106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 целях реализации библиотечного обслуживания населения, комплектование и обеспечение сохранности библиотечных фондов библиотек поселений, </a:t>
            </a:r>
            <a:r>
              <a:rPr lang="ru-RU" sz="900" dirty="0" err="1">
                <a:solidFill>
                  <a:srgbClr val="000000"/>
                </a:solidFill>
              </a:rPr>
              <a:t>межпоселенческих</a:t>
            </a:r>
            <a:r>
              <a:rPr lang="ru-RU" sz="900" dirty="0">
                <a:solidFill>
                  <a:srgbClr val="000000"/>
                </a:solidFill>
              </a:rPr>
              <a:t> библиотек и библиотек городского округа приобретены книги на сумму 38,5 тыс. рублей.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6251" y="251520"/>
            <a:ext cx="6048374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КУЛЬТУРА И КИНЕМАТОГРАФИЯ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251" y="5148064"/>
            <a:ext cx="6048373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СОЦИАЛЬНАЯ ПОЛИТИКА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381" y="5558172"/>
            <a:ext cx="3101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</a:rPr>
              <a:t>В прошедшем году на социальную политику было выделено 153,7 </a:t>
            </a:r>
            <a:r>
              <a:rPr lang="ru-RU" sz="1000" b="1" dirty="0" err="1">
                <a:solidFill>
                  <a:srgbClr val="000000"/>
                </a:solidFill>
              </a:rPr>
              <a:t>млн.рублей</a:t>
            </a:r>
            <a:r>
              <a:rPr lang="ru-RU" sz="1000" b="1" dirty="0">
                <a:solidFill>
                  <a:srgbClr val="000000"/>
                </a:solidFill>
              </a:rPr>
              <a:t>. Это на 20,7 </a:t>
            </a:r>
            <a:r>
              <a:rPr lang="ru-RU" sz="1000" b="1" dirty="0" err="1">
                <a:solidFill>
                  <a:srgbClr val="000000"/>
                </a:solidFill>
              </a:rPr>
              <a:t>млн.рублей</a:t>
            </a:r>
            <a:r>
              <a:rPr lang="ru-RU" sz="1000" b="1" dirty="0">
                <a:solidFill>
                  <a:srgbClr val="000000"/>
                </a:solidFill>
              </a:rPr>
              <a:t> больше, чем в 2019 году.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6251" y="1144940"/>
            <a:ext cx="3106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Расходы на обеспечение деятельности учреждений культуры составили 37,8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, средства были направлены на заработную плату работников учреждений, приобретение оборудования по обеззараживанию воздушной среды (</a:t>
            </a:r>
            <a:r>
              <a:rPr lang="ru-RU" sz="900" dirty="0" err="1">
                <a:solidFill>
                  <a:srgbClr val="000000"/>
                </a:solidFill>
              </a:rPr>
              <a:t>рециркуляторы</a:t>
            </a:r>
            <a:r>
              <a:rPr lang="ru-RU" sz="900" dirty="0">
                <a:solidFill>
                  <a:srgbClr val="000000"/>
                </a:solidFill>
              </a:rPr>
              <a:t>, облучатели, бактерицидные лампы), а также бесконтактных термометров, дезинфицирующих средств, кожных антисептиков, средств защиты органов дыхания.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6251" y="6059050"/>
            <a:ext cx="3106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 рамках данного направления 8 молодых семей получили выплаты на приобретение жилья в сумме 6,8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6251" y="6444208"/>
            <a:ext cx="310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Для обеспечения жилыми помещениями детей-сирот и детей, оставшихся без попечения родителей, в прошедшем году  было приобретено 29 квартир на сумму 41,1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6251" y="8388424"/>
            <a:ext cx="31069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133 человека, оказавшихся в трудной жизненной ситуации, получили  </a:t>
            </a:r>
            <a:r>
              <a:rPr lang="ru-RU" sz="900" dirty="0" err="1">
                <a:solidFill>
                  <a:srgbClr val="000000"/>
                </a:solidFill>
              </a:rPr>
              <a:t>вылаты</a:t>
            </a:r>
            <a:r>
              <a:rPr lang="ru-RU" sz="900" dirty="0">
                <a:solidFill>
                  <a:srgbClr val="000000"/>
                </a:solidFill>
              </a:rPr>
              <a:t> в виде материальной помощи в размере 1,3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6251" y="7099538"/>
            <a:ext cx="310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Размер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 составил 46,3 </a:t>
            </a:r>
            <a:r>
              <a:rPr lang="ru-RU" sz="900" dirty="0" err="1"/>
              <a:t>млн.рублей</a:t>
            </a:r>
            <a:r>
              <a:rPr lang="ru-RU" sz="900" dirty="0"/>
              <a:t>.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6251" y="7740352"/>
            <a:ext cx="310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На поддержку социально ориентированных некоммерческих организаций - 7 общественных организаций, активно участвующих в жизни района направлено 1,4 </a:t>
            </a:r>
            <a:r>
              <a:rPr lang="ru-RU" sz="900" dirty="0" err="1"/>
              <a:t>млн.рублей</a:t>
            </a:r>
            <a:r>
              <a:rPr lang="ru-RU" sz="900" dirty="0"/>
              <a:t>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864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17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5517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67" y="641723"/>
            <a:ext cx="2764254" cy="1986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1"/>
          <a:stretch/>
        </p:blipFill>
        <p:spPr>
          <a:xfrm>
            <a:off x="3552605" y="4828902"/>
            <a:ext cx="2756715" cy="1975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63" y="6917135"/>
            <a:ext cx="2747257" cy="1975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05" y="2742728"/>
            <a:ext cx="2756716" cy="19732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33375" y="251520"/>
            <a:ext cx="60483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ФИЗИЧЕСКАЯ КУЛЬТУРА И СПОРТ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3439" y="572538"/>
            <a:ext cx="3094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</a:rPr>
              <a:t>В 2020 году на физическую культуру и спорт было направлено 80,6 </a:t>
            </a:r>
            <a:r>
              <a:rPr lang="ru-RU" sz="1000" b="1" dirty="0" err="1">
                <a:solidFill>
                  <a:srgbClr val="000000"/>
                </a:solidFill>
              </a:rPr>
              <a:t>млн.рублей</a:t>
            </a:r>
            <a:r>
              <a:rPr lang="ru-RU" sz="1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3375" y="1691680"/>
            <a:ext cx="30956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Чуть менее 1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 было направлено на укрепление материально-технической базы и приобретение спортивного инвентаря, в МАУ ДО ДЮСШ «Олимп» им. М.В. Канищева г. Новокубанск, МАУ ДО ДЮСШ «Родина» ст. Бесскорбная, МАУ СШ «Надежда», МАУ СШ «Крепыш».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3375" y="936182"/>
            <a:ext cx="309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40,6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 было выделено на обеспечение деятельности подведомственных муниципальных бюджетных учреждений МАУ СШ «Надежда» ст. Советская и МАУ СШ «Крепыш» им. </a:t>
            </a:r>
            <a:r>
              <a:rPr lang="ru-RU" sz="900" dirty="0" err="1">
                <a:solidFill>
                  <a:srgbClr val="000000"/>
                </a:solidFill>
              </a:rPr>
              <a:t>Тамазова</a:t>
            </a:r>
            <a:r>
              <a:rPr lang="ru-RU" sz="900" dirty="0">
                <a:solidFill>
                  <a:srgbClr val="000000"/>
                </a:solidFill>
              </a:rPr>
              <a:t> К.Х. г. Новокубанск.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4176" y="2555776"/>
            <a:ext cx="3086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На проведение официальных физкультурных мероприятий и спортивных мероприятий, участие в соревнованиях всех уровней, а также медицинское обеспечение физкультурных и спортивных мероприятий направлено 1,1 млн. рублей.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176" y="3342348"/>
            <a:ext cx="3086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На капитальный и текущий ремонт МАУ СШ «Крепыш» (в рамках дополнительной помощи местным бюджетам для решения социально-значимых вопросов) было направлено 0,9 млн. рублей.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176" y="3984903"/>
            <a:ext cx="3086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На подготовку строительно-сметной документации для строительства малобюджетного спортивного зала шаговой доступности в п. Восход, включая прохождение государственной и ценовой экспертизы проектно-сметной документации, оплату справок, оплату за государственную регистрацию права земельного участка, оплату получения технических условий на подключение (электричество, газ, вода, связь) направлено 1,0 млн. рублей.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4176" y="5279306"/>
            <a:ext cx="3086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По предложению депутатов Совета муниципального образования Новокубанский район был изготовлен и установлен навес над трибуной футбольного стадиона по в г. Новокубанск, приобретены тяжелоатлетическая штанга и ковер для самбо на сумму 0,5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4176" y="6084168"/>
            <a:ext cx="3086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Произведен капитальный ремонт стадиона в ст. Советская, включающий в себя ремонт трибун, установку нового ограждения и укладку спортивного покрытия. Объем финансирования составил 29,7 млн. рублей.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4176" y="6804248"/>
            <a:ext cx="3086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 рамках регионального проекта «Спорт – норма жизни» на территории МАУ СШ «Крепыш» была построена малая спортивная площадка с новейшими тренажерами. Сумма освоенных средств составила 1,8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 В результате образовавшейся экономии по торгам остаток денежных средств составил 1,4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176" y="7740352"/>
            <a:ext cx="308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 ст. Бесскорбная обустроена первая часть мини-футбольной площадки на сумму 1,2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4176" y="8172400"/>
            <a:ext cx="30869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 целом расходы на отрасль спорта за последние два года выросли на 37,2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 или на 85,7,%. И в этом году также ожидается рост расходов на данное направление.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0932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18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6746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7"/>
          <p:cNvSpPr txBox="1">
            <a:spLocks/>
          </p:cNvSpPr>
          <p:nvPr/>
        </p:nvSpPr>
        <p:spPr bwMode="auto">
          <a:xfrm>
            <a:off x="476249" y="729718"/>
            <a:ext cx="6048375" cy="31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УВАЖАЕМЫЕ  ЖИТЕЛИ НОВОКУБАНСКОГО РАЙОНА!</a:t>
            </a:r>
          </a:p>
          <a:p>
            <a:pPr marL="0" indent="542925" algn="just">
              <a:buNone/>
            </a:pPr>
            <a:endParaRPr lang="ru-RU" sz="10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542925" algn="just">
              <a:buNone/>
            </a:pPr>
            <a:r>
              <a:rPr lang="ru-RU" sz="1000" dirty="0">
                <a:cs typeface="Times New Roman" pitchFamily="18" charset="0"/>
              </a:rPr>
              <a:t>Бюджет для граждан «Исполнение бюджета за 2020 год» – информационный сборник, позволяющий населению ознакомиться с основными положениями итогового финансового документа Новокубанского района – отчета об исполнении консолидированного бюджета района за 2020 год.</a:t>
            </a:r>
          </a:p>
          <a:p>
            <a:pPr marL="0" indent="542925" algn="just">
              <a:buNone/>
            </a:pPr>
            <a:r>
              <a:rPr lang="ru-RU" sz="1000" dirty="0">
                <a:cs typeface="Times New Roman" pitchFamily="18" charset="0"/>
              </a:rPr>
              <a:t>Представленная информация предназначена для широкого  круга пользователей и будет интересна как учащимся, педагогам, врачам, молодым семьям, так и пенсионерам и другим категориям населения, так как консолидированный бюджет района затрагивает интересы каждого жителя Новокубанского района.</a:t>
            </a:r>
          </a:p>
          <a:p>
            <a:pPr marL="0" indent="542925" algn="just">
              <a:buNone/>
            </a:pPr>
            <a:r>
              <a:rPr lang="ru-RU" sz="1000" dirty="0">
                <a:cs typeface="Times New Roman" pitchFamily="18" charset="0"/>
              </a:rPr>
              <a:t>Граждане, как налогоплательщики и как потребители общественных благ, должны быть уверены в том, что уплачиваемые ими средства в виде налоговых и неналоговых платежей используются прозрачно и эффективно, приносят конкретные результаты для общества в целом, для каждой семьи, каждого человека.</a:t>
            </a:r>
          </a:p>
          <a:p>
            <a:pPr marL="0" indent="542925" algn="just">
              <a:buNone/>
            </a:pPr>
            <a:r>
              <a:rPr lang="ru-RU" sz="1000" dirty="0">
                <a:cs typeface="Times New Roman" pitchFamily="18" charset="0"/>
              </a:rPr>
              <a:t>Мы постарались в доступной и понятной форме показать, на какие цели и в каком объеме были направлены бюджетные ресурсы в 2020 году.</a:t>
            </a:r>
          </a:p>
          <a:p>
            <a:pPr marL="0" indent="542925" algn="just">
              <a:buNone/>
            </a:pPr>
            <a:r>
              <a:rPr lang="ru-RU" sz="1000" dirty="0">
                <a:cs typeface="Times New Roman" pitchFamily="18" charset="0"/>
              </a:rPr>
              <a:t>Вся изложенная в этой брошюре информация также опубликована на официальном сайте финансового управления администрации муниципального образования Новокубанский район (http://funkub.ru).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00976"/>
              </p:ext>
            </p:extLst>
          </p:nvPr>
        </p:nvGraphicFramePr>
        <p:xfrm>
          <a:off x="476249" y="4541734"/>
          <a:ext cx="6048375" cy="40324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5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2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0144">
                <a:tc>
                  <a:txBody>
                    <a:bodyPr/>
                    <a:lstStyle/>
                    <a:p>
                      <a:r>
                        <a:rPr lang="ru-RU" sz="900" kern="1200" dirty="0">
                          <a:effectLst/>
                        </a:rPr>
                        <a:t>Когда проводятся публичные слушания по проекту и отчету  об исполнении районного бюджета?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kern="1200" dirty="0">
                          <a:effectLst/>
                        </a:rPr>
                        <a:t>В период со дня внесения в Совет муниципального образования Новокубанский район проекта решения о</a:t>
                      </a:r>
                      <a:r>
                        <a:rPr lang="ru-RU" sz="900" kern="1200" baseline="0" dirty="0">
                          <a:effectLst/>
                        </a:rPr>
                        <a:t> </a:t>
                      </a:r>
                      <a:r>
                        <a:rPr lang="ru-RU" sz="900" kern="1200" dirty="0">
                          <a:effectLst/>
                        </a:rPr>
                        <a:t>бюджете муниципального образования Новокубанский район и не позднее</a:t>
                      </a:r>
                      <a:r>
                        <a:rPr lang="ru-RU" sz="900" kern="1200" baseline="0" dirty="0">
                          <a:effectLst/>
                        </a:rPr>
                        <a:t> чем за 5 дней </a:t>
                      </a:r>
                      <a:r>
                        <a:rPr lang="ru-RU" sz="900" kern="1200" dirty="0">
                          <a:effectLst/>
                        </a:rPr>
                        <a:t>до его рассмотрения в Совете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8746">
                <a:tc>
                  <a:txBody>
                    <a:bodyPr/>
                    <a:lstStyle/>
                    <a:p>
                      <a:r>
                        <a:rPr lang="ru-RU" sz="900" dirty="0"/>
                        <a:t>Как информируются граждане о проведении публичных слушаний?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/>
                        <a:t>На официальном сайте администрации</a:t>
                      </a:r>
                      <a:r>
                        <a:rPr lang="ru-RU" sz="900" baseline="0" dirty="0"/>
                        <a:t> муниципального образования Новокубанский район</a:t>
                      </a:r>
                      <a:r>
                        <a:rPr lang="ru-RU" sz="900" dirty="0"/>
                        <a:t> в сети Интернет (</a:t>
                      </a:r>
                      <a:r>
                        <a:rPr lang="en-US" sz="900" dirty="0"/>
                        <a:t>novokubanskiy.ru</a:t>
                      </a:r>
                      <a:r>
                        <a:rPr lang="ru-RU" sz="900" dirty="0"/>
                        <a:t>) размещаются объявления о проведении публичных слушаний, о чем население извещается не позднее чем за 10 дней до даты их проведения с публикацией темы и перечня вопросов, выносимых на обсуждение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8746">
                <a:tc>
                  <a:txBody>
                    <a:bodyPr/>
                    <a:lstStyle/>
                    <a:p>
                      <a:r>
                        <a:rPr lang="ru-RU" sz="900" dirty="0"/>
                        <a:t>Кто может выступить на публичных слушаниях (высказать мнение,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dirty="0"/>
                        <a:t>рекомендации, предложения)?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/>
                        <a:t>Эксперт публичных слушаний – то есть лицо, представившее в оргкомитет в письменном виде предложения и рекомендации по вопросам публичных слушаний не позднее чем за 5 дней до даты проведения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dirty="0"/>
                        <a:t>публичных слушаний и принимающее участие в прениях для их аргументации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8746">
                <a:tc>
                  <a:txBody>
                    <a:bodyPr/>
                    <a:lstStyle/>
                    <a:p>
                      <a:r>
                        <a:rPr lang="ru-RU" sz="900" dirty="0"/>
                        <a:t>Результат публичных слушаний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/>
                        <a:t>Оформляется итоговый документ публичных слушаний с учетом высказанных экспертами рекомендаций и предложений. Итоговый документ размещается на официальном сайте администрации муниципального образования Новокубанский район в сети Интернет (</a:t>
                      </a:r>
                      <a:r>
                        <a:rPr lang="en-US" sz="900" dirty="0"/>
                        <a:t>novokubanskiy.ru</a:t>
                      </a:r>
                      <a:r>
                        <a:rPr lang="ru-RU" sz="900" dirty="0"/>
                        <a:t>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064">
                <a:tc>
                  <a:txBody>
                    <a:bodyPr/>
                    <a:lstStyle/>
                    <a:p>
                      <a:r>
                        <a:rPr lang="ru-RU" sz="900" dirty="0"/>
                        <a:t>Где можно получить дополнительную информацию о публичных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dirty="0"/>
                        <a:t>слушаниях по районному бюджету?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/>
                        <a:t>Финансовое управление администрации муниципального образования Новокубанский</a:t>
                      </a:r>
                      <a:r>
                        <a:rPr lang="ru-RU" sz="900" baseline="0" dirty="0"/>
                        <a:t> район</a:t>
                      </a:r>
                      <a:endParaRPr lang="ru-RU" sz="900" dirty="0"/>
                    </a:p>
                    <a:p>
                      <a:pPr algn="just"/>
                      <a:r>
                        <a:rPr lang="ru-RU" sz="900" dirty="0"/>
                        <a:t>тел. 8(86195) 3-34-77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3375" y="3946408"/>
            <a:ext cx="597594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УЧАСТИЕ ГРАЖДАН  В ОБСУЖДЕНИИ ПРОЕКТА РАЙОННОГО БЮДЖЕТА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672" y="237952"/>
            <a:ext cx="41490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Tahoma" charset="0"/>
              </a:rPr>
              <a:t>БЮДЖЕТ ДЛЯ ГРАЖДАН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640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20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77" y="638633"/>
            <a:ext cx="2856128" cy="16977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77" y="7256621"/>
            <a:ext cx="2857848" cy="15638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77" y="5468034"/>
            <a:ext cx="2856128" cy="1696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95" y="2426242"/>
            <a:ext cx="2856130" cy="17036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6251" y="545068"/>
            <a:ext cx="3076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</a:rPr>
              <a:t>По отрасли национальная экономика в прошедшем году было произведено расходов на сумму 170,2 </a:t>
            </a:r>
            <a:r>
              <a:rPr lang="ru-RU" sz="1000" b="1" dirty="0" err="1">
                <a:solidFill>
                  <a:srgbClr val="000000"/>
                </a:solidFill>
              </a:rPr>
              <a:t>млн.рублей</a:t>
            </a:r>
            <a:r>
              <a:rPr lang="ru-RU" sz="1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4694" y="3923928"/>
            <a:ext cx="31101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На ремонт участка дороги п. Комсомольский граница с </a:t>
            </a:r>
            <a:r>
              <a:rPr lang="ru-RU" sz="900" dirty="0" err="1"/>
              <a:t>Гулькевичским</a:t>
            </a:r>
            <a:r>
              <a:rPr lang="ru-RU" sz="900" dirty="0"/>
              <a:t> районом направлены денежные средства в размере 15,1 млн. 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49129" y="4135931"/>
            <a:ext cx="3014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Сданы в эксплуатацию 6 км уличного освещения по объездной дороге г. Новокубанск на сумму 30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. В поселениях района отремонтировано и построено более 10 км линий уличного освещения, обновлено и установлено 7 крытых остановочных павильонов.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6251" y="5725869"/>
            <a:ext cx="30769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 прошедшем году более 1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 было направлено на ликвидацию стихийных свалок и обустройство контейнерных площадок для раздельного сбора мусора.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6251" y="251520"/>
            <a:ext cx="6048374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НАЦИОНАЛЬНАЯ ЭКОНОМИКА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263" y="989891"/>
            <a:ext cx="30769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На предоставление субсидий гражданам, ведущим личное подсобное хозяйство, крестьянским (фермерским) хозяйствам, индивидуальным предпринимателям, осуществляющим деятельность в области сельскохозяйственного производства в муниципальном образовании Новокубанский район было направлено 25,5 млн. рублей.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252" y="6228184"/>
            <a:ext cx="3076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рамках муниципальной программы «Формирование современной городской среды» были проведены работы по благоустройству второй очереди парка в х. </a:t>
            </a:r>
            <a:r>
              <a:rPr lang="ru-RU" sz="900" dirty="0" err="1"/>
              <a:t>Ляпино</a:t>
            </a:r>
            <a:r>
              <a:rPr lang="ru-RU" sz="900" dirty="0"/>
              <a:t> на общую сумму 7,5 млн. рублей.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2137" y="4429725"/>
            <a:ext cx="30769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Проведены проектно-изыскательские работы для ремонта подъездного участка дороги к х. </a:t>
            </a:r>
            <a:r>
              <a:rPr lang="ru-RU" sz="900" dirty="0" err="1"/>
              <a:t>Стеблицкий</a:t>
            </a:r>
            <a:r>
              <a:rPr lang="ru-RU" sz="900" dirty="0"/>
              <a:t> (участок от г. Армавир до ст. Отрадная) на сумму  2,5 млн. рублей.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251" y="1970127"/>
            <a:ext cx="30769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</a:rPr>
              <a:t>В 2020 году на сумму более 65 </a:t>
            </a:r>
            <a:r>
              <a:rPr lang="ru-RU" sz="900" dirty="0" err="1">
                <a:solidFill>
                  <a:srgbClr val="000000"/>
                </a:solidFill>
              </a:rPr>
              <a:t>млн.рублей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  <a:r>
              <a:rPr lang="ru-RU" sz="900" dirty="0"/>
              <a:t>были отремонтированы</a:t>
            </a:r>
            <a:r>
              <a:rPr lang="ru-RU" sz="900" b="1" dirty="0"/>
              <a:t>:</a:t>
            </a:r>
            <a:endParaRPr lang="ru-RU" sz="9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900" dirty="0"/>
              <a:t>участок районной дороги от п. Комсомольского в сторону ФАД «Кавказ»,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900" dirty="0"/>
              <a:t>улицы в г. Новокубанск (Железнодорожная с тротуаром, </a:t>
            </a:r>
            <a:r>
              <a:rPr lang="ru-RU" sz="900" dirty="0" err="1"/>
              <a:t>К.Маркса</a:t>
            </a:r>
            <a:r>
              <a:rPr lang="ru-RU" sz="900" dirty="0"/>
              <a:t>, Шевченко, Красная, Кооперативная, Гагарина, Пушкина и Герцена)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900" dirty="0"/>
              <a:t> в ст. Бесскорбная (ул. Первомайская),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900" dirty="0"/>
              <a:t>в х. Кирова (ул. Заводская, ул. Мира),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900" dirty="0"/>
              <a:t>в с. Новосельское (ул. Кирова),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900" dirty="0"/>
              <a:t>п. Прогресс (ул. Первомайская и тротуары по ул. Горбатко и ул. Ленина), с. </a:t>
            </a:r>
            <a:r>
              <a:rPr lang="ru-RU" sz="900" dirty="0" err="1"/>
              <a:t>Ковалевское</a:t>
            </a:r>
            <a:r>
              <a:rPr lang="ru-RU" sz="900" dirty="0"/>
              <a:t> (ул. Первомайская)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900" dirty="0"/>
              <a:t>П. Первомайский (ул. Мира).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2137" y="5076056"/>
            <a:ext cx="6091540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ЖИЛИЩНО-КОММУНАЛЬНОЕ ХОЗЯЙСТВО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6251" y="5364088"/>
            <a:ext cx="3076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</a:rPr>
              <a:t>Расходы на жилищно-коммунальное в 2020 году составили 140,9 </a:t>
            </a:r>
            <a:r>
              <a:rPr lang="ru-RU" sz="1000" b="1" dirty="0" err="1">
                <a:solidFill>
                  <a:srgbClr val="000000"/>
                </a:solidFill>
              </a:rPr>
              <a:t>млн.рублей</a:t>
            </a:r>
            <a:r>
              <a:rPr lang="ru-RU" sz="1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6252" y="6804248"/>
            <a:ext cx="3076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Новосельское сельское поселение в 2020 году стало победителем краевого конкурса проектов местных инициатив, что позволило дополнительно привлечь 2,9 млн. рублей на озеленение нового парка в х. Глубокий.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6252" y="7452320"/>
            <a:ext cx="3076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шести домах г. Новокубанск и п. Прогресс проведены работы по замене кровель, ремонту фасадов и инженерных коммуникаций на общую сумму  19,5 млн. рублей.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6252" y="8041158"/>
            <a:ext cx="3076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Произведена замена водонапорных башен в х. Кирова и х. Родниковском. За счет средств сельского поселения произведен капитальный ремонт одной из скважин в ст. Советской, а также подготовлена проектно-сметная документация на капитальный ремонт сразу 6 скважин в поселении.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864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19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5909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375" y="559297"/>
            <a:ext cx="3256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ДИНАМИКА ПОКАЗАТЕЛЕЙ (ДЕФИЦИТ/ПРОФИЦИТ)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3375" y="6057746"/>
            <a:ext cx="6048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all" spc="12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РЕЗУЛЬТАТЫ ВЫРАВНИВАНИЯ БЮДЖЕТНОЙ ОБЕСПЕЧЕННОСТИ ПОСЕЛЕНИЙ В 2020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3375" y="251520"/>
            <a:ext cx="60483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ПАРАМЕТРЫ БЮДЖЕТА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23328"/>
              </p:ext>
            </p:extLst>
          </p:nvPr>
        </p:nvGraphicFramePr>
        <p:xfrm>
          <a:off x="3501008" y="1297961"/>
          <a:ext cx="2975366" cy="212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2797" y="558524"/>
            <a:ext cx="2788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cap="all" spc="12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Просроченная кредиторская задолженность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671059"/>
              </p:ext>
            </p:extLst>
          </p:nvPr>
        </p:nvGraphicFramePr>
        <p:xfrm>
          <a:off x="0" y="6057746"/>
          <a:ext cx="6381750" cy="30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085560"/>
              </p:ext>
            </p:extLst>
          </p:nvPr>
        </p:nvGraphicFramePr>
        <p:xfrm>
          <a:off x="215658" y="3409077"/>
          <a:ext cx="61660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3375" y="3477025"/>
            <a:ext cx="6048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ОБЪЕМ МУНИЦИПАЛЬНОГО ДОЛГА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644894"/>
              </p:ext>
            </p:extLst>
          </p:nvPr>
        </p:nvGraphicFramePr>
        <p:xfrm>
          <a:off x="215658" y="1093244"/>
          <a:ext cx="3077383" cy="239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309320" y="874846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20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228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37515"/>
              </p:ext>
            </p:extLst>
          </p:nvPr>
        </p:nvGraphicFramePr>
        <p:xfrm>
          <a:off x="476251" y="2493459"/>
          <a:ext cx="1350279" cy="740885"/>
        </p:xfrm>
        <a:graphic>
          <a:graphicData uri="http://schemas.openxmlformats.org/drawingml/2006/table">
            <a:tbl>
              <a:tblPr firstRow="1" bandRow="1"/>
              <a:tblGrid>
                <a:gridCol w="1350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6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Президент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России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kremlin.ru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5" descr="C:\Documents and Settings\muzychuk.FUNKUB\Рабочий стол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0" y="3242834"/>
            <a:ext cx="1401215" cy="3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66393"/>
              </p:ext>
            </p:extLst>
          </p:nvPr>
        </p:nvGraphicFramePr>
        <p:xfrm>
          <a:off x="474663" y="3652338"/>
          <a:ext cx="1387539" cy="325120"/>
        </p:xfrm>
        <a:graphic>
          <a:graphicData uri="http://schemas.openxmlformats.org/drawingml/2006/table">
            <a:tbl>
              <a:tblPr firstRow="1" bandRow="1"/>
              <a:tblGrid>
                <a:gridCol w="138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5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open.gov.ru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69820"/>
              </p:ext>
            </p:extLst>
          </p:nvPr>
        </p:nvGraphicFramePr>
        <p:xfrm>
          <a:off x="477850" y="3995936"/>
          <a:ext cx="1401216" cy="824132"/>
        </p:xfrm>
        <a:graphic>
          <a:graphicData uri="http://schemas.openxmlformats.org/drawingml/2006/table">
            <a:tbl>
              <a:tblPr firstRow="1" bandRow="1"/>
              <a:tblGrid>
                <a:gridCol w="1401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2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 Российской Федерации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minfin.ru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28812"/>
              </p:ext>
            </p:extLst>
          </p:nvPr>
        </p:nvGraphicFramePr>
        <p:xfrm>
          <a:off x="472157" y="4860032"/>
          <a:ext cx="1428287" cy="686972"/>
        </p:xfrm>
        <a:graphic>
          <a:graphicData uri="http://schemas.openxmlformats.org/drawingml/2006/table">
            <a:tbl>
              <a:tblPr firstRow="1" bandRow="1"/>
              <a:tblGrid>
                <a:gridCol w="1428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Федеральное казначейство</a:t>
                      </a: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roskazna.ru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 descr="C:\Documents and Settings\muzychuk.FUNKUB\Рабочий стол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0" y="5652120"/>
            <a:ext cx="1339440" cy="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97196"/>
              </p:ext>
            </p:extLst>
          </p:nvPr>
        </p:nvGraphicFramePr>
        <p:xfrm>
          <a:off x="473982" y="6150637"/>
          <a:ext cx="1388220" cy="325120"/>
        </p:xfrm>
        <a:graphic>
          <a:graphicData uri="http://schemas.openxmlformats.org/drawingml/2006/table">
            <a:tbl>
              <a:tblPr firstRow="1" bandRow="1"/>
              <a:tblGrid>
                <a:gridCol w="1388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5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budget.gov.ru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837981"/>
              </p:ext>
            </p:extLst>
          </p:nvPr>
        </p:nvGraphicFramePr>
        <p:xfrm>
          <a:off x="476250" y="6584262"/>
          <a:ext cx="1352700" cy="1290255"/>
        </p:xfrm>
        <a:graphic>
          <a:graphicData uri="http://schemas.openxmlformats.org/drawingml/2006/table">
            <a:tbl>
              <a:tblPr firstRow="1" bandRow="1"/>
              <a:tblGrid>
                <a:gridCol w="1352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99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Официальный сайт для размещения информации о государственных (муниципальных) учреждениях</a:t>
                      </a: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bus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gov.ru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55" y="8041643"/>
            <a:ext cx="1361147" cy="9293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99930" y="2555776"/>
            <a:ext cx="4624694" cy="46887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1108" dirty="0">
                <a:solidFill>
                  <a:srgbClr val="404040"/>
                </a:solidFill>
              </a:rPr>
              <a:t>- </a:t>
            </a:r>
            <a:r>
              <a:rPr lang="ru" sz="900" dirty="0">
                <a:solidFill>
                  <a:srgbClr val="404040"/>
                </a:solidFill>
              </a:rPr>
              <a:t>Бюджетные послания Президента Российской Федерации, Указы Президента Российской Федерации от 7 мая 2012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09861" y="3242834"/>
            <a:ext cx="4614763" cy="4095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900" dirty="0">
                <a:solidFill>
                  <a:srgbClr val="404040"/>
                </a:solidFill>
              </a:rPr>
              <a:t>- о проекте «Бюджет для граждан», обсуждения и события по вопросу отрытых данных (повышения уровня информационной открытости федеральных ведомств)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27827" y="3995937"/>
            <a:ext cx="4594077" cy="57606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1108" dirty="0">
                <a:solidFill>
                  <a:srgbClr val="404040"/>
                </a:solidFill>
              </a:rPr>
              <a:t>- </a:t>
            </a:r>
            <a:r>
              <a:rPr lang="ru" sz="900" dirty="0">
                <a:solidFill>
                  <a:srgbClr val="404040"/>
                </a:solidFill>
              </a:rPr>
              <a:t>о федеральном бюджете, бюджетной политике, электронном бюджете, Резервном фонде и Фонде национального благосостояния, а также иная информация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16831" y="4860032"/>
            <a:ext cx="4605997" cy="39763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900" dirty="0"/>
              <a:t>- о бюджетах и бюджетном процессе в Российской Федерации (включая бюджеты субъектов Российской Федерации и бюджеты муниципальных образований)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95453" y="5698208"/>
            <a:ext cx="4629171" cy="8860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1108" dirty="0"/>
              <a:t>- </a:t>
            </a:r>
            <a:r>
              <a:rPr lang="ru" sz="900" dirty="0"/>
              <a:t>об исполнении федерального бюджета, кассовом обслуживании исполнения бюджетов бюджетной системы Российской Федерации, предварительном и текущем контроле за ведением операций со средствами федерального бюджета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16831" y="6584263"/>
            <a:ext cx="4605997" cy="10840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900" dirty="0"/>
              <a:t>- общая статистика по видам и типам учреждений в разрезе регионов и видов деятельности учреждений, информация по учреждениям, оказывающим определенную услугу (выполняющим определенную работу) в разрезе регионов и видов деятельности учреждений, информация об общей стоимости имущества учреждений в зависимости от учредителя, региона и типа учреждения, рейтинг государственных (муниципальных) учреждений по платным и бесплатным услугам, сформированный на основании оценок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27827" y="8108887"/>
            <a:ext cx="4594077" cy="843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1108" dirty="0"/>
              <a:t>- </a:t>
            </a:r>
            <a:r>
              <a:rPr lang="ru" sz="900" dirty="0"/>
              <a:t>представляет собой площадку для общественного обсуждения предлагаемых в Бюджетный кодекс Российской Федерации изменений, анализа лучшего опыта, полученного в данной сфере на текущий момент, а также базу информационно-аналитических материалов, посвященных вопросам реализации положений действующей редакции Бюджетного кодекса Российской Федерации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2" b="6315"/>
          <a:stretch/>
        </p:blipFill>
        <p:spPr>
          <a:xfrm>
            <a:off x="4221088" y="491339"/>
            <a:ext cx="2303537" cy="15110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6251" y="168174"/>
            <a:ext cx="6048374" cy="32316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ОТКРЫТОСТЬ  БЮДЖЕТА</a:t>
            </a:r>
            <a:endParaRPr lang="ru-RU" sz="1400" b="1" dirty="0">
              <a:solidFill>
                <a:schemeClr val="bg1"/>
              </a:solidFill>
              <a:latin typeface="+mj-lt"/>
              <a:cs typeface="Angsana New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251" y="467544"/>
            <a:ext cx="18612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solidFill>
                  <a:srgbClr val="008080"/>
                </a:solidFill>
              </a:rPr>
              <a:t>С 2012 года на сайте финансового управления муниципального образования Новокубанский район в сети Интернет размещается информация в доступной для граждан района форме «Бюджет для граждан», различная информация о параметрах бюджета в графическом виде </a:t>
            </a:r>
            <a:endParaRPr lang="ru-RU" sz="900" dirty="0">
              <a:solidFill>
                <a:srgbClr val="00808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4592"/>
          <a:stretch/>
        </p:blipFill>
        <p:spPr bwMode="auto">
          <a:xfrm>
            <a:off x="2335476" y="467543"/>
            <a:ext cx="1885612" cy="15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76250" y="1990769"/>
            <a:ext cx="6048374" cy="553998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ОТКРЫТЫЕ ГОСУДАРСТВЕННЫЕ И МУНИЦИПАЛЬНЫЕ ИНФОРМАЦИОННЫЕ РЕСУРСЫ</a:t>
            </a:r>
            <a:endParaRPr lang="ru-RU" sz="1400" b="1" dirty="0">
              <a:solidFill>
                <a:schemeClr val="bg1"/>
              </a:solidFill>
              <a:latin typeface="+mj-lt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47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3375" y="972945"/>
            <a:ext cx="3095625" cy="188276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РАЗРАБОТЧИК</a:t>
            </a:r>
          </a:p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endParaRPr lang="en-US" sz="1662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Муниципального образования Новокубанский район</a:t>
            </a:r>
          </a:p>
          <a:p>
            <a:pPr algn="ctr">
              <a:defRPr/>
            </a:pPr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374" y="3704425"/>
            <a:ext cx="3095625" cy="85965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ИМЯ ПРОФИЛЯ В ИНСТАГРАМ</a:t>
            </a:r>
          </a:p>
          <a:p>
            <a:pPr algn="ctr">
              <a:defRPr/>
            </a:pPr>
            <a:r>
              <a:rPr lang="en-US" sz="1662" b="1" dirty="0" err="1">
                <a:latin typeface="Times New Roman" pitchFamily="18" charset="0"/>
                <a:cs typeface="Times New Roman" pitchFamily="18" charset="0"/>
              </a:rPr>
              <a:t>fu_novokubansk</a:t>
            </a:r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muzychuk.FUNKUB\Рабочий стол\left_nav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42" y="5220072"/>
            <a:ext cx="3312367" cy="2643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3017" y="972945"/>
            <a:ext cx="2791694" cy="188276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МЕСТОНАХОЖДЕНИЕ</a:t>
            </a:r>
          </a:p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г. Новокубанск,</a:t>
            </a:r>
          </a:p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 ул. Первомайская, 124</a:t>
            </a:r>
            <a:endParaRPr lang="en-US" sz="1662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КОНТАКТНЫЙ ТЕЛЕФОН</a:t>
            </a:r>
            <a:r>
              <a:rPr lang="en-US" sz="1662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ФАКС</a:t>
            </a:r>
            <a:endParaRPr lang="en-US" sz="1662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8(86195)3-01-51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3375" y="168174"/>
            <a:ext cx="6031335" cy="32316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КОНТАКТНАЯ ИНФОРМАЦИЯ</a:t>
            </a:r>
            <a:endParaRPr lang="ru-RU" sz="1400" b="1" dirty="0">
              <a:solidFill>
                <a:schemeClr val="bg1"/>
              </a:solidFill>
              <a:latin typeface="+mj-lt"/>
              <a:cs typeface="Angsana New" pitchFamily="18" charset="-3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3015" y="3698261"/>
            <a:ext cx="2791695" cy="85965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62" b="1" dirty="0">
                <a:latin typeface="Times New Roman" pitchFamily="18" charset="0"/>
                <a:cs typeface="Times New Roman" pitchFamily="18" charset="0"/>
              </a:rPr>
              <a:t>АДРЕС ЭЛЕКТРОННОЙ ПОЧТЫ</a:t>
            </a:r>
          </a:p>
          <a:p>
            <a:pPr algn="ctr">
              <a:defRPr/>
            </a:pPr>
            <a:r>
              <a:rPr lang="en-US" sz="1662" b="1" dirty="0">
                <a:latin typeface="Times New Roman" pitchFamily="18" charset="0"/>
                <a:cs typeface="Times New Roman" pitchFamily="18" charset="0"/>
              </a:rPr>
              <a:t>funovk@gmail.com</a:t>
            </a:r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A1F-D81D-40CA-B064-3FF8A952C708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809"/>
            <a:ext cx="6858000" cy="109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656" y="790273"/>
            <a:ext cx="6047953" cy="2369880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бюджет</a:t>
            </a:r>
            <a:r>
              <a:rPr lang="ru-RU" sz="900" dirty="0"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консолидированный бюджет</a:t>
            </a:r>
            <a:r>
              <a:rPr lang="ru-RU" sz="900" dirty="0">
                <a:cs typeface="Times New Roman" pitchFamily="18" charset="0"/>
              </a:rPr>
              <a:t> - свод бюджетов бюджетной системы Российской Федерации на соответствующей территории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бюджетная система Российской Федерации</a:t>
            </a:r>
            <a:r>
              <a:rPr lang="ru-RU" sz="900" dirty="0">
                <a:cs typeface="Times New Roman" pitchFamily="18" charset="0"/>
              </a:rPr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Феде-рации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доходы бюджета</a:t>
            </a:r>
            <a:r>
              <a:rPr lang="ru-RU" sz="900" dirty="0">
                <a:cs typeface="Times New Roman" pitchFamily="18" charset="0"/>
              </a:rPr>
              <a:t> - поступающие в бюджет денежные средства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расходы бюджета</a:t>
            </a:r>
            <a:r>
              <a:rPr lang="ru-RU" sz="900" dirty="0">
                <a:cs typeface="Times New Roman" pitchFamily="18" charset="0"/>
              </a:rPr>
              <a:t> - выплачиваемые из бюджета де-нежные средства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дефицит бюджета</a:t>
            </a:r>
            <a:r>
              <a:rPr lang="ru-RU" sz="900" dirty="0">
                <a:cs typeface="Times New Roman" pitchFamily="18" charset="0"/>
              </a:rPr>
              <a:t> - превышение расходов бюджета над его доходами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профицит бюджета</a:t>
            </a:r>
            <a:r>
              <a:rPr lang="ru-RU" sz="900" dirty="0">
                <a:cs typeface="Times New Roman" pitchFamily="18" charset="0"/>
              </a:rPr>
              <a:t> - превышение доходов бюджета над его расходами</a:t>
            </a:r>
          </a:p>
          <a:p>
            <a:pPr indent="182563" algn="just">
              <a:spcAft>
                <a:spcPts val="3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cs typeface="Times New Roman" pitchFamily="18" charset="0"/>
              </a:rPr>
              <a:t>бюджетный процесс</a:t>
            </a:r>
            <a:r>
              <a:rPr lang="ru-RU" sz="900" dirty="0">
                <a:cs typeface="Times New Roman" pitchFamily="18" charset="0"/>
              </a:rPr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280994"/>
            <a:ext cx="6047953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ОСНОВНЫЕ ТЕРМИНЫ, ПРИМЕНЯЕМЫЕ </a:t>
            </a:r>
            <a:b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В БЮДЖЕТНОМ ПРОЦЕССЕ</a:t>
            </a:r>
            <a:endParaRPr lang="en-US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3664933"/>
            <a:ext cx="6048375" cy="1223412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Увеличение наполняемости доходной части консолидированного бюджета Новокубанского района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Повышение качества управления муниципальными финансами, эффективности расходования бюджетных средств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Совершенствование системы управления и распоряжения муниципальным имуществом, увеличение доходов от его использования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Своевременное и полное финансирование бюджетных расходов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Упорядочение существующих налоговых льгот путем отмены неэффективных льгот; предоставление налоговых льгот, носящих ограниченный во времени характер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Проведение взвешенной долговой политики</a:t>
            </a:r>
          </a:p>
          <a:p>
            <a:pPr lvl="0" indent="182563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Совершенствование межбюджетных отношений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656" y="3161314"/>
            <a:ext cx="6048375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ОСНОВНЫЕ НАПРАВЛЕНИЯ РЕАЛИЗАЦИИ БЮДЖЕТНОЙ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И НАЛОГОВОЙ ПОЛИТИКИ</a:t>
            </a:r>
            <a:endParaRPr lang="en-US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656" y="4940608"/>
            <a:ext cx="6047952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ПРИНЦИПЫ ИСПОЛНЕНИЯ МЕСТНОГО БЮДЖЕТА В 2020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5298033"/>
            <a:ext cx="6048376" cy="1246496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marL="0" lvl="1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Обеспечение населения доступными и качественными муниципальными услугами, социальными гарантиями; адресное решение социальных вопросов; создание благоприятных и комфортных условий для проживания</a:t>
            </a:r>
          </a:p>
          <a:p>
            <a:pPr marL="0" lvl="1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Обеспечение мер, направленных на устойчивое социально‑ экономическое развитие </a:t>
            </a:r>
            <a:r>
              <a:rPr lang="ru-RU" sz="900" dirty="0" err="1">
                <a:cs typeface="Times New Roman" pitchFamily="18" charset="0"/>
              </a:rPr>
              <a:t>Новокубанского</a:t>
            </a:r>
            <a:r>
              <a:rPr lang="ru-RU" sz="900" dirty="0">
                <a:cs typeface="Times New Roman" pitchFamily="18" charset="0"/>
              </a:rPr>
              <a:t> района</a:t>
            </a:r>
          </a:p>
          <a:p>
            <a:pPr marL="0" lvl="1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Обеспечение роста доходной части консолидирован-</a:t>
            </a:r>
            <a:r>
              <a:rPr lang="ru-RU" sz="900" dirty="0" err="1">
                <a:cs typeface="Times New Roman" pitchFamily="18" charset="0"/>
              </a:rPr>
              <a:t>ного</a:t>
            </a:r>
            <a:r>
              <a:rPr lang="ru-RU" sz="900" dirty="0">
                <a:cs typeface="Times New Roman" pitchFamily="18" charset="0"/>
              </a:rPr>
              <a:t> бюджета Новокубанского района</a:t>
            </a:r>
          </a:p>
          <a:p>
            <a:pPr lvl="0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Обеспечение сбалансированности и устойчивости районного  бюджета</a:t>
            </a:r>
          </a:p>
          <a:p>
            <a:pPr lvl="0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Безусловное выполнение социальных обязательств перед гражданами</a:t>
            </a:r>
          </a:p>
          <a:p>
            <a:pPr lvl="0"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Поддержка инвестиционной активности хозяйствующих субъектов, осуществляющих деятельность на территории Новокубанского района</a:t>
            </a:r>
          </a:p>
          <a:p>
            <a:pPr indent="182563" algn="just">
              <a:buFont typeface="Wingdings" panose="05000000000000000000" pitchFamily="2" charset="2"/>
              <a:buChar char="§"/>
            </a:pPr>
            <a:r>
              <a:rPr lang="ru-RU" sz="900" dirty="0">
                <a:cs typeface="Times New Roman" pitchFamily="18" charset="0"/>
              </a:rPr>
              <a:t>Обеспечение прозрачности (открытости) бюджетного процесса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2656" y="6599114"/>
            <a:ext cx="6047954" cy="1169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БЮДЖЕТ МУНИЦИПАЛЬНОГО ОБРАЗОВАНИЯ НОВОКУБАНСКИЙ РАЙОН НА 2020 ГОД УТВЕРЖДЕН РЕШЕНИЕМ СОВЕТА МУНИЦИПАЛЬНОГО ОБРАЗОВАНИЯ НОВОКУБАНСКИЙ РАЙОН ОТ 19 ДЕКАБРЯ 2019 ГОДА № 494 «О БЮДЖЕТЕ МУНИЦИПАЛЬНОГО ОБРАЗОВАНИЯ НОВОКУБАНСКИЙ РАЙОН НА 2020 ГОД И ПЛАНОВЫЙ ПЕРИОД 2021 И 2022 ГОДОВ»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32656" y="7947824"/>
            <a:ext cx="3024188" cy="918681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Публичные слушания по проекту районного бюджета на 2020 год и плановый период 2021 и 2022 годов были проведены                        7 ноября 2019 года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573016" y="7947825"/>
            <a:ext cx="2801809" cy="91868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Публичные слушания по отчету об исполнении районного бюджета в      2020 году были проведены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cs typeface="Times New Roman" panose="02020603050405020304" pitchFamily="18" charset="0"/>
              </a:rPr>
              <a:t>8 апреля 2021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9320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26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250" y="251520"/>
            <a:ext cx="6048375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ОСНОВНЫЕ ПОКАЗАТЕЛИ СОЦИАЛЬНО - ЭКОНОМИЧЕСКОГО РАЗВИТИЯ НОВОКУБАНСКОГО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250" y="791033"/>
            <a:ext cx="6048375" cy="2340807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lvl="0" indent="180975" algn="just"/>
            <a:r>
              <a:rPr lang="ru-RU" sz="900" dirty="0">
                <a:cs typeface="Times New Roman" pitchFamily="18" charset="0"/>
              </a:rPr>
              <a:t>Оборот по крупным и средним предприятиям района за январь-декабрь 2020 года составил 14043,9 млн. руб., что составляет 128,2% от аналогичного уровня 2020 года (10954 млн. руб.). Рост отмечен в  сельском хозяйстве -на 9%, строительстве- на 5,9%.</a:t>
            </a:r>
          </a:p>
          <a:p>
            <a:pPr indent="180975" algn="just"/>
            <a:r>
              <a:rPr lang="ru-RU" sz="900" dirty="0">
                <a:cs typeface="Times New Roman" pitchFamily="18" charset="0"/>
              </a:rPr>
              <a:t>Объем отгруженных товаров собственного производства, выполненных работ и услуг по крупным и средним промышленным предприятиям составил 3012,7 </a:t>
            </a:r>
            <a:r>
              <a:rPr lang="ru-RU" sz="900" dirty="0" err="1">
                <a:cs typeface="Times New Roman" pitchFamily="18" charset="0"/>
              </a:rPr>
              <a:t>млн.руб</a:t>
            </a:r>
            <a:r>
              <a:rPr lang="ru-RU" sz="900" dirty="0">
                <a:cs typeface="Times New Roman" pitchFamily="18" charset="0"/>
              </a:rPr>
              <a:t>., за аналогичный период 2019 года 3327,7 </a:t>
            </a:r>
            <a:r>
              <a:rPr lang="ru-RU" sz="900" dirty="0" err="1">
                <a:cs typeface="Times New Roman" pitchFamily="18" charset="0"/>
              </a:rPr>
              <a:t>млн.руб</a:t>
            </a:r>
            <a:r>
              <a:rPr lang="ru-RU" sz="900" dirty="0">
                <a:cs typeface="Times New Roman" pitchFamily="18" charset="0"/>
              </a:rPr>
              <a:t>., снижение на  9,5%. В районе основными видами промышленной продукции являются:  сахар из сахарной свеклы, кирпич керамический, </a:t>
            </a:r>
            <a:r>
              <a:rPr lang="ru-RU" sz="900" dirty="0" err="1">
                <a:cs typeface="Times New Roman" pitchFamily="18" charset="0"/>
              </a:rPr>
              <a:t>биомедпрепараты</a:t>
            </a:r>
            <a:r>
              <a:rPr lang="ru-RU" sz="900" dirty="0">
                <a:cs typeface="Times New Roman" pitchFamily="18" charset="0"/>
              </a:rPr>
              <a:t>, хлеб и хлебобулочные изделия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Объем отгруженных товаров собственного производства, выполненных работ и услуг собственными силами (по «чистым» видам деятельности), в части продукции сельского хозяйства составил 8235,4 млн.рублей или 109 % к уровню 2019 года.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В районе основными видами промышленной продукции являются:  сахар из сахарной свеклы, кирпич керамический, </a:t>
            </a:r>
            <a:r>
              <a:rPr lang="ru-RU" sz="900" dirty="0" err="1">
                <a:cs typeface="Times New Roman" pitchFamily="18" charset="0"/>
              </a:rPr>
              <a:t>биомедпрепараты</a:t>
            </a:r>
            <a:r>
              <a:rPr lang="ru-RU" sz="900" dirty="0">
                <a:cs typeface="Times New Roman" pitchFamily="18" charset="0"/>
              </a:rPr>
              <a:t>, хлеб и хлебобулочные изделия</a:t>
            </a:r>
          </a:p>
          <a:p>
            <a:r>
              <a:rPr lang="ru-RU" sz="900" dirty="0"/>
              <a:t>Сальдированный финансовый результат  (прибыль минус убыток) крупных и средних организаций по состоянию на 1 декабря  2020 года составил 3751,4 </a:t>
            </a:r>
            <a:r>
              <a:rPr lang="ru-RU" sz="900" dirty="0" err="1"/>
              <a:t>млн.руб</a:t>
            </a:r>
            <a:r>
              <a:rPr lang="ru-RU" sz="900" dirty="0"/>
              <a:t>. или 197,4% к аналогичному периоду прошлого года. </a:t>
            </a:r>
          </a:p>
          <a:p>
            <a:r>
              <a:rPr lang="ru-RU" sz="900" dirty="0"/>
              <a:t>Прибыль прибыльных организаций определена в сумме 3794,2 </a:t>
            </a:r>
            <a:r>
              <a:rPr lang="ru-RU" sz="900" dirty="0" err="1"/>
              <a:t>млн.руб</a:t>
            </a:r>
            <a:r>
              <a:rPr lang="ru-RU" sz="900" dirty="0"/>
              <a:t>. или в 194,6% к показателю 2019 года, в том числе рост балансовой прибыли в сельском хозяйстве в 2 раза,  производстве сахара на 22,5%,  лекарственных средств в 2,5 раза.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 Убытки 6 убыточных организаций  составили 42,8 млн. руб. или 86,6% к уровню прошлого года.</a:t>
            </a:r>
          </a:p>
          <a:p>
            <a:pPr lvl="0" indent="180975" algn="just"/>
            <a:r>
              <a:rPr lang="ru-RU" sz="900" dirty="0">
                <a:cs typeface="Times New Roman" pitchFamily="18" charset="0"/>
              </a:rPr>
              <a:t>Доля убыточных организаций  выросла с 25% до 30% 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6249" y="3203848"/>
            <a:ext cx="60483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ОБЩАЯ ОЦЕНКА ОСНОВНЫХ ИТОГОВ СОЦИАЛЬНО-ЭКОНОМИЧЕСКОЙ СИТУАЦИИ НА ТЕРРИТОРИИ НОВОКУБАНСКОГО РАЙОНА ПО КРУГУ КРУПНЫХ И СРЕДНИХ ПРЕДПРИЯТИЙ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95741"/>
              </p:ext>
            </p:extLst>
          </p:nvPr>
        </p:nvGraphicFramePr>
        <p:xfrm>
          <a:off x="476252" y="3923928"/>
          <a:ext cx="6048370" cy="3077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5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56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56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6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</a:rPr>
                        <a:t>Ед.изм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Январь-декабрь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Январь-декабрь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 % 2020 к 2018г.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2020года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1.Объём отгруженных товаров промышленной продукции в действующих ценах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</a:rPr>
                        <a:t>млн.руб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3012,7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3327,7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2.Продукция сельского хозяйства в действующих ценах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8235,4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7555,4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3.Строительство в действующих ценах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4.Оборот розничной торговли и общественного питания в действующих ценах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2493,9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2521,6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8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5.Объём платных услуг, оказываемых населению через все каналы реализации в ценах каждого года в действующих ценах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млн.руб.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218,3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6.Среднемесячная з/плата в расчёте на одного работника (начисленная)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31428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29846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7.Уровень  безработицы.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285,7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76250" y="7368858"/>
            <a:ext cx="6048372" cy="1384995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indent="265113" algn="just"/>
            <a:endParaRPr lang="ru-RU" sz="900" dirty="0" smtClean="0"/>
          </a:p>
          <a:p>
            <a:pPr indent="265113" algn="just"/>
            <a:endParaRPr lang="ru-RU" sz="900" dirty="0"/>
          </a:p>
          <a:p>
            <a:pPr indent="265113" algn="just"/>
            <a:endParaRPr lang="ru-RU" sz="900" dirty="0" smtClean="0"/>
          </a:p>
          <a:p>
            <a:pPr indent="265113" algn="just"/>
            <a:endParaRPr lang="ru-RU" sz="900" dirty="0" smtClean="0"/>
          </a:p>
          <a:p>
            <a:pPr indent="265113" algn="just"/>
            <a:endParaRPr lang="ru-RU" sz="900" dirty="0"/>
          </a:p>
          <a:p>
            <a:pPr indent="265113" algn="just"/>
            <a:r>
              <a:rPr lang="ru-RU" sz="900" dirty="0" smtClean="0"/>
              <a:t>Объем </a:t>
            </a:r>
            <a:r>
              <a:rPr lang="ru-RU" sz="900" dirty="0"/>
              <a:t>инвестиций за счет всех источников финансирования за январь-сентябрь составил 821,6 </a:t>
            </a:r>
            <a:r>
              <a:rPr lang="ru-RU" sz="900" dirty="0" err="1"/>
              <a:t>млн.руб</a:t>
            </a:r>
            <a:r>
              <a:rPr lang="ru-RU" sz="900" dirty="0"/>
              <a:t>. или 61,7% к уровню 2019 года.  </a:t>
            </a:r>
          </a:p>
          <a:p>
            <a:pPr indent="265113" algn="just"/>
            <a:r>
              <a:rPr lang="ru-RU" sz="900" dirty="0"/>
              <a:t>На сегодняшний день на сопровождении у района находятся 15 инвестиционных проектов на общую планируемую сумму инвестиций 1,2 </a:t>
            </a:r>
            <a:r>
              <a:rPr lang="ru-RU" sz="900" dirty="0" err="1" smtClean="0"/>
              <a:t>млрд.руб</a:t>
            </a:r>
            <a:r>
              <a:rPr lang="ru-RU" sz="900" dirty="0" smtClean="0"/>
              <a:t>. </a:t>
            </a:r>
          </a:p>
          <a:p>
            <a:pPr indent="265113" algn="just"/>
            <a:r>
              <a:rPr lang="ru-RU" sz="900" dirty="0" smtClean="0"/>
              <a:t>На данный момент в </a:t>
            </a:r>
            <a:r>
              <a:rPr lang="ru-RU" sz="900" dirty="0"/>
              <a:t>Единый краевой реестр инвестиционных предложений  включено 4 проекта и 14 площадок. </a:t>
            </a:r>
          </a:p>
          <a:p>
            <a:pPr indent="265113" algn="just"/>
            <a:r>
              <a:rPr lang="ru-RU" sz="900" dirty="0"/>
              <a:t>В 1 полугодии 2020 года реализован инвестиционный проект  «Закладка фруктового сада площадью 146 га (вторая очередь) со строительством </a:t>
            </a:r>
            <a:r>
              <a:rPr lang="ru-RU" sz="900" dirty="0" err="1"/>
              <a:t>фруктохранилища</a:t>
            </a:r>
            <a:r>
              <a:rPr lang="ru-RU" sz="900" dirty="0"/>
              <a:t>», ООО "Южная плодоовощная компания" объем инвестиций 296,4 млн. рублей, планируется создание 30 новых рабочих мест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0109" y="7013066"/>
            <a:ext cx="6048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ИНВЕСТИЦИОННАЯ ДЕЯТЕЛЬНОСТЬ</a:t>
            </a:r>
          </a:p>
        </p:txBody>
      </p:sp>
      <p:pic>
        <p:nvPicPr>
          <p:cNvPr id="1026" name="Picture 2" descr="https://st2.depositphotos.com/3223379/5265/i/950/depositphotos_52652445-stock-photo-business-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4" y="7338919"/>
            <a:ext cx="2875870" cy="6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8640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63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656" y="251520"/>
            <a:ext cx="6048374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ОСНОВНЫЕ ПАРАМЕТРЫ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933" y="559297"/>
            <a:ext cx="6063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РАЙОННЫЙ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231906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*Здесь и далее </a:t>
            </a:r>
            <a:r>
              <a:rPr lang="ru-RU" sz="900" dirty="0" smtClean="0"/>
              <a:t>показатели</a:t>
            </a:r>
            <a:r>
              <a:rPr lang="ru-RU" sz="900" dirty="0"/>
              <a:t>, утвержденные решением  Совета муниципального образования Новокубанский район от </a:t>
            </a:r>
            <a:r>
              <a:rPr lang="ru-RU" sz="900" dirty="0" smtClean="0"/>
              <a:t>     19 </a:t>
            </a:r>
            <a:r>
              <a:rPr lang="ru-RU" sz="900" dirty="0"/>
              <a:t>декабря 2019 года № 494 «О бюджете муниципального образования Новокубанский район на 2020 год и плановый период 2021 и 2022 годов» (в ред. от 19.12.2019 года); по расходам – показатели уточненной сводной бюджетной росписи районного бюджета по состоянию на 31 декабря 2019 </a:t>
            </a:r>
            <a:r>
              <a:rPr lang="ru-RU" sz="900" dirty="0" smtClean="0"/>
              <a:t>года</a:t>
            </a:r>
            <a:endParaRPr lang="ru-RU" sz="9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35725"/>
              </p:ext>
            </p:extLst>
          </p:nvPr>
        </p:nvGraphicFramePr>
        <p:xfrm>
          <a:off x="332656" y="3212641"/>
          <a:ext cx="6056351" cy="2339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0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6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85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85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55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Исполнено за 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Бюджетное назначение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 исполнения плана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Динамика к 2019 году,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Безвозмездые</a:t>
                      </a:r>
                      <a:r>
                        <a:rPr lang="ru-RU" sz="900" u="none" strike="noStrike" dirty="0">
                          <a:effectLst/>
                        </a:rPr>
                        <a:t> поступления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1 244,2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1 412,1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1 407,0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Дотации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193,8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2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на выравнивание бюджетной обеспеченности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163,2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157,4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157,4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2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 поддержку мер по обеспечению сбалансированности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прочие дотации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Субсидии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245,6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239,7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278,4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7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Субвенции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892,7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948,1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948,9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100,1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106,3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7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Иные межбюджетные трансферты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0439" y="2915816"/>
            <a:ext cx="6048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 ИЗ ДРУГИХ БЮДЖЕТОВ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5277" y="5621923"/>
            <a:ext cx="6048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ИЗМЕНЕНИЕ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ОСНОВНЫХ ХАРАКТЕРИСТИК РАЙОННОГО 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7272" y="611560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/>
              <a:t>млн.руб</a:t>
            </a:r>
            <a:r>
              <a:rPr lang="ru-RU" sz="900" dirty="0"/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37462" y="3045024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/>
              <a:t>млн.руб</a:t>
            </a:r>
            <a:r>
              <a:rPr lang="ru-RU" sz="900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37462" y="5853336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/>
              <a:t>млн.руб</a:t>
            </a:r>
            <a:r>
              <a:rPr lang="ru-RU" sz="900" dirty="0"/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93146"/>
              </p:ext>
            </p:extLst>
          </p:nvPr>
        </p:nvGraphicFramePr>
        <p:xfrm>
          <a:off x="317932" y="6062315"/>
          <a:ext cx="6078373" cy="268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7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6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8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12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12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65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152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162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Решение № 494 «О бюджете МО Новокубанский район на 2020 год и плановый период 2021 и 2022 годов»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Уточненная сводная бюджетная роспись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Изменения в окончательной редакции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Уточненная сводная бюджетная роспись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19.12.2019 (первонач.)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26.11.2020    (окончат.)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6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+ / -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+ / -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5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1 602,0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1 867,2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5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446,1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454,6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65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Безвозмездные поступления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1 155,9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412,6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256,7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122,2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5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1 613,6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1 613,6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1 625,5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100,7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65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Дефицит (-) / профицит (+)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-11,6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265,2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-2 191,2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01874"/>
              </p:ext>
            </p:extLst>
          </p:nvPr>
        </p:nvGraphicFramePr>
        <p:xfrm>
          <a:off x="332656" y="805518"/>
          <a:ext cx="6060757" cy="151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56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5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5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56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7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Исполнено за 2019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Бюджетное назначение на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Исполнено за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 исполнения плана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Динамика к 2019 году, 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Доходы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1 675,1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867,2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1 907,5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102,2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432,2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454,6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499,9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Безвозмездные поступления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1 242,9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412,6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407,6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Расходы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1 651,6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1 911,0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1 839,5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Дефицит (-) / профицит (+)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309320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4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4606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6969" y="251520"/>
            <a:ext cx="6048375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НАЛОГОВЫЕ  И НЕНАЛОГОВЫЕ ДОХОДЫ РАЙОННОГО БЮДЖЕТА</a:t>
            </a:r>
            <a:endParaRPr 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21288" y="3621088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/>
              <a:t>млн.руб</a:t>
            </a:r>
            <a:r>
              <a:rPr lang="ru-RU" sz="900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2427" y="580575"/>
            <a:ext cx="6002917" cy="3199337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lvl="0" indent="180975" algn="just"/>
            <a:r>
              <a:rPr lang="ru-RU" sz="1050" dirty="0">
                <a:cs typeface="Times New Roman" pitchFamily="18" charset="0"/>
              </a:rPr>
              <a:t>Налоговые и неналоговые доходы составили </a:t>
            </a:r>
            <a:r>
              <a:rPr lang="ru-RU" sz="1050" dirty="0" smtClean="0">
                <a:cs typeface="Times New Roman" pitchFamily="18" charset="0"/>
              </a:rPr>
              <a:t>499,9 млн. </a:t>
            </a:r>
            <a:r>
              <a:rPr lang="ru-RU" sz="1050" dirty="0">
                <a:cs typeface="Times New Roman" pitchFamily="18" charset="0"/>
              </a:rPr>
              <a:t>рублей, или 110,0 % к бюджетному назначению и 115,7 % к фактическому исполнению за 2019 год</a:t>
            </a:r>
            <a:r>
              <a:rPr lang="ru-RU" sz="1050" dirty="0" smtClean="0">
                <a:cs typeface="Times New Roman" pitchFamily="18" charset="0"/>
              </a:rPr>
              <a:t>. </a:t>
            </a:r>
          </a:p>
          <a:p>
            <a:pPr lvl="0" indent="180975" algn="just"/>
            <a:r>
              <a:rPr lang="ru-RU" sz="1050" dirty="0" smtClean="0"/>
              <a:t>В </a:t>
            </a:r>
            <a:r>
              <a:rPr lang="ru-RU" sz="1050" dirty="0"/>
              <a:t>первом полугодии бюджет исполнялся напряженно, от прошлогодних показателей мы отставали на 2,3 %, но с июля вышли на устойчивую тенденцию роста. По итогам года мобилизовали 832,4 млн.рублей налоговых и неналоговых доходов, обеспечив рост к прошлому году на 12,4%.</a:t>
            </a:r>
          </a:p>
          <a:p>
            <a:pPr indent="180975" algn="just"/>
            <a:r>
              <a:rPr lang="ru-RU" sz="1050" dirty="0"/>
              <a:t>Наибольший рост обеспечен по налогу на доходы физических лиц и налогу на прибыль в размере 123% и 145% соответственно. </a:t>
            </a:r>
            <a:endParaRPr lang="ru-RU" sz="1050" dirty="0" smtClean="0"/>
          </a:p>
          <a:p>
            <a:pPr indent="180975" algn="just"/>
            <a:r>
              <a:rPr lang="ru-RU" sz="1050" dirty="0" smtClean="0"/>
              <a:t>Отставание </a:t>
            </a:r>
            <a:r>
              <a:rPr lang="ru-RU" sz="1050" dirty="0"/>
              <a:t>в размере 7% по налогам на совокупный доход, по которым были предоставлены преференции малому и среднему бизнесу в виде льгот и пониженной налоговой </a:t>
            </a:r>
            <a:r>
              <a:rPr lang="ru-RU" sz="1050" dirty="0" smtClean="0"/>
              <a:t>ставки. </a:t>
            </a:r>
          </a:p>
          <a:p>
            <a:pPr indent="180975" algn="just"/>
            <a:r>
              <a:rPr lang="ru-RU" sz="1050" dirty="0" smtClean="0"/>
              <a:t>Также </a:t>
            </a:r>
            <a:r>
              <a:rPr lang="ru-RU" sz="1050" dirty="0"/>
              <a:t>бизнесу предоставлялись и другие преференции. Наиболее ощутимые из них: освобождение от уплаты налогов, сборов, страховых взносов за отчетные налоговые периоды, относящиеся ко II кварталу 2020 год; безвозмездная финансовая помощь на выплату заработной платы и неотложные задачи субъектам МСП наиболее пострадавших отраслей; кредиты по пониженным ставкам и другие.</a:t>
            </a:r>
          </a:p>
          <a:p>
            <a:pPr indent="180975" algn="just"/>
            <a:r>
              <a:rPr lang="ru-RU" sz="1050" dirty="0"/>
              <a:t>В нашем районе более тысячи субъектов малого и среднего предпринимательства смогли получить различные меры поддержки, это 40% от общего количества зарегистрированных субъектов.</a:t>
            </a:r>
          </a:p>
          <a:p>
            <a:pPr indent="180975" algn="just"/>
            <a:r>
              <a:rPr lang="ru-RU" sz="1050" dirty="0"/>
              <a:t>Меры поддержки реального сектора экономики и бизнеса позволили уверенно исполнять бюджет по доходам и в итоге, несмотря на сложную ситуацию в 2020 году из-за пандемии, к концу года мы вышли с хорошими результатами</a:t>
            </a:r>
            <a:r>
              <a:rPr lang="ru-RU" sz="1050" dirty="0" smtClean="0"/>
              <a:t>.</a:t>
            </a:r>
            <a:endParaRPr lang="ru-RU" sz="900" dirty="0"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50466"/>
              </p:ext>
            </p:extLst>
          </p:nvPr>
        </p:nvGraphicFramePr>
        <p:xfrm>
          <a:off x="476969" y="3826415"/>
          <a:ext cx="6048375" cy="489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84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1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12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1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30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Исполнено за 2019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Бюджетное </a:t>
                      </a:r>
                      <a:r>
                        <a:rPr lang="ru-RU" sz="1000" u="none" strike="noStrike" dirty="0">
                          <a:effectLst/>
                        </a:rPr>
                        <a:t>назначение 2020 года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Исполнено за 2020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Исполнение плана,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Динамика 2020 год/ 2019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Всего налоговых и неналоговых доходов, в том числе: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432,2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454,6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499,9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Налог на прибыль организаций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144,8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324,8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360,1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394,9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121,6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Акцизы на нефтепродукты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Налоги на совокупный доход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88,1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Налог на имущество организаций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Госпошлина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Дивиденды по акциям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Проценты по кредитам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154,9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Арендная плата за землю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19,1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Аренда имущества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124,4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прибыль МУПов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683,8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2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Прочие доходы от использования имущества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114,4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Экология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126,8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2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Доходы от оказ. платных услуг и компенсации затрат государства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152,8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Доходы от продажи имущества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Доходы от продажи земли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201,4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157,1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Штрафы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8640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5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9892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0207" y="539552"/>
            <a:ext cx="6257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КОНСОЛИДИРОВАННЫЙ РАЙОННЫЙ БЮДЖЕТ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0208" y="2483768"/>
            <a:ext cx="6184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 ОТ ДРУГИХ УРОВНЕЙ БЮДЖЕТА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2656" y="8325271"/>
            <a:ext cx="6048374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cs typeface="Arial" panose="020B0604020202020204" pitchFamily="34" charset="0"/>
              </a:rPr>
              <a:t>КОНСОЛИДИРОВАННЫЙ БЮДЖЕТ НОВОКУБАНСКОГО РАЙОНА – ЭТО СВОД РАЙОННОГО БЮДЖЕТА И БЮДЖЕТОВ ГОРОДСКОГО И ВОСЬМИ СЕЛЬСКИХ  ПОСЕЛЕНИЙ НОВОКУБАНСКОГО РАЙОНА БЕЗ УЧЕТА МЕЖБЮДЖЕТНЫХ  ТРАНСФЕРТОВ МЕЖДУ ЭТИМИ БЮДЖЕТАМИ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77272" y="2684984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/>
              <a:t>млн.руб</a:t>
            </a:r>
            <a:r>
              <a:rPr lang="ru-RU" sz="900" dirty="0"/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77272" y="668760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/>
              <a:t>млн.руб</a:t>
            </a:r>
            <a:r>
              <a:rPr lang="ru-RU" sz="9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39943"/>
              </p:ext>
            </p:extLst>
          </p:nvPr>
        </p:nvGraphicFramePr>
        <p:xfrm>
          <a:off x="332656" y="2864593"/>
          <a:ext cx="6048374" cy="229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2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Исполнено за 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Бюджетное назначение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Исполнено за 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исполнения плана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Динамика к 2019 году,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Безвозмездые поступления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1 496,6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1 607,6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1 594,7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Дотации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 выравнивание бюджетной обеспеченности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на поддержку мер по обеспечению сбалансированности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7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прочие дотации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7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Субсидии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259,2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330,7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96,0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127,6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7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Субвенции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895,4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952,3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953,2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106,4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7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Иные </a:t>
                      </a:r>
                      <a:r>
                        <a:rPr lang="ru-RU" sz="900" u="none" strike="noStrike" dirty="0">
                          <a:effectLst/>
                        </a:rPr>
                        <a:t>межбюджетные трансферты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70683"/>
              </p:ext>
            </p:extLst>
          </p:nvPr>
        </p:nvGraphicFramePr>
        <p:xfrm>
          <a:off x="332656" y="857781"/>
          <a:ext cx="607123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6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69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9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69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69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Исполнено за 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Бюджетное назначение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исполнения плана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Динамика к 2019 году,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2 235,8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2 385,1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2 427,9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108,6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740,3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774,0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Безвозмездные поступления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1 495,5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1 611,1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1 595,6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Дефицит (-) / профицит (+)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32656" y="251520"/>
            <a:ext cx="6048374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ОСНОВНЫЕ ПАРАМЕТРЫ БЮДЖЕТА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78324"/>
              </p:ext>
            </p:extLst>
          </p:nvPr>
        </p:nvGraphicFramePr>
        <p:xfrm>
          <a:off x="3140669" y="5709150"/>
          <a:ext cx="3240659" cy="253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9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1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Исполнено за 2019 год</a:t>
                      </a:r>
                      <a:endParaRPr lang="ru-RU" sz="9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Исполнено за 2020 год</a:t>
                      </a:r>
                      <a:endParaRPr lang="ru-RU" sz="9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</a:t>
                      </a:r>
                      <a:r>
                        <a:rPr lang="ru-RU" sz="900" u="none" strike="noStrike" dirty="0" smtClean="0">
                          <a:effectLst/>
                        </a:rPr>
                        <a:t>инамика</a:t>
                      </a:r>
                      <a:r>
                        <a:rPr lang="ru-RU" sz="900" u="none" strike="noStrike" dirty="0">
                          <a:effectLst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Итого по поселениям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595,4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535,4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89,9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Новокубанское ГП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219,5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Бесскорбненское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39,5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Верхнекубанское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69,2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Ковалевское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47,3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Ляпинское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Новосельское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Прикубанское СП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Прочноокопское</a:t>
                      </a:r>
                      <a:r>
                        <a:rPr lang="ru-RU" sz="900" u="none" strike="noStrike" dirty="0">
                          <a:effectLst/>
                        </a:rPr>
                        <a:t> СП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92,0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4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Советское СП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69115" y="5814567"/>
            <a:ext cx="107632" cy="10772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100" dirty="0">
                <a:cs typeface="Times New Roman" pitchFamily="18" charset="0"/>
              </a:rPr>
              <a:t>            </a:t>
            </a:r>
            <a:endParaRPr lang="ru-RU" sz="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2150" y="5742919"/>
            <a:ext cx="18722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cs typeface="Times New Roman" pitchFamily="18" charset="0"/>
              </a:rPr>
              <a:t>Доходы бюджета, млн. руб.</a:t>
            </a:r>
            <a:endParaRPr lang="ru-RU" sz="900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370083"/>
              </p:ext>
            </p:extLst>
          </p:nvPr>
        </p:nvGraphicFramePr>
        <p:xfrm>
          <a:off x="70440" y="6056979"/>
          <a:ext cx="2916819" cy="209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49669" y="6484017"/>
            <a:ext cx="558458" cy="246221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21 164</a:t>
            </a:r>
            <a:endParaRPr lang="ru-RU" sz="1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77860" y="6345011"/>
            <a:ext cx="590547" cy="249782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24 045</a:t>
            </a:r>
            <a:endParaRPr lang="ru-RU" sz="1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26112" y="6118936"/>
            <a:ext cx="576064" cy="246221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28 043</a:t>
            </a:r>
          </a:p>
        </p:txBody>
      </p:sp>
      <p:cxnSp>
        <p:nvCxnSpPr>
          <p:cNvPr id="27" name="Прямая соединительная линия 26"/>
          <p:cNvCxnSpPr>
            <a:stCxn id="24" idx="3"/>
            <a:endCxn id="25" idx="1"/>
          </p:cNvCxnSpPr>
          <p:nvPr/>
        </p:nvCxnSpPr>
        <p:spPr>
          <a:xfrm flipV="1">
            <a:off x="908127" y="6469902"/>
            <a:ext cx="369733" cy="137226"/>
          </a:xfrm>
          <a:prstGeom prst="line">
            <a:avLst/>
          </a:prstGeom>
          <a:ln w="28575"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5" idx="3"/>
          </p:cNvCxnSpPr>
          <p:nvPr/>
        </p:nvCxnSpPr>
        <p:spPr>
          <a:xfrm flipV="1">
            <a:off x="1868407" y="6256240"/>
            <a:ext cx="360591" cy="213662"/>
          </a:xfrm>
          <a:prstGeom prst="line">
            <a:avLst/>
          </a:prstGeom>
          <a:ln w="28575"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14951" y="6063885"/>
            <a:ext cx="14277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cs typeface="Times New Roman" pitchFamily="18" charset="0"/>
              </a:rPr>
              <a:t>На 1 жителя, руб.</a:t>
            </a:r>
            <a:endParaRPr lang="ru-RU" sz="9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74665" y="6118936"/>
            <a:ext cx="107632" cy="107722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r>
              <a:rPr lang="ru-RU" sz="100" dirty="0">
                <a:cs typeface="Times New Roman" pitchFamily="18" charset="0"/>
              </a:rPr>
              <a:t>            </a:t>
            </a:r>
            <a:endParaRPr lang="ru-RU" sz="1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0207" y="5148064"/>
            <a:ext cx="2917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ДОХОДЫ В РАСЧЕТЕ НА ОДНОГО ЖИТЕЛЯ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68960" y="5148064"/>
            <a:ext cx="3672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ИСПОЛНЕНИЕ ДОХОДНОЙ ЧАСТИ БЮДЖЕТОВ ПОСЕЛЕНИЙ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77272" y="5508104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/>
              <a:t>млн.руб</a:t>
            </a:r>
            <a:r>
              <a:rPr lang="ru-RU" sz="900" dirty="0"/>
              <a:t>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09320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6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9425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76969" y="238903"/>
            <a:ext cx="6048375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ДОХОДЫ КОНСОЛИДИРОВАННОГО  РАЙОННОГО БЮДЖЕТА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5219" y="574342"/>
            <a:ext cx="5960125" cy="3554819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lvl="0" indent="180975" algn="just"/>
            <a:r>
              <a:rPr lang="ru-RU" sz="1050" dirty="0">
                <a:cs typeface="Times New Roman" pitchFamily="18" charset="0"/>
              </a:rPr>
              <a:t>Доходы консолидированного районного бюджета за 2020 год составили 2 </a:t>
            </a:r>
            <a:r>
              <a:rPr lang="ru-RU" sz="1050" dirty="0" smtClean="0">
                <a:cs typeface="Times New Roman" pitchFamily="18" charset="0"/>
              </a:rPr>
              <a:t>427,9 </a:t>
            </a:r>
            <a:r>
              <a:rPr lang="ru-RU" sz="1050" dirty="0">
                <a:cs typeface="Times New Roman" pitchFamily="18" charset="0"/>
              </a:rPr>
              <a:t>млн.рублей. </a:t>
            </a:r>
          </a:p>
          <a:p>
            <a:pPr lvl="0" indent="180975" algn="just"/>
            <a:r>
              <a:rPr lang="ru-RU" sz="1050" dirty="0">
                <a:cs typeface="Times New Roman" pitchFamily="18" charset="0"/>
              </a:rPr>
              <a:t>Безвозмездные поступления – </a:t>
            </a:r>
            <a:r>
              <a:rPr lang="ru-RU" sz="1050" dirty="0"/>
              <a:t>1 </a:t>
            </a:r>
            <a:r>
              <a:rPr lang="ru-RU" sz="1050" dirty="0" smtClean="0"/>
              <a:t>595,6 </a:t>
            </a:r>
            <a:r>
              <a:rPr lang="ru-RU" sz="1050" dirty="0" smtClean="0">
                <a:cs typeface="Times New Roman" pitchFamily="18" charset="0"/>
              </a:rPr>
              <a:t> </a:t>
            </a:r>
            <a:r>
              <a:rPr lang="ru-RU" sz="1050" dirty="0">
                <a:cs typeface="Times New Roman" pitchFamily="18" charset="0"/>
              </a:rPr>
              <a:t>млн.рублей. </a:t>
            </a:r>
          </a:p>
          <a:p>
            <a:pPr lvl="0" indent="180975" algn="just"/>
            <a:r>
              <a:rPr lang="ru-RU" sz="1050" dirty="0">
                <a:cs typeface="Times New Roman" pitchFamily="18" charset="0"/>
              </a:rPr>
              <a:t>Собственных доходов мобилизовано 832,4 </a:t>
            </a:r>
            <a:r>
              <a:rPr lang="ru-RU" sz="1050" dirty="0" err="1">
                <a:cs typeface="Times New Roman" pitchFamily="18" charset="0"/>
              </a:rPr>
              <a:t>млн.рублей</a:t>
            </a:r>
            <a:r>
              <a:rPr lang="ru-RU" sz="1050" dirty="0">
                <a:cs typeface="Times New Roman" pitchFamily="18" charset="0"/>
              </a:rPr>
              <a:t>, из них более 90% приходится на налоговые доходы. </a:t>
            </a:r>
          </a:p>
          <a:p>
            <a:pPr lvl="0" indent="180975" algn="just"/>
            <a:r>
              <a:rPr lang="ru-RU" sz="1050" dirty="0">
                <a:cs typeface="Times New Roman" pitchFamily="18" charset="0"/>
              </a:rPr>
              <a:t>Объем поступивших налоговых доходов составил 783,4 </a:t>
            </a:r>
            <a:r>
              <a:rPr lang="ru-RU" sz="1050" dirty="0" err="1">
                <a:cs typeface="Times New Roman" pitchFamily="18" charset="0"/>
              </a:rPr>
              <a:t>млн.рублей</a:t>
            </a:r>
            <a:r>
              <a:rPr lang="ru-RU" sz="1050" dirty="0">
                <a:cs typeface="Times New Roman" pitchFamily="18" charset="0"/>
              </a:rPr>
              <a:t>, динамика к 2019 году составила 104,8%. Дополнительно поступило в бюджет в виде налогов            67,7  </a:t>
            </a:r>
            <a:r>
              <a:rPr lang="ru-RU" sz="1050" dirty="0" err="1">
                <a:cs typeface="Times New Roman" pitchFamily="18" charset="0"/>
              </a:rPr>
              <a:t>млн.рублей</a:t>
            </a:r>
            <a:r>
              <a:rPr lang="ru-RU" sz="1050" dirty="0">
                <a:cs typeface="Times New Roman" pitchFamily="18" charset="0"/>
              </a:rPr>
              <a:t>. </a:t>
            </a:r>
          </a:p>
          <a:p>
            <a:pPr lvl="0" indent="180975" algn="just"/>
            <a:r>
              <a:rPr lang="ru-RU" sz="1050" dirty="0">
                <a:cs typeface="Times New Roman" pitchFamily="18" charset="0"/>
              </a:rPr>
              <a:t>В  бюджеты поселений за 2020 год поступило           </a:t>
            </a:r>
            <a:r>
              <a:rPr lang="ru-RU" sz="1050" dirty="0" smtClean="0">
                <a:cs typeface="Times New Roman" pitchFamily="18" charset="0"/>
              </a:rPr>
              <a:t>332,4 </a:t>
            </a:r>
            <a:r>
              <a:rPr lang="ru-RU" sz="1050" dirty="0">
                <a:cs typeface="Times New Roman" pitchFamily="18" charset="0"/>
              </a:rPr>
              <a:t>млн.рублей </a:t>
            </a:r>
            <a:r>
              <a:rPr lang="ru-RU" sz="1050" dirty="0" smtClean="0">
                <a:cs typeface="Times New Roman" pitchFamily="18" charset="0"/>
              </a:rPr>
              <a:t>налоговых и неналоговых доходов с </a:t>
            </a:r>
            <a:r>
              <a:rPr lang="ru-RU" sz="1050" dirty="0">
                <a:cs typeface="Times New Roman" pitchFamily="18" charset="0"/>
              </a:rPr>
              <a:t>ростом на </a:t>
            </a:r>
            <a:r>
              <a:rPr lang="ru-RU" sz="1050" dirty="0" smtClean="0">
                <a:cs typeface="Times New Roman" pitchFamily="18" charset="0"/>
              </a:rPr>
              <a:t>7,9%. </a:t>
            </a:r>
            <a:endParaRPr lang="ru-RU" sz="1050" dirty="0">
              <a:cs typeface="Times New Roman" pitchFamily="18" charset="0"/>
            </a:endParaRPr>
          </a:p>
          <a:p>
            <a:pPr lvl="0" indent="180975" algn="just"/>
            <a:r>
              <a:rPr lang="ru-RU" sz="1050" dirty="0">
                <a:cs typeface="Times New Roman" pitchFamily="18" charset="0"/>
              </a:rPr>
              <a:t>Основой остается налог на доходы физических лиц, динамика которого в сопоставимых условиях составляет 121,6% к 2019 году. За отчетный год  собрано 395 млн.рублей, его доля составляет 20 процентов в общем объеме собственных доходов консолидированного бюджета района. </a:t>
            </a:r>
          </a:p>
          <a:p>
            <a:pPr lvl="0" indent="180975" algn="just"/>
            <a:r>
              <a:rPr lang="ru-RU" sz="1050" dirty="0">
                <a:cs typeface="Times New Roman" pitchFamily="18" charset="0"/>
              </a:rPr>
              <a:t>Налог на доходы физических лиц – это источник, имеющий перспективу к дальнейшему росту. Проводится разъяснительная работа необходимости выплаты исключительно белых зарплат, работа с налоговыми агентами, допускающими несвоевременные платежи по НДФЛ, выплату заработной платы ниже среднеотраслевого уровня или величины прожиточного минимума. </a:t>
            </a:r>
          </a:p>
          <a:p>
            <a:pPr lvl="0" indent="180975" algn="just"/>
            <a:r>
              <a:rPr lang="ru-RU" sz="1050" dirty="0">
                <a:cs typeface="Times New Roman" pitchFamily="18" charset="0"/>
              </a:rPr>
              <a:t>Существенным блоком доходных источников являются имущественные налоги  (налог на имущество физических лиц и земельный налог) – это местные налоги, зачисляемые в бюджеты поселений в полном объеме. За 2020 год было мобилизовано 111,9 </a:t>
            </a:r>
            <a:r>
              <a:rPr lang="ru-RU" sz="1050" dirty="0" err="1">
                <a:cs typeface="Times New Roman" pitchFamily="18" charset="0"/>
              </a:rPr>
              <a:t>млн.рублей</a:t>
            </a:r>
            <a:r>
              <a:rPr lang="ru-RU" sz="1050" dirty="0">
                <a:cs typeface="Times New Roman" pitchFamily="18" charset="0"/>
              </a:rPr>
              <a:t>, от физических лиц поступило 67,3 </a:t>
            </a:r>
            <a:r>
              <a:rPr lang="ru-RU" sz="1050" dirty="0" err="1">
                <a:cs typeface="Times New Roman" pitchFamily="18" charset="0"/>
              </a:rPr>
              <a:t>млн.рублей</a:t>
            </a:r>
            <a:r>
              <a:rPr lang="ru-RU" sz="1050" dirty="0">
                <a:cs typeface="Times New Roman" pitchFamily="18" charset="0"/>
              </a:rPr>
              <a:t> имущественных налогов.</a:t>
            </a:r>
          </a:p>
          <a:p>
            <a:pPr lvl="0" indent="180975" algn="just"/>
            <a:r>
              <a:rPr lang="ru-RU" sz="1050" dirty="0">
                <a:cs typeface="Times New Roman" pitchFamily="18" charset="0"/>
              </a:rPr>
              <a:t>Ключевым направлением работы по мобилизации данных налогов является информирование граждан. Также важным является вопрос мобилизации недоимки, которая на конец 2020 года по имущественным налогам с физических лиц составила  51,6 </a:t>
            </a:r>
            <a:r>
              <a:rPr lang="ru-RU" sz="1050" dirty="0" err="1">
                <a:cs typeface="Times New Roman" pitchFamily="18" charset="0"/>
              </a:rPr>
              <a:t>млн.рублей</a:t>
            </a:r>
            <a:r>
              <a:rPr lang="ru-RU" sz="900" dirty="0">
                <a:cs typeface="Times New Roman" pitchFamily="18" charset="0"/>
              </a:rPr>
              <a:t>. 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3819"/>
              </p:ext>
            </p:extLst>
          </p:nvPr>
        </p:nvGraphicFramePr>
        <p:xfrm>
          <a:off x="476968" y="4644008"/>
          <a:ext cx="6048376" cy="393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8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8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8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84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84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5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Исполнено за 2019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Бюджетное назначение на 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Исполнено за 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% </a:t>
                      </a:r>
                      <a:r>
                        <a:rPr lang="ru-RU" sz="900" u="none" strike="noStrike" dirty="0" err="1">
                          <a:effectLst/>
                        </a:rPr>
                        <a:t>исполнени</a:t>
                      </a:r>
                      <a:r>
                        <a:rPr lang="ru-RU" sz="900" u="none" strike="noStrike" dirty="0">
                          <a:effectLst/>
                        </a:rPr>
                        <a:t> плана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Динамика к 2019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4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Доходы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</a:t>
                      </a:r>
                      <a:r>
                        <a:rPr lang="ru-RU" sz="900" u="none" strike="noStrike" dirty="0" smtClean="0">
                          <a:effectLst/>
                        </a:rPr>
                        <a:t>235,8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</a:t>
                      </a:r>
                      <a:r>
                        <a:rPr lang="ru-RU" sz="900" u="none" strike="noStrike" dirty="0" smtClean="0">
                          <a:effectLst/>
                        </a:rPr>
                        <a:t>385,1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</a:t>
                      </a:r>
                      <a:r>
                        <a:rPr lang="ru-RU" sz="900" u="none" strike="noStrike" dirty="0" smtClean="0">
                          <a:effectLst/>
                        </a:rPr>
                        <a:t>427,9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108,6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Налоговые и неналоговые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740,3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774,0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832,4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2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Налог на прибыль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2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 на доходы физ. лиц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427,4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528,4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73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Акцизы на нефтепродукты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103,4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Налоги на совокупный доход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налог на имущество физ.лиц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24,0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106,5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47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земельный налог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Госпошлина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118,2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Прочие налоговые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и н</a:t>
                      </a:r>
                      <a:r>
                        <a:rPr lang="ru-RU" sz="900" u="none" strike="noStrike" dirty="0" smtClean="0">
                          <a:effectLst/>
                        </a:rPr>
                        <a:t>еналоговые </a:t>
                      </a:r>
                      <a:r>
                        <a:rPr lang="ru-RU" sz="900" u="none" strike="noStrike" dirty="0">
                          <a:effectLst/>
                        </a:rPr>
                        <a:t>доходы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55,1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41,6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 smtClean="0">
                          <a:effectLst/>
                        </a:rPr>
                        <a:t>49,0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Безвозмездные поступления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495,5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611,1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595,6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106,7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476969" y="4139952"/>
            <a:ext cx="6047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ДОХОДНАЯ ЧАСТЬ  КОНСОЛИДИРОВАННОГО  РАЙОННОГО БЮДЖЕТА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21288" y="4427984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>
                <a:cs typeface="Times New Roman" pitchFamily="18" charset="0"/>
              </a:rPr>
              <a:t>млн.руб</a:t>
            </a:r>
            <a:r>
              <a:rPr lang="ru-RU" sz="900" dirty="0">
                <a:cs typeface="Times New Roman" pitchFamily="18" charset="0"/>
              </a:rPr>
              <a:t>.</a:t>
            </a: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640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7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470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33374" y="251520"/>
            <a:ext cx="6047953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РАСХОДЫ КОНСОЛИДИРОВАННОГО </a:t>
            </a:r>
            <a:r>
              <a:rPr lang="ru-RU" sz="1400" b="1" dirty="0">
                <a:solidFill>
                  <a:schemeClr val="bg1"/>
                </a:solidFill>
              </a:rPr>
              <a:t>РАЙОННОГО БЮДЖЕТА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40667" r="2750" b="33200"/>
          <a:stretch/>
        </p:blipFill>
        <p:spPr>
          <a:xfrm>
            <a:off x="333373" y="4139952"/>
            <a:ext cx="6047953" cy="827370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859475" y="314815"/>
            <a:ext cx="4320480" cy="66672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4753" y="524744"/>
            <a:ext cx="11766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млн.руб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3375" y="4932040"/>
            <a:ext cx="6047951" cy="5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СТРУКТУРА РАСХОДОВ КОНСОЛИДИРОВАННОГО БЮДЖЕТА НОВОКУБАНСКОГО РАЙОНА ПО ОСНОВНЫМ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РАЗДЕЛАМ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64753" y="5364088"/>
            <a:ext cx="11766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млн.руб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2856582"/>
            <a:ext cx="6381326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Расходы консолидированного бюджета Новокубанского района за 2020 год составили 2 379,5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в том числе районный бюджет – 1 839,5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бюджеты поселений – 540,0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По сравнению с 2019 годом уровень расходов консолидированного бюджета вырос на 122,4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или на 5,4%. При запланированном уровне расходов  в сумме 2 488,6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млн.рублей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процент исполнения составил 95,6%.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3375" y="3647214"/>
            <a:ext cx="6047952" cy="56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ДИНАМИКА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РАСХОДОВ КОНСОЛИДИРОВАННОГО БЮДЖЕТА НОВОКУБАНСКОГО РАЙОНА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85113"/>
              </p:ext>
            </p:extLst>
          </p:nvPr>
        </p:nvGraphicFramePr>
        <p:xfrm>
          <a:off x="333376" y="737908"/>
          <a:ext cx="6048376" cy="217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3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6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3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4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21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985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Факт 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Факт 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Факт 2020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Динамика,%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МО </a:t>
                      </a:r>
                      <a:r>
                        <a:rPr lang="ru-RU" sz="900" u="none" strike="noStrike" dirty="0" err="1">
                          <a:effectLst/>
                        </a:rPr>
                        <a:t>Новокубанский</a:t>
                      </a:r>
                      <a:r>
                        <a:rPr lang="ru-RU" sz="900" u="none" strike="noStrike" dirty="0">
                          <a:effectLst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1 591,1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1 651,6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3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ИТОГО ПО ПОСЕЛЕНИЯМ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</a:rPr>
                        <a:t>489,2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</a:rPr>
                        <a:t>605,5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Новокубанское</a:t>
                      </a:r>
                      <a:r>
                        <a:rPr lang="ru-RU" sz="900" u="none" strike="noStrike" dirty="0">
                          <a:effectLst/>
                        </a:rPr>
                        <a:t> городское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223,5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206,3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Бесскорбненское</a:t>
                      </a:r>
                      <a:r>
                        <a:rPr lang="ru-RU" sz="900" u="none" strike="noStrike" dirty="0">
                          <a:effectLst/>
                        </a:rPr>
                        <a:t> 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28,7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Верхнекубанское</a:t>
                      </a:r>
                      <a:r>
                        <a:rPr lang="ru-RU" sz="900" u="none" strike="noStrike" dirty="0">
                          <a:effectLst/>
                        </a:rPr>
                        <a:t>  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38,0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Ковалевское</a:t>
                      </a:r>
                      <a:r>
                        <a:rPr lang="ru-RU" sz="900" u="none" strike="noStrike" dirty="0">
                          <a:effectLst/>
                        </a:rPr>
                        <a:t> 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Ляпинское</a:t>
                      </a:r>
                      <a:r>
                        <a:rPr lang="ru-RU" sz="900" u="none" strike="noStrike" dirty="0">
                          <a:effectLst/>
                        </a:rPr>
                        <a:t> 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23,8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Новосельское 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30,8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Прикубанское</a:t>
                      </a:r>
                      <a:r>
                        <a:rPr lang="ru-RU" sz="900" u="none" strike="noStrike" dirty="0">
                          <a:effectLst/>
                        </a:rPr>
                        <a:t> 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23,4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Прочноокопское</a:t>
                      </a:r>
                      <a:r>
                        <a:rPr lang="ru-RU" sz="900" u="none" strike="noStrike" dirty="0">
                          <a:effectLst/>
                        </a:rPr>
                        <a:t> 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27,6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05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Советское сельское поселение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46,7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85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ВСЕГО</a:t>
                      </a:r>
                      <a:r>
                        <a:rPr lang="ru-RU" sz="900" b="1" u="none" strike="noStrike" baseline="0" dirty="0">
                          <a:effectLst/>
                        </a:rPr>
                        <a:t> РАСХОДОВ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39" marR="8339" marT="8339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</a:rPr>
                        <a:t>2 080,3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2 257,1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2 379,5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63715"/>
              </p:ext>
            </p:extLst>
          </p:nvPr>
        </p:nvGraphicFramePr>
        <p:xfrm>
          <a:off x="333374" y="5508104"/>
          <a:ext cx="6047954" cy="331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1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18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26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22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757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Факт 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Факт 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Факт 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Динамика,%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9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Общегосударственные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159,8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228,9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247,1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8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Национальная оборона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98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Национальная экономика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157,0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171,3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170,2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98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144,4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205,0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141,0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98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1 094,6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1 208,6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1 371,1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98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201,0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191,9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175,0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98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Здравоохранение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122,6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98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Социальная политика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117,9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133,0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153,7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8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98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587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Межбюджетные трансферты общего характера бюджетам муниципальных образований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757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ВСЕГО РАСХОДОВ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2 071,8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2 222,3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2 364,6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309320" y="87484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8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8139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12682</TotalTime>
  <Words>7433</Words>
  <Application>Microsoft Office PowerPoint</Application>
  <PresentationFormat>Экран (4:3)</PresentationFormat>
  <Paragraphs>2112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맑은 고딕</vt:lpstr>
      <vt:lpstr>Angsana New</vt:lpstr>
      <vt:lpstr>Arial</vt:lpstr>
      <vt:lpstr>Calibri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Артемьева Светлана</dc:creator>
  <cp:lastModifiedBy>Страх Илья Алексеевич</cp:lastModifiedBy>
  <cp:revision>1209</cp:revision>
  <cp:lastPrinted>2021-04-20T06:39:17Z</cp:lastPrinted>
  <dcterms:created xsi:type="dcterms:W3CDTF">2018-05-10T12:33:43Z</dcterms:created>
  <dcterms:modified xsi:type="dcterms:W3CDTF">2021-04-20T06:40:32Z</dcterms:modified>
</cp:coreProperties>
</file>