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34" r:id="rId11"/>
    <p:sldId id="333" r:id="rId12"/>
    <p:sldId id="283" r:id="rId13"/>
    <p:sldId id="284" r:id="rId14"/>
    <p:sldId id="331" r:id="rId15"/>
    <p:sldId id="286" r:id="rId16"/>
    <p:sldId id="287" r:id="rId17"/>
    <p:sldId id="288" r:id="rId18"/>
    <p:sldId id="324" r:id="rId19"/>
    <p:sldId id="344" r:id="rId20"/>
    <p:sldId id="294" r:id="rId21"/>
    <p:sldId id="295" r:id="rId22"/>
    <p:sldId id="328" r:id="rId23"/>
    <p:sldId id="298" r:id="rId24"/>
    <p:sldId id="329" r:id="rId25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076A38-60BA-4F2A-BFF1-C2D7552EF32B}">
          <p14:sldIdLst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34"/>
            <p14:sldId id="333"/>
            <p14:sldId id="283"/>
            <p14:sldId id="284"/>
            <p14:sldId id="331"/>
            <p14:sldId id="286"/>
            <p14:sldId id="287"/>
            <p14:sldId id="288"/>
            <p14:sldId id="324"/>
            <p14:sldId id="344"/>
            <p14:sldId id="294"/>
            <p14:sldId id="295"/>
            <p14:sldId id="328"/>
            <p14:sldId id="29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25" userDrawn="1">
          <p15:clr>
            <a:srgbClr val="A4A3A4"/>
          </p15:clr>
        </p15:guide>
        <p15:guide id="3" orient="horz" pos="476">
          <p15:clr>
            <a:srgbClr val="A4A3A4"/>
          </p15:clr>
        </p15:guide>
        <p15:guide id="4" orient="horz" pos="3696">
          <p15:clr>
            <a:srgbClr val="A4A3A4"/>
          </p15:clr>
        </p15:guide>
        <p15:guide id="5" pos="300">
          <p15:clr>
            <a:srgbClr val="A4A3A4"/>
          </p15:clr>
        </p15:guide>
        <p15:guide id="6" pos="210">
          <p15:clr>
            <a:srgbClr val="A4A3A4"/>
          </p15:clr>
        </p15:guide>
        <p15:guide id="7" pos="4110">
          <p15:clr>
            <a:srgbClr val="A4A3A4"/>
          </p15:clr>
        </p15:guide>
        <p15:guide id="8" pos="4020">
          <p15:clr>
            <a:srgbClr val="A4A3A4"/>
          </p15:clr>
        </p15:guide>
        <p15:guide id="9" orient="horz" pos="884">
          <p15:clr>
            <a:srgbClr val="A4A3A4"/>
          </p15:clr>
        </p15:guide>
        <p15:guide id="10" orient="horz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C9D"/>
    <a:srgbClr val="BD8DBB"/>
    <a:srgbClr val="CCA8CA"/>
    <a:srgbClr val="FEBAF1"/>
    <a:srgbClr val="FEC6F3"/>
    <a:srgbClr val="F3D5EF"/>
    <a:srgbClr val="A6A6A6"/>
    <a:srgbClr val="ACC8F0"/>
    <a:srgbClr val="4F81BD"/>
    <a:srgbClr val="5F9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2466" y="48"/>
      </p:cViewPr>
      <p:guideLst>
        <p:guide orient="horz" pos="2925"/>
        <p:guide orient="horz" pos="476"/>
        <p:guide orient="horz" pos="3696"/>
        <p:guide pos="300"/>
        <p:guide pos="210"/>
        <p:guide pos="4110"/>
        <p:guide pos="4020"/>
        <p:guide orient="horz" pos="884"/>
        <p:guide orient="horz"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7;&#1086;&#1082;&#1072;&#1079;&#1072;&#1090;&#1077;&#1083;&#1080;%20&#1089;&#1086;&#1094;-&#1101;&#1082;%20&#1088;&#1072;&#1079;&#1074;&#1080;&#1090;&#1080;&#1103;%20&#1079;&#1072;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\Desktop\&#1088;&#1072;&#1073;&#1086;&#1090;&#1072;\&#1041;&#1102;&#1076;&#1078;&#1077;&#1090;%20&#1076;&#1083;&#1103;%20&#1075;&#1088;&#1072;&#1078;&#1076;&#1072;&#1085;%20&#1089;&#1083;&#1072;&#1081;&#1076;&#1099;\&#1086;&#1089;&#1085;&#1086;&#1074;&#1085;&#1099;&#1077;%20&#1087;&#1072;&#1088;&#1072;&#1084;&#1077;&#1090;&#1088;&#1099;%20&#1079;&#1072;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\Desktop\&#1088;&#1072;&#1073;&#1086;&#1090;&#1072;\&#1041;&#1102;&#1076;&#1078;&#1077;&#1090;%20&#1076;&#1083;&#1103;%20&#1075;&#1088;&#1072;&#1078;&#1076;&#1072;&#1085;%20&#1089;&#1083;&#1072;&#1081;&#1076;&#1099;\&#1086;&#1089;&#1085;&#1086;&#1074;&#1085;&#1099;&#1077;%20&#1087;&#1072;&#1088;&#1072;&#1084;&#1077;&#1090;&#1088;&#1099;%20&#1079;&#1072;%202019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eva.NFU\Desktop\&#1041;&#1070;&#1044;&#1046;&#1045;&#1058;%20&#1044;&#1051;&#1071;%20&#1043;&#1056;&#1040;&#1046;&#1044;&#1040;&#1053;%20&#1079;&#1072;%202019%20&#1075;&#1086;&#1076;\&#1050;&#1086;&#1087;&#1080;&#1103;%20F_0503317of2017010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eva.NFU\Desktop\&#1041;&#1070;&#1044;&#1046;&#1045;&#1058;%20&#1044;&#1051;&#1071;%20&#1043;&#1056;&#1040;&#1046;&#1044;&#1040;&#1053;%20&#1079;&#1072;%202019%20&#1075;&#1086;&#1076;\&#1050;&#1086;&#1087;&#1080;&#1103;%20F_0503317of20170101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6;&#1089;&#1085;&#1086;&#1074;&#1085;&#1099;&#1077;%20&#1087;&#1072;&#1088;&#1072;&#1084;&#1077;&#1090;&#1088;&#1099;%20&#1079;&#1072;%202019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6;&#1089;&#1085;&#1086;&#1074;&#1085;&#1099;&#1077;%20&#1087;&#1072;&#1088;&#1072;&#1084;&#1077;&#1090;&#1088;&#1099;%20&#1079;&#1072;%20201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6;&#1089;&#1085;&#1086;&#1074;&#1085;&#1099;&#1077;%20&#1087;&#1072;&#1088;&#1072;&#1084;&#1077;&#1090;&#1088;&#1099;%20&#1079;&#1072;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dohod\&#1057;&#1080;&#1085;&#1077;&#1083;&#1100;&#1085;&#1080;&#1082;&#1086;&#1074;\&#1050;&#1088;&#1072;&#1089;&#1086;&#1090;&#1072;\&#1041;&#1102;&#1076;&#1078;&#1077;&#1090;%20&#1076;&#1083;&#1103;%20&#1075;&#1088;&#1072;&#1078;&#1076;&#1072;&#1085;\&#1087;&#1086;&#1082;&#1072;&#1079;&#1072;&#1090;&#1077;&#1083;&#1080;%20&#1089;&#1086;&#1094;-&#1101;&#1082;%20&#1088;&#1072;&#1079;&#1074;&#1080;&#1090;&#1080;&#1103;%20&#1079;&#1072;%202019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6;&#1089;&#1085;&#1086;&#1074;&#1085;&#1099;&#1077;%20&#1087;&#1072;&#1088;&#1072;&#1084;&#1077;&#1090;&#1088;&#1099;%20&#1079;&#1072;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7;&#1086;&#1082;&#1072;&#1079;&#1072;&#1090;&#1077;&#1083;&#1080;%20&#1089;&#1086;&#1094;-&#1101;&#1082;%20&#1088;&#1072;&#1079;&#1074;&#1080;&#1090;&#1080;&#1103;%20&#1079;&#1072;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7;&#1086;&#1082;&#1072;&#1079;&#1072;&#1090;&#1077;&#1083;&#1080;%20&#1089;&#1086;&#1094;-&#1101;&#1082;%20&#1088;&#1072;&#1079;&#1074;&#1080;&#1090;&#1080;&#1103;%20&#1079;&#1072;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\Desktop\&#1088;&#1072;&#1073;&#1086;&#1090;&#1072;\&#1041;&#1102;&#1076;&#1078;&#1077;&#1090;%20&#1076;&#1083;&#1103;%20&#1075;&#1088;&#1072;&#1078;&#1076;&#1072;&#1085;%20&#1089;&#1083;&#1072;&#1081;&#1076;&#1099;\&#1086;&#1089;&#1085;&#1086;&#1074;&#1085;&#1099;&#1077;%20&#1087;&#1072;&#1088;&#1072;&#1084;&#1077;&#1090;&#1088;&#1099;%20&#1079;&#1072;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dohod\&#1057;&#1080;&#1085;&#1077;&#1083;&#1100;&#1085;&#1080;&#1082;&#1086;&#1074;\&#1050;&#1088;&#1072;&#1089;&#1086;&#1090;&#1072;\&#1041;&#1102;&#1076;&#1078;&#1077;&#1090;%20&#1076;&#1083;&#1103;%20&#1075;&#1088;&#1072;&#1078;&#1076;&#1072;&#1085;\&#1086;&#1089;&#1085;&#1086;&#1074;&#1085;&#1099;&#1077;%20&#1087;&#1072;&#1088;&#1072;&#1084;&#1077;&#1090;&#1088;&#1099;%20&#1079;&#1072;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dohod\&#1057;&#1080;&#1085;&#1077;&#1083;&#1100;&#1085;&#1080;&#1082;&#1086;&#1074;\&#1050;&#1088;&#1072;&#1089;&#1086;&#1090;&#1072;\&#1041;&#1102;&#1076;&#1078;&#1077;&#1090;%20&#1076;&#1083;&#1103;%20&#1075;&#1088;&#1072;&#1078;&#1076;&#1072;&#1085;\&#1086;&#1089;&#1085;&#1086;&#1074;&#1085;&#1099;&#1077;%20&#1087;&#1072;&#1088;&#1072;&#1084;&#1077;&#1090;&#1088;&#1099;%20&#1079;&#1072;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\Desktop\&#1088;&#1072;&#1073;&#1086;&#1090;&#1072;\&#1041;&#1102;&#1076;&#1078;&#1077;&#1090;%20&#1076;&#1083;&#1103;%20&#1075;&#1088;&#1072;&#1078;&#1076;&#1072;&#1085;%20&#1089;&#1083;&#1072;&#1081;&#1076;&#1099;\&#1086;&#1089;&#1085;&#1086;&#1074;&#1085;&#1099;&#1077;%20&#1087;&#1072;&#1088;&#1072;&#1084;&#1077;&#1090;&#1088;&#1099;%20&#1079;&#1072;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\Desktop\&#1088;&#1072;&#1073;&#1086;&#1090;&#1072;\&#1041;&#1102;&#1076;&#1078;&#1077;&#1090;%20&#1076;&#1083;&#1103;%20&#1075;&#1088;&#1072;&#1078;&#1076;&#1072;&#1085;%20&#1089;&#1083;&#1072;&#1081;&#1076;&#1099;\&#1086;&#1089;&#1085;&#1086;&#1074;&#1085;&#1099;&#1077;%20&#1087;&#1072;&#1088;&#1072;&#1084;&#1077;&#1090;&#1088;&#1099;%20&#1079;&#1072;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'[показатели соц-эк развития за 2019.xlsx]Лист2'!$A$2:$E$2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'[показатели соц-эк развития за 2019.xlsx]Лист2'!$A$3:$E$3</c:f>
              <c:numCache>
                <c:formatCode>General</c:formatCode>
                <c:ptCount val="5"/>
                <c:pt idx="0">
                  <c:v>90.4</c:v>
                </c:pt>
                <c:pt idx="1">
                  <c:v>166</c:v>
                </c:pt>
                <c:pt idx="2">
                  <c:v>236.9</c:v>
                </c:pt>
                <c:pt idx="3">
                  <c:v>302.60000000000002</c:v>
                </c:pt>
                <c:pt idx="4">
                  <c:v>336.4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1331440"/>
        <c:axId val="141330656"/>
      </c:barChart>
      <c:catAx>
        <c:axId val="141331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330656"/>
        <c:crosses val="autoZero"/>
        <c:auto val="1"/>
        <c:lblAlgn val="ctr"/>
        <c:lblOffset val="100"/>
        <c:noMultiLvlLbl val="0"/>
      </c:catAx>
      <c:valAx>
        <c:axId val="1413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33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02163553721768E-2"/>
          <c:y val="9.9189878534784767E-2"/>
          <c:w val="0.89575636419475879"/>
          <c:h val="0.57410247404014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'собственные 2010-2019'!$A$15</c:f>
              <c:strCache>
                <c:ptCount val="1"/>
                <c:pt idx="0">
                  <c:v>Налог на доходы физ. лиц 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'собственные 2010-2019'!$B$13:$K$13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'собственные 2010-2019'!$B$15:$K$15</c:f>
              <c:numCache>
                <c:formatCode>#,##0.0</c:formatCode>
                <c:ptCount val="10"/>
                <c:pt idx="0">
                  <c:v>235.72740000000002</c:v>
                </c:pt>
                <c:pt idx="1">
                  <c:v>274.71640000000002</c:v>
                </c:pt>
                <c:pt idx="2">
                  <c:v>317.98770000000002</c:v>
                </c:pt>
                <c:pt idx="3">
                  <c:v>333.81240000000003</c:v>
                </c:pt>
                <c:pt idx="4">
                  <c:v>306.00719999999995</c:v>
                </c:pt>
                <c:pt idx="5">
                  <c:v>330.49401</c:v>
                </c:pt>
                <c:pt idx="6">
                  <c:v>357.77271000000002</c:v>
                </c:pt>
                <c:pt idx="7">
                  <c:v>352.3691</c:v>
                </c:pt>
                <c:pt idx="8">
                  <c:v>411.24171999999999</c:v>
                </c:pt>
                <c:pt idx="9">
                  <c:v>427.39469999999994</c:v>
                </c:pt>
              </c:numCache>
            </c:numRef>
          </c:val>
        </c:ser>
        <c:ser>
          <c:idx val="1"/>
          <c:order val="1"/>
          <c:tx>
            <c:strRef>
              <c:f>'собственные 2010-2019'!$A$16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ACC8F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'собственные 2010-2019'!$B$13:$K$13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'собственные 2010-2019'!$B$16:$K$16</c:f>
              <c:numCache>
                <c:formatCode>#,##0.0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30.700299999999999</c:v>
                </c:pt>
                <c:pt idx="5">
                  <c:v>32.112389999999998</c:v>
                </c:pt>
                <c:pt idx="6">
                  <c:v>45.749729999999992</c:v>
                </c:pt>
                <c:pt idx="7">
                  <c:v>44.196899999999999</c:v>
                </c:pt>
                <c:pt idx="8">
                  <c:v>48.90016</c:v>
                </c:pt>
                <c:pt idx="9">
                  <c:v>55.917310000000001</c:v>
                </c:pt>
              </c:numCache>
            </c:numRef>
          </c:val>
        </c:ser>
        <c:ser>
          <c:idx val="2"/>
          <c:order val="2"/>
          <c:tx>
            <c:strRef>
              <c:f>'собственные 2010-2019'!$A$17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5F9DA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9754362804095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073747581699581E-3"/>
                  <c:y val="4.4877181402047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'собственные 2010-2019'!$B$13:$K$13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'собственные 2010-2019'!$B$17:$K$17</c:f>
              <c:numCache>
                <c:formatCode>#,##0.0</c:formatCode>
                <c:ptCount val="10"/>
                <c:pt idx="0">
                  <c:v>23.2348</c:v>
                </c:pt>
                <c:pt idx="1">
                  <c:v>42.019100000000002</c:v>
                </c:pt>
                <c:pt idx="2">
                  <c:v>36.138100000000001</c:v>
                </c:pt>
                <c:pt idx="3">
                  <c:v>41.931699999999999</c:v>
                </c:pt>
                <c:pt idx="4">
                  <c:v>45.8872</c:v>
                </c:pt>
                <c:pt idx="5">
                  <c:v>40.30104</c:v>
                </c:pt>
                <c:pt idx="6">
                  <c:v>50.23818</c:v>
                </c:pt>
                <c:pt idx="7">
                  <c:v>49.896800000000006</c:v>
                </c:pt>
                <c:pt idx="8">
                  <c:v>53.837330000000001</c:v>
                </c:pt>
                <c:pt idx="9">
                  <c:v>60.492727469999998</c:v>
                </c:pt>
              </c:numCache>
            </c:numRef>
          </c:val>
        </c:ser>
        <c:ser>
          <c:idx val="3"/>
          <c:order val="3"/>
          <c:tx>
            <c:strRef>
              <c:f>'собственные 2010-2019'!$A$18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5DB1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'собственные 2010-2019'!$B$13:$K$13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'собственные 2010-2019'!$B$18:$K$18</c:f>
              <c:numCache>
                <c:formatCode>#,##0.0</c:formatCode>
                <c:ptCount val="10"/>
                <c:pt idx="0">
                  <c:v>154.38810000000001</c:v>
                </c:pt>
                <c:pt idx="1">
                  <c:v>128.70070000000001</c:v>
                </c:pt>
                <c:pt idx="2">
                  <c:v>91.779699999999991</c:v>
                </c:pt>
                <c:pt idx="3">
                  <c:v>84.667899999999989</c:v>
                </c:pt>
                <c:pt idx="4">
                  <c:v>92.359200000000001</c:v>
                </c:pt>
                <c:pt idx="5">
                  <c:v>97.583649999999992</c:v>
                </c:pt>
                <c:pt idx="6">
                  <c:v>105.63507000000001</c:v>
                </c:pt>
                <c:pt idx="7">
                  <c:v>125.7187</c:v>
                </c:pt>
                <c:pt idx="8">
                  <c:v>125.12425999999999</c:v>
                </c:pt>
                <c:pt idx="9">
                  <c:v>126.75294463</c:v>
                </c:pt>
              </c:numCache>
            </c:numRef>
          </c:val>
        </c:ser>
        <c:ser>
          <c:idx val="4"/>
          <c:order val="4"/>
          <c:tx>
            <c:strRef>
              <c:f>'собственные 2010-2019'!$A$19</c:f>
              <c:strCache>
                <c:ptCount val="1"/>
                <c:pt idx="0">
                  <c:v>Прочие налоговые и неналоговые поступления</c:v>
                </c:pt>
              </c:strCache>
            </c:strRef>
          </c:tx>
          <c:spPr>
            <a:solidFill>
              <a:srgbClr val="5FB6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'собственные 2010-2019'!$B$13:$K$13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'собственные 2010-2019'!$B$19:$K$19</c:f>
              <c:numCache>
                <c:formatCode>#,##0.0</c:formatCode>
                <c:ptCount val="10"/>
                <c:pt idx="0">
                  <c:v>70.413300000000007</c:v>
                </c:pt>
                <c:pt idx="1">
                  <c:v>63.997140000000002</c:v>
                </c:pt>
                <c:pt idx="2">
                  <c:v>48.838619999999992</c:v>
                </c:pt>
                <c:pt idx="3">
                  <c:v>62.428900000000013</c:v>
                </c:pt>
                <c:pt idx="4">
                  <c:v>77.773799999999994</c:v>
                </c:pt>
                <c:pt idx="5">
                  <c:v>59.910389999999992</c:v>
                </c:pt>
                <c:pt idx="6">
                  <c:v>89.802300000000002</c:v>
                </c:pt>
                <c:pt idx="7">
                  <c:v>69.148250000000004</c:v>
                </c:pt>
                <c:pt idx="8">
                  <c:v>85.851860000000002</c:v>
                </c:pt>
                <c:pt idx="9">
                  <c:v>69.716563670000028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605936"/>
        <c:axId val="178609464"/>
      </c:barChart>
      <c:catAx>
        <c:axId val="17860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609464"/>
        <c:crosses val="autoZero"/>
        <c:auto val="1"/>
        <c:lblAlgn val="ctr"/>
        <c:lblOffset val="100"/>
        <c:noMultiLvlLbl val="0"/>
      </c:catAx>
      <c:valAx>
        <c:axId val="17860946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7860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733861473523719E-2"/>
          <c:y val="0.78946064695227403"/>
          <c:w val="0.97241092015192521"/>
          <c:h val="0.201563916767316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91196987439474E-2"/>
          <c:y val="0.17194699228795501"/>
          <c:w val="0.95414528722554615"/>
          <c:h val="0.72131466987106618"/>
        </c:manualLayout>
      </c:layout>
      <c:lineChart>
        <c:grouping val="stacked"/>
        <c:varyColors val="0"/>
        <c:ser>
          <c:idx val="0"/>
          <c:order val="0"/>
          <c:tx>
            <c:strRef>
              <c:f>'собственные 2010-2019'!$A$14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'собственные 2010-2019'!$B$13:$K$13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'собственные 2010-2019'!$B$14:$K$14</c:f>
              <c:numCache>
                <c:formatCode>#,##0.0</c:formatCode>
                <c:ptCount val="10"/>
                <c:pt idx="0">
                  <c:v>483.7636</c:v>
                </c:pt>
                <c:pt idx="1">
                  <c:v>509.43333999999999</c:v>
                </c:pt>
                <c:pt idx="2">
                  <c:v>494.74412000000001</c:v>
                </c:pt>
                <c:pt idx="3">
                  <c:v>522.84090000000003</c:v>
                </c:pt>
                <c:pt idx="4">
                  <c:v>552.72769999999991</c:v>
                </c:pt>
                <c:pt idx="5">
                  <c:v>560.40147999999999</c:v>
                </c:pt>
                <c:pt idx="6">
                  <c:v>649.19799000000012</c:v>
                </c:pt>
                <c:pt idx="7">
                  <c:v>641.32974999999999</c:v>
                </c:pt>
                <c:pt idx="8">
                  <c:v>724.95533</c:v>
                </c:pt>
                <c:pt idx="9">
                  <c:v>740.27424576999999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606328"/>
        <c:axId val="178602800"/>
      </c:lineChart>
      <c:catAx>
        <c:axId val="1786063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78602800"/>
        <c:crosses val="autoZero"/>
        <c:auto val="1"/>
        <c:lblAlgn val="ctr"/>
        <c:lblOffset val="100"/>
        <c:noMultiLvlLbl val="0"/>
      </c:catAx>
      <c:valAx>
        <c:axId val="1786028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860632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3982185489752"/>
          <c:y val="9.9902641136373233E-2"/>
          <c:w val="0.56205139655045688"/>
          <c:h val="0.6536767814490231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47016024940191331"/>
                  <c:y val="0.13990812070209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99802176063304"/>
                  <c:y val="-4.466777550609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452027695351138"/>
                  <c:y val="-7.5935218360355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608308605341248E-2"/>
                  <c:y val="-0.1429368816194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847675568743803"/>
                  <c:y val="-9.380232856279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tailEnd type="arrow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Лист1!$B$3:$B$7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1208.5999999999999</c:v>
                </c:pt>
                <c:pt idx="1">
                  <c:v>191.9</c:v>
                </c:pt>
                <c:pt idx="2">
                  <c:v>0.4</c:v>
                </c:pt>
                <c:pt idx="3">
                  <c:v>133</c:v>
                </c:pt>
                <c:pt idx="4">
                  <c:v>55.7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40622535540922"/>
          <c:y val="0.76852317852974328"/>
          <c:w val="0.6035318018917879"/>
          <c:h val="0.23147682147025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061088610317051"/>
                  <c:y val="-0.126825150422745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B370F1-62B7-40FB-856B-2FE920433435}" type="CATEGORYNAME">
                      <a:rPr lang="ru-RU" sz="900" b="0"/>
                      <a:pPr>
                        <a:defRPr/>
                      </a:pPr>
                      <a:t>[ИМЯ КАТЕГОРИИ]</a:t>
                    </a:fld>
                    <a:r>
                      <a:rPr lang="ru-RU" sz="900" b="0" baseline="0" dirty="0"/>
                      <a:t>
</a:t>
                    </a:r>
                    <a:fld id="{23F05BA0-E190-46AB-8986-8BE5AEA0F9F9}" type="PERCENTAGE">
                      <a:rPr lang="ru-RU" sz="900" b="0" baseline="0"/>
                      <a:pPr>
                        <a:defRPr/>
                      </a:pPr>
                      <a:t>[ПРОЦЕНТ]</a:t>
                    </a:fld>
                    <a:endParaRPr lang="ru-RU" sz="9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79954998411881"/>
                      <c:h val="0.28587218298798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437880061709635"/>
                  <c:y val="-0.52045375866211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0277193159521"/>
                      <c:h val="0.3175736492568175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Лист1!$B$18:$B$19</c:f>
              <c:strCache>
                <c:ptCount val="2"/>
                <c:pt idx="0">
                  <c:v>Прочие расходы</c:v>
                </c:pt>
                <c:pt idx="1">
                  <c:v>Социально значимые расходы</c:v>
                </c:pt>
              </c:strCache>
            </c:strRef>
          </c:cat>
          <c:val>
            <c:numRef>
              <c:f>Лист1!$C$18:$C$19</c:f>
              <c:numCache>
                <c:formatCode>General</c:formatCode>
                <c:ptCount val="2"/>
                <c:pt idx="0">
                  <c:v>23.8</c:v>
                </c:pt>
                <c:pt idx="1">
                  <c:v>76.2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055555555555553"/>
                  <c:y val="-0.140057133056192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8888888888885"/>
                      <c:h val="0.259408217721089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154365704286964"/>
                  <c:y val="-0.4553268794236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0278215223097"/>
                      <c:h val="0.348155935852068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Лист1!$B$18:$B$19</c:f>
              <c:strCache>
                <c:ptCount val="2"/>
                <c:pt idx="0">
                  <c:v>Прочие расходы</c:v>
                </c:pt>
                <c:pt idx="1">
                  <c:v>Социально значимые расходы</c:v>
                </c:pt>
              </c:strCache>
            </c:strRef>
          </c:cat>
          <c:val>
            <c:numRef>
              <c:f>Лист1!$C$18:$C$19</c:f>
              <c:numCache>
                <c:formatCode>General</c:formatCode>
                <c:ptCount val="2"/>
                <c:pt idx="0">
                  <c:v>28.5</c:v>
                </c:pt>
                <c:pt idx="1">
                  <c:v>71.5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8092738407699"/>
          <c:y val="2.5428331875182269E-2"/>
          <c:w val="0.8775301837270341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85,3 %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85,8 %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85,2 %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93,9 %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'мун прогр'!$A$2:$A$5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'мун прогр'!$B$2:$B$5</c:f>
              <c:numCache>
                <c:formatCode>General</c:formatCode>
                <c:ptCount val="4"/>
                <c:pt idx="0">
                  <c:v>1277.4000000000001</c:v>
                </c:pt>
                <c:pt idx="1">
                  <c:v>1292.9000000000001</c:v>
                </c:pt>
                <c:pt idx="2">
                  <c:v>1355.5</c:v>
                </c:pt>
                <c:pt idx="3">
                  <c:v>1550.9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147904"/>
        <c:axId val="182149080"/>
      </c:barChart>
      <c:catAx>
        <c:axId val="1821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49080"/>
        <c:crosses val="autoZero"/>
        <c:auto val="1"/>
        <c:lblAlgn val="ctr"/>
        <c:lblOffset val="100"/>
        <c:noMultiLvlLbl val="0"/>
      </c:catAx>
      <c:valAx>
        <c:axId val="18214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4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21211380007885E-2"/>
          <c:y val="0.32187775495232107"/>
          <c:w val="0.8739237144773554"/>
          <c:h val="0.35327162468464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'мун прогр'!$A$17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'мун прогр'!$A$18</c:f>
              <c:numCache>
                <c:formatCode>General</c:formatCode>
                <c:ptCount val="1"/>
                <c:pt idx="0">
                  <c:v>574.6</c:v>
                </c:pt>
              </c:numCache>
            </c:numRef>
          </c:val>
        </c:ser>
        <c:ser>
          <c:idx val="1"/>
          <c:order val="1"/>
          <c:tx>
            <c:strRef>
              <c:f>'мун прогр'!$B$17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'мун прогр'!$B$18</c:f>
              <c:numCache>
                <c:formatCode>General</c:formatCode>
                <c:ptCount val="1"/>
                <c:pt idx="0">
                  <c:v>964.6</c:v>
                </c:pt>
              </c:numCache>
            </c:numRef>
          </c:val>
        </c:ser>
        <c:ser>
          <c:idx val="2"/>
          <c:order val="2"/>
          <c:tx>
            <c:strRef>
              <c:f>'мун прогр'!$C$17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693723425157128E-2"/>
                  <c:y val="3.3309378557153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'мун прогр'!$C$18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2149472"/>
        <c:axId val="182150256"/>
      </c:barChart>
      <c:catAx>
        <c:axId val="18214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150256"/>
        <c:crosses val="autoZero"/>
        <c:auto val="1"/>
        <c:lblAlgn val="ctr"/>
        <c:lblOffset val="100"/>
        <c:noMultiLvlLbl val="0"/>
      </c:catAx>
      <c:valAx>
        <c:axId val="18215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78163961062313037"/>
          <c:w val="0.8811552897225795"/>
          <c:h val="0.21096658540377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6015270799515"/>
          <c:y val="5.0925925925925923E-2"/>
          <c:w val="0.5380543530329156"/>
          <c:h val="0.898148148148148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'[основные параметры за 2019.xlsx]акцизы'!$B$53</c:f>
              <c:strCache>
                <c:ptCount val="1"/>
                <c:pt idx="0">
                  <c:v>остатки средств дорожного фонда на 1.01.2019 года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2019.xlsx]акцизы'!$A$54:$A$63</c:f>
              <c:strCache>
                <c:ptCount val="10"/>
                <c:pt idx="0">
                  <c:v>Новокубанский район</c:v>
                </c:pt>
                <c:pt idx="1">
                  <c:v>Новокубанское ГП</c:v>
                </c:pt>
                <c:pt idx="2">
                  <c:v>Бесскорбненское СП</c:v>
                </c:pt>
                <c:pt idx="3">
                  <c:v>Верхнекубанское СП</c:v>
                </c:pt>
                <c:pt idx="4">
                  <c:v>Ковалевское СП</c:v>
                </c:pt>
                <c:pt idx="5">
                  <c:v>Ляпинское СП</c:v>
                </c:pt>
                <c:pt idx="6">
                  <c:v>Новосельское СП</c:v>
                </c:pt>
                <c:pt idx="7">
                  <c:v>Прикубанское СП</c:v>
                </c:pt>
                <c:pt idx="8">
                  <c:v>Прочноокопское СП</c:v>
                </c:pt>
                <c:pt idx="9">
                  <c:v>Советское СП</c:v>
                </c:pt>
              </c:strCache>
            </c:strRef>
          </c:cat>
          <c:val>
            <c:numRef>
              <c:f>'[основные параметры за 2019.xlsx]акцизы'!$B$54:$B$63</c:f>
              <c:numCache>
                <c:formatCode>##,#0\,0</c:formatCode>
                <c:ptCount val="10"/>
                <c:pt idx="0">
                  <c:v>1.22068267</c:v>
                </c:pt>
                <c:pt idx="1">
                  <c:v>2.436376619999999</c:v>
                </c:pt>
                <c:pt idx="2">
                  <c:v>15.17860129</c:v>
                </c:pt>
                <c:pt idx="3">
                  <c:v>2.1819197000000004</c:v>
                </c:pt>
                <c:pt idx="4">
                  <c:v>1.0707955599999996</c:v>
                </c:pt>
                <c:pt idx="5">
                  <c:v>0.39311135999999985</c:v>
                </c:pt>
                <c:pt idx="6">
                  <c:v>0.72535915999999989</c:v>
                </c:pt>
                <c:pt idx="7">
                  <c:v>0.73953905999999958</c:v>
                </c:pt>
                <c:pt idx="8">
                  <c:v>0.47795575000000001</c:v>
                </c:pt>
                <c:pt idx="9">
                  <c:v>3.9045540000000968E-2</c:v>
                </c:pt>
              </c:numCache>
            </c:numRef>
          </c:val>
        </c:ser>
        <c:ser>
          <c:idx val="1"/>
          <c:order val="1"/>
          <c:tx>
            <c:strRef>
              <c:f>'[основные параметры за 2019.xlsx]акцизы'!$C$53</c:f>
              <c:strCache>
                <c:ptCount val="1"/>
                <c:pt idx="0">
                  <c:v>безвозмездные поступления из краевого бюджета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2019.xlsx]акцизы'!$A$54:$A$63</c:f>
              <c:strCache>
                <c:ptCount val="10"/>
                <c:pt idx="0">
                  <c:v>Новокубанский район</c:v>
                </c:pt>
                <c:pt idx="1">
                  <c:v>Новокубанское ГП</c:v>
                </c:pt>
                <c:pt idx="2">
                  <c:v>Бесскорбненское СП</c:v>
                </c:pt>
                <c:pt idx="3">
                  <c:v>Верхнекубанское СП</c:v>
                </c:pt>
                <c:pt idx="4">
                  <c:v>Ковалевское СП</c:v>
                </c:pt>
                <c:pt idx="5">
                  <c:v>Ляпинское СП</c:v>
                </c:pt>
                <c:pt idx="6">
                  <c:v>Новосельское СП</c:v>
                </c:pt>
                <c:pt idx="7">
                  <c:v>Прикубанское СП</c:v>
                </c:pt>
                <c:pt idx="8">
                  <c:v>Прочноокопское СП</c:v>
                </c:pt>
                <c:pt idx="9">
                  <c:v>Советское СП</c:v>
                </c:pt>
              </c:strCache>
            </c:strRef>
          </c:cat>
          <c:val>
            <c:numRef>
              <c:f>'[основные параметры за 2019.xlsx]акцизы'!$C$54:$C$63</c:f>
              <c:numCache>
                <c:formatCode>##,#0\,0</c:formatCode>
                <c:ptCount val="10"/>
                <c:pt idx="0">
                  <c:v>27.907506000000001</c:v>
                </c:pt>
                <c:pt idx="1">
                  <c:v>14.55543344</c:v>
                </c:pt>
                <c:pt idx="2">
                  <c:v>6.8936423600000003</c:v>
                </c:pt>
                <c:pt idx="3">
                  <c:v>3.2892522200000003</c:v>
                </c:pt>
                <c:pt idx="4">
                  <c:v>4.17557767</c:v>
                </c:pt>
                <c:pt idx="5">
                  <c:v>1.3787285200000001</c:v>
                </c:pt>
                <c:pt idx="6">
                  <c:v>1.949916</c:v>
                </c:pt>
                <c:pt idx="7">
                  <c:v>2.5014073199999998</c:v>
                </c:pt>
                <c:pt idx="8">
                  <c:v>2.8559375299999998</c:v>
                </c:pt>
                <c:pt idx="9">
                  <c:v>10.832866539999999</c:v>
                </c:pt>
              </c:numCache>
            </c:numRef>
          </c:val>
        </c:ser>
        <c:ser>
          <c:idx val="2"/>
          <c:order val="2"/>
          <c:tx>
            <c:strRef>
              <c:f>'[основные параметры за 2019.xlsx]акцизы'!$D$53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2019.xlsx]акцизы'!$A$54:$A$63</c:f>
              <c:strCache>
                <c:ptCount val="10"/>
                <c:pt idx="0">
                  <c:v>Новокубанский район</c:v>
                </c:pt>
                <c:pt idx="1">
                  <c:v>Новокубанское ГП</c:v>
                </c:pt>
                <c:pt idx="2">
                  <c:v>Бесскорбненское СП</c:v>
                </c:pt>
                <c:pt idx="3">
                  <c:v>Верхнекубанское СП</c:v>
                </c:pt>
                <c:pt idx="4">
                  <c:v>Ковалевское СП</c:v>
                </c:pt>
                <c:pt idx="5">
                  <c:v>Ляпинское СП</c:v>
                </c:pt>
                <c:pt idx="6">
                  <c:v>Новосельское СП</c:v>
                </c:pt>
                <c:pt idx="7">
                  <c:v>Прикубанское СП</c:v>
                </c:pt>
                <c:pt idx="8">
                  <c:v>Прочноокопское СП</c:v>
                </c:pt>
                <c:pt idx="9">
                  <c:v>Советское СП</c:v>
                </c:pt>
              </c:strCache>
            </c:strRef>
          </c:cat>
          <c:val>
            <c:numRef>
              <c:f>'[основные параметры за 2019.xlsx]акцизы'!$D$54:$D$63</c:f>
              <c:numCache>
                <c:formatCode>##,#0\,0</c:formatCode>
                <c:ptCount val="10"/>
                <c:pt idx="0">
                  <c:v>7.4845259899999999</c:v>
                </c:pt>
                <c:pt idx="1">
                  <c:v>14.55543344</c:v>
                </c:pt>
                <c:pt idx="2">
                  <c:v>6.8936423600000003</c:v>
                </c:pt>
                <c:pt idx="3">
                  <c:v>3.2892522200000003</c:v>
                </c:pt>
                <c:pt idx="4">
                  <c:v>4.17557767</c:v>
                </c:pt>
                <c:pt idx="5">
                  <c:v>1.3787285200000001</c:v>
                </c:pt>
                <c:pt idx="6">
                  <c:v>1.949916</c:v>
                </c:pt>
                <c:pt idx="7">
                  <c:v>2.5014073199999998</c:v>
                </c:pt>
                <c:pt idx="8">
                  <c:v>2.8559375299999998</c:v>
                </c:pt>
                <c:pt idx="9">
                  <c:v>10.832866539999999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03690232"/>
        <c:axId val="303687880"/>
      </c:barChart>
      <c:catAx>
        <c:axId val="303690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03687880"/>
        <c:crosses val="autoZero"/>
        <c:auto val="1"/>
        <c:lblAlgn val="ctr"/>
        <c:lblOffset val="100"/>
        <c:noMultiLvlLbl val="0"/>
      </c:catAx>
      <c:valAx>
        <c:axId val="303687880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extTo"/>
        <c:crossAx val="303690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42177066135275"/>
          <c:y val="0.18166083406240888"/>
          <c:w val="0.23138549425908925"/>
          <c:h val="0.631932779235928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E6F2"/>
              </a:solidFill>
            </c:spPr>
          </c:dPt>
          <c:dPt>
            <c:idx val="1"/>
            <c:bubble3D val="0"/>
            <c:spPr>
              <a:solidFill>
                <a:srgbClr val="5F9DAC"/>
              </a:solidFill>
            </c:spPr>
          </c:dPt>
          <c:dPt>
            <c:idx val="2"/>
            <c:bubble3D val="0"/>
            <c:spPr>
              <a:solidFill>
                <a:srgbClr val="A6A6A6"/>
              </a:solidFill>
            </c:spPr>
          </c:dPt>
          <c:dPt>
            <c:idx val="3"/>
            <c:bubble3D val="0"/>
            <c:spPr>
              <a:solidFill>
                <a:srgbClr val="4F81BD"/>
              </a:solidFill>
            </c:spPr>
          </c:dPt>
          <c:dLbls>
            <c:dLbl>
              <c:idx val="0"/>
              <c:layout>
                <c:manualLayout>
                  <c:x val="-0.13679197768979645"/>
                  <c:y val="0.22240759445663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512728884403484"/>
                  <c:y val="6.76434506325489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741631035511559"/>
                  <c:y val="-0.235170801744588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'[основные параметры за 2019.xlsx]акцизы'!$A$25:$A$34</c:f>
              <c:strCache>
                <c:ptCount val="10"/>
                <c:pt idx="0">
                  <c:v>Новокубанский район</c:v>
                </c:pt>
                <c:pt idx="1">
                  <c:v>Новокубанское ГП</c:v>
                </c:pt>
                <c:pt idx="2">
                  <c:v>Бесскорбненское СП</c:v>
                </c:pt>
                <c:pt idx="3">
                  <c:v>Верхнекубанское СП</c:v>
                </c:pt>
                <c:pt idx="4">
                  <c:v>Ковалевское СП</c:v>
                </c:pt>
                <c:pt idx="5">
                  <c:v>Ляпинское СП</c:v>
                </c:pt>
                <c:pt idx="6">
                  <c:v>Новосельское СП</c:v>
                </c:pt>
                <c:pt idx="7">
                  <c:v>Прикубанское СП</c:v>
                </c:pt>
                <c:pt idx="8">
                  <c:v>Прочноокопское СП</c:v>
                </c:pt>
                <c:pt idx="9">
                  <c:v>Советское СП</c:v>
                </c:pt>
              </c:strCache>
            </c:strRef>
          </c:cat>
          <c:val>
            <c:numRef>
              <c:f>'[основные параметры за 2019.xlsx]акцизы'!$B$25:$B$34</c:f>
              <c:numCache>
                <c:formatCode>0\,0</c:formatCode>
                <c:ptCount val="10"/>
                <c:pt idx="0">
                  <c:v>37.295865659999997</c:v>
                </c:pt>
                <c:pt idx="1">
                  <c:v>16.991810059999999</c:v>
                </c:pt>
                <c:pt idx="2">
                  <c:v>44.94301505</c:v>
                </c:pt>
                <c:pt idx="3">
                  <c:v>11.415071919999999</c:v>
                </c:pt>
                <c:pt idx="4">
                  <c:v>5.2463732299999997</c:v>
                </c:pt>
                <c:pt idx="5">
                  <c:v>1.7718398799999999</c:v>
                </c:pt>
                <c:pt idx="6">
                  <c:v>21.257975160000001</c:v>
                </c:pt>
                <c:pt idx="7">
                  <c:v>13.4040531</c:v>
                </c:pt>
                <c:pt idx="8">
                  <c:v>3.3338932799999998</c:v>
                </c:pt>
                <c:pt idx="9">
                  <c:v>10.87191208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41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87642980170478E-2"/>
          <c:y val="0.26630401927764552"/>
          <c:w val="0.93888888888888888"/>
          <c:h val="0.57819626713327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2019.xlsx]акцизы'!$C$37:$D$37</c:f>
              <c:strCache>
                <c:ptCount val="2"/>
                <c:pt idx="0">
                  <c:v>за 2018 год</c:v>
                </c:pt>
                <c:pt idx="1">
                  <c:v>за 2019 год</c:v>
                </c:pt>
              </c:strCache>
            </c:strRef>
          </c:cat>
          <c:val>
            <c:numRef>
              <c:f>'[основные параметры за 2019.xlsx]акцизы'!$C$38:$D$38</c:f>
              <c:numCache>
                <c:formatCode>General</c:formatCode>
                <c:ptCount val="2"/>
                <c:pt idx="0">
                  <c:v>105.7</c:v>
                </c:pt>
                <c:pt idx="1">
                  <c:v>166.5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3691408"/>
        <c:axId val="303690624"/>
      </c:barChart>
      <c:catAx>
        <c:axId val="30369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3690624"/>
        <c:crosses val="autoZero"/>
        <c:auto val="1"/>
        <c:lblAlgn val="ctr"/>
        <c:lblOffset val="100"/>
        <c:noMultiLvlLbl val="0"/>
      </c:catAx>
      <c:valAx>
        <c:axId val="303690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3691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8339145554201E-2"/>
          <c:y val="0.10193003090734509"/>
          <c:w val="0.93936872820417172"/>
          <c:h val="0.66593216727907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'[показатели соц-эк развития за 2019.xlsx]Лист1'!$B$26:$B$27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'[показатели соц-эк развития за 2019.xlsx]Лист1'!$C$26:$C$27</c:f>
              <c:numCache>
                <c:formatCode>#,##0</c:formatCode>
                <c:ptCount val="2"/>
                <c:pt idx="0">
                  <c:v>27676.799999999999</c:v>
                </c:pt>
                <c:pt idx="1">
                  <c:v>30057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325560"/>
        <c:axId val="141324384"/>
      </c:barChart>
      <c:catAx>
        <c:axId val="141325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324384"/>
        <c:crosses val="autoZero"/>
        <c:auto val="1"/>
        <c:lblAlgn val="ctr"/>
        <c:lblOffset val="100"/>
        <c:noMultiLvlLbl val="0"/>
      </c:catAx>
      <c:valAx>
        <c:axId val="1413243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1325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8583045239228661E-2"/>
          <c:y val="0.44718054985588984"/>
          <c:w val="0.93186216745616157"/>
          <c:h val="0.428665775724169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Лист1!$I$26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Лист1!$J$25:$N$25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 </c:v>
                </c:pt>
                <c:pt idx="4">
                  <c:v>2019 год</c:v>
                </c:pt>
              </c:strCache>
            </c:strRef>
          </c:cat>
          <c:val>
            <c:numRef>
              <c:f>Лист1!$J$26:$N$26</c:f>
              <c:numCache>
                <c:formatCode>General</c:formatCode>
                <c:ptCount val="5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3685136"/>
        <c:axId val="303687488"/>
      </c:lineChart>
      <c:catAx>
        <c:axId val="3036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87488"/>
        <c:crosses val="autoZero"/>
        <c:auto val="1"/>
        <c:lblAlgn val="ctr"/>
        <c:lblOffset val="100"/>
        <c:noMultiLvlLbl val="0"/>
      </c:catAx>
      <c:valAx>
        <c:axId val="30368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6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00">
                <a:solidFill>
                  <a:schemeClr val="tx1"/>
                </a:solidFill>
              </a:rPr>
              <a:t>Динамика показателей (Дефицит/Профицит)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Лист1!$I$34</c:f>
              <c:strCache>
                <c:ptCount val="1"/>
                <c:pt idx="0">
                  <c:v>район 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Лист1!$J$32:$N$33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Лист1!$J$34:$N$34</c:f>
              <c:numCache>
                <c:formatCode>General</c:formatCode>
                <c:ptCount val="5"/>
                <c:pt idx="0">
                  <c:v>10.1</c:v>
                </c:pt>
                <c:pt idx="1">
                  <c:v>31.8</c:v>
                </c:pt>
                <c:pt idx="2">
                  <c:v>-19.7</c:v>
                </c:pt>
                <c:pt idx="3">
                  <c:v>18.399999999999999</c:v>
                </c:pt>
                <c:pt idx="4">
                  <c:v>23.5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688272"/>
        <c:axId val="303686312"/>
      </c:lineChart>
      <c:catAx>
        <c:axId val="3036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86312"/>
        <c:crosses val="autoZero"/>
        <c:auto val="1"/>
        <c:lblAlgn val="ctr"/>
        <c:lblOffset val="100"/>
        <c:noMultiLvlLbl val="0"/>
      </c:catAx>
      <c:valAx>
        <c:axId val="30368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/>
                  <a:t>млн.рублей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88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832104529647359"/>
          <c:y val="0.10980555555555556"/>
          <c:w val="0.83277331539587707"/>
          <c:h val="0.35137769543512942"/>
        </c:manualLayout>
      </c:layout>
      <c:lineChart>
        <c:grouping val="stacked"/>
        <c:varyColors val="0"/>
        <c:ser>
          <c:idx val="0"/>
          <c:order val="0"/>
          <c:tx>
            <c:strRef>
              <c:f>'[показатели бюджетн обесп.xlsx]бюджетная обесп'!$A$4</c:f>
              <c:strCache>
                <c:ptCount val="1"/>
                <c:pt idx="0">
                  <c:v>Бюджетная обеспеченность поселений до распределения дотации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'[показатели бюджетн обесп.xlsx]бюджетная обесп'!$B$1:$J$3</c:f>
              <c:strCache>
                <c:ptCount val="9"/>
                <c:pt idx="0">
                  <c:v>Новокубанское г/п</c:v>
                </c:pt>
                <c:pt idx="1">
                  <c:v>Бесскорбненское с/п</c:v>
                </c:pt>
                <c:pt idx="2">
                  <c:v>Верхнекубанское с/п</c:v>
                </c:pt>
                <c:pt idx="3">
                  <c:v>Ковалевское с/п</c:v>
                </c:pt>
                <c:pt idx="4">
                  <c:v>Ляпинское с/п</c:v>
                </c:pt>
                <c:pt idx="5">
                  <c:v>Новосельское с/п</c:v>
                </c:pt>
                <c:pt idx="6">
                  <c:v>Прикубанское с/п</c:v>
                </c:pt>
                <c:pt idx="7">
                  <c:v>Прочноокопское с/п</c:v>
                </c:pt>
                <c:pt idx="8">
                  <c:v>Советское с/п</c:v>
                </c:pt>
              </c:strCache>
            </c:strRef>
          </c:cat>
          <c:val>
            <c:numRef>
              <c:f>'[показатели бюджетн обесп.xlsx]бюджетная обесп'!$B$4:$J$4</c:f>
              <c:numCache>
                <c:formatCode>General</c:formatCode>
                <c:ptCount val="9"/>
                <c:pt idx="0">
                  <c:v>1.37</c:v>
                </c:pt>
                <c:pt idx="1">
                  <c:v>0.81</c:v>
                </c:pt>
                <c:pt idx="2">
                  <c:v>0.7</c:v>
                </c:pt>
                <c:pt idx="3">
                  <c:v>0.7</c:v>
                </c:pt>
                <c:pt idx="4">
                  <c:v>0.68</c:v>
                </c:pt>
                <c:pt idx="5">
                  <c:v>0.68</c:v>
                </c:pt>
                <c:pt idx="6">
                  <c:v>0.78</c:v>
                </c:pt>
                <c:pt idx="7">
                  <c:v>0.74</c:v>
                </c:pt>
                <c:pt idx="8">
                  <c:v>0.72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'[показатели бюджетн обесп.xlsx]бюджетная обесп'!$A$5</c:f>
              <c:strCache>
                <c:ptCount val="1"/>
                <c:pt idx="0">
                  <c:v>Бюджетная обеспеченность поселений после распределения  дотации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'[показатели бюджетн обесп.xlsx]бюджетная обесп'!$B$1:$J$3</c:f>
              <c:strCache>
                <c:ptCount val="9"/>
                <c:pt idx="0">
                  <c:v>Новокубанское г/п</c:v>
                </c:pt>
                <c:pt idx="1">
                  <c:v>Бесскорбненское с/п</c:v>
                </c:pt>
                <c:pt idx="2">
                  <c:v>Верхнекубанское с/п</c:v>
                </c:pt>
                <c:pt idx="3">
                  <c:v>Ковалевское с/п</c:v>
                </c:pt>
                <c:pt idx="4">
                  <c:v>Ляпинское с/п</c:v>
                </c:pt>
                <c:pt idx="5">
                  <c:v>Новосельское с/п</c:v>
                </c:pt>
                <c:pt idx="6">
                  <c:v>Прикубанское с/п</c:v>
                </c:pt>
                <c:pt idx="7">
                  <c:v>Прочноокопское с/п</c:v>
                </c:pt>
                <c:pt idx="8">
                  <c:v>Советское с/п</c:v>
                </c:pt>
              </c:strCache>
            </c:strRef>
          </c:cat>
          <c:val>
            <c:numRef>
              <c:f>'[показатели бюджетн обесп.xlsx]бюджетная обесп'!$B$5:$J$5</c:f>
              <c:numCache>
                <c:formatCode>0.00</c:formatCode>
                <c:ptCount val="9"/>
                <c:pt idx="0">
                  <c:v>1.37</c:v>
                </c:pt>
                <c:pt idx="1">
                  <c:v>0.81</c:v>
                </c:pt>
                <c:pt idx="2">
                  <c:v>0.72</c:v>
                </c:pt>
                <c:pt idx="3">
                  <c:v>0.72</c:v>
                </c:pt>
                <c:pt idx="4">
                  <c:v>0.71</c:v>
                </c:pt>
                <c:pt idx="5">
                  <c:v>0.71</c:v>
                </c:pt>
                <c:pt idx="6">
                  <c:v>0.79</c:v>
                </c:pt>
                <c:pt idx="7">
                  <c:v>0.75</c:v>
                </c:pt>
                <c:pt idx="8">
                  <c:v>0.74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3689056"/>
        <c:axId val="303689448"/>
      </c:lineChart>
      <c:catAx>
        <c:axId val="30368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89448"/>
        <c:crosses val="autoZero"/>
        <c:auto val="1"/>
        <c:lblAlgn val="ctr"/>
        <c:lblOffset val="100"/>
        <c:noMultiLvlLbl val="0"/>
      </c:catAx>
      <c:valAx>
        <c:axId val="303689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8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9818471183564368E-2"/>
          <c:y val="0.78280711234625089"/>
          <c:w val="0.92904803984929007"/>
          <c:h val="0.21112577839534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/>
              <a:t>Муниципальный долг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8669301050861089E-2"/>
          <c:y val="0.13081485007710664"/>
          <c:w val="0.91492753768810564"/>
          <c:h val="0.51837258004188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'[основные параметры за 2019.xlsx]мун долг'!$A$3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2019.xlsx]мун долг'!$B$2:$G$2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'[основные параметры за 2019.xlsx]мун долг'!$B$3:$G$3</c:f>
              <c:numCache>
                <c:formatCode>General</c:formatCode>
                <c:ptCount val="6"/>
                <c:pt idx="0">
                  <c:v>57</c:v>
                </c:pt>
                <c:pt idx="1">
                  <c:v>55.1</c:v>
                </c:pt>
                <c:pt idx="2">
                  <c:v>48.4</c:v>
                </c:pt>
                <c:pt idx="3">
                  <c:v>48.4</c:v>
                </c:pt>
                <c:pt idx="4">
                  <c:v>38.5</c:v>
                </c:pt>
                <c:pt idx="5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'[основные параметры за 2019.xlsx]мун долг'!$A$4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2019.xlsx]мун долг'!$B$2:$G$2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'[основные параметры за 2019.xlsx]мун долг'!$B$4:$G$4</c:f>
              <c:numCache>
                <c:formatCode>General</c:formatCode>
                <c:ptCount val="6"/>
                <c:pt idx="0">
                  <c:v>63.5</c:v>
                </c:pt>
                <c:pt idx="1">
                  <c:v>7.6</c:v>
                </c:pt>
                <c:pt idx="2">
                  <c:v>14.3</c:v>
                </c:pt>
                <c:pt idx="3">
                  <c:v>20.2</c:v>
                </c:pt>
                <c:pt idx="4">
                  <c:v>11</c:v>
                </c:pt>
                <c:pt idx="5" formatCode="0\,0">
                  <c:v>9.1274999999999995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07255632"/>
        <c:axId val="307256808"/>
      </c:barChart>
      <c:lineChart>
        <c:grouping val="standard"/>
        <c:varyColors val="0"/>
        <c:ser>
          <c:idx val="2"/>
          <c:order val="2"/>
          <c:tx>
            <c:strRef>
              <c:f>'[основные параметры за 2019.xlsx]мун долг'!$A$5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1"/>
              <c:layout>
                <c:manualLayout>
                  <c:x val="-5.0270091366119422E-2"/>
                  <c:y val="-7.112611684604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60474189154997E-2"/>
                  <c:y val="-7.112611684604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60474189154997E-2"/>
                  <c:y val="-8.128699068119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60474189154997E-2"/>
                  <c:y val="-6.604567992847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960474189154997E-2"/>
                  <c:y val="-0.10668917526907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2019.xlsx]мун долг'!$B$2:$G$2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'[основные параметры за 2019.xlsx]мун долг'!$B$5:$G$5</c:f>
              <c:numCache>
                <c:formatCode>General</c:formatCode>
                <c:ptCount val="6"/>
                <c:pt idx="0">
                  <c:v>120.5</c:v>
                </c:pt>
                <c:pt idx="1">
                  <c:v>62.7</c:v>
                </c:pt>
                <c:pt idx="2">
                  <c:v>62.7</c:v>
                </c:pt>
                <c:pt idx="3">
                  <c:v>68.599999999999994</c:v>
                </c:pt>
                <c:pt idx="4">
                  <c:v>49.5</c:v>
                </c:pt>
                <c:pt idx="5" formatCode="0\,0">
                  <c:v>19.627499999999998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255632"/>
        <c:axId val="307256808"/>
      </c:lineChart>
      <c:catAx>
        <c:axId val="30725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307256808"/>
        <c:crosses val="autoZero"/>
        <c:auto val="1"/>
        <c:lblAlgn val="ctr"/>
        <c:lblOffset val="100"/>
        <c:noMultiLvlLbl val="0"/>
      </c:catAx>
      <c:valAx>
        <c:axId val="30725680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0725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75839842226431475"/>
          <c:w val="1"/>
          <c:h val="0.24082620885677827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'[показатели соц-эк развития за 2019.xlsx]Лист1'!$B$22:$B$24</c:f>
              <c:strCache>
                <c:ptCount val="3"/>
                <c:pt idx="0">
                  <c:v>2012 год</c:v>
                </c:pt>
                <c:pt idx="1">
                  <c:v>2019 год</c:v>
                </c:pt>
                <c:pt idx="2">
                  <c:v>2024 год</c:v>
                </c:pt>
              </c:strCache>
            </c:strRef>
          </c:cat>
          <c:val>
            <c:numRef>
              <c:f>'[показатели соц-эк развития за 2019.xlsx]Лист1'!$C$22:$C$24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2.6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329480"/>
        <c:axId val="141326344"/>
      </c:barChart>
      <c:catAx>
        <c:axId val="141329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326344"/>
        <c:crosses val="autoZero"/>
        <c:auto val="1"/>
        <c:lblAlgn val="ctr"/>
        <c:lblOffset val="100"/>
        <c:noMultiLvlLbl val="0"/>
      </c:catAx>
      <c:valAx>
        <c:axId val="141326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329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16719254424707"/>
          <c:y val="0.15691662136048173"/>
          <c:w val="0.75404148537942628"/>
          <c:h val="0.37530546312865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'[показатели соц-эк развития за 2019.xlsx]Лист1'!$B$35</c:f>
              <c:strCache>
                <c:ptCount val="1"/>
                <c:pt idx="0">
                  <c:v>численность населения, тыс. человек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'[показатели соц-эк развития за 2019.xlsx]Лист1'!$C$34:$D$34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'[показатели соц-эк развития за 2019.xlsx]Лист1'!$C$35:$D$35</c:f>
              <c:numCache>
                <c:formatCode>##,#0\,0</c:formatCode>
                <c:ptCount val="2"/>
                <c:pt idx="0">
                  <c:v>87.460999999999999</c:v>
                </c:pt>
                <c:pt idx="1">
                  <c:v>86.697999999999993</c:v>
                </c:pt>
              </c:numCache>
            </c:numRef>
          </c:val>
        </c:ser>
        <c:ser>
          <c:idx val="1"/>
          <c:order val="1"/>
          <c:tx>
            <c:strRef>
              <c:f>'[показатели соц-эк развития за 2019.xlsx]Лист1'!$B$36</c:f>
              <c:strCache>
                <c:ptCount val="1"/>
                <c:pt idx="0">
                  <c:v>численность занятых в экономике, тыс. человек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'[показатели соц-эк развития за 2019.xlsx]Лист1'!$C$34:$D$34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'[показатели соц-эк развития за 2019.xlsx]Лист1'!$C$36:$D$36</c:f>
              <c:numCache>
                <c:formatCode>General</c:formatCode>
                <c:ptCount val="2"/>
                <c:pt idx="0">
                  <c:v>29.9</c:v>
                </c:pt>
                <c:pt idx="1">
                  <c:v>30.1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327912"/>
        <c:axId val="141329872"/>
      </c:barChart>
      <c:catAx>
        <c:axId val="141327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1329872"/>
        <c:crosses val="autoZero"/>
        <c:auto val="1"/>
        <c:lblAlgn val="ctr"/>
        <c:lblOffset val="100"/>
        <c:noMultiLvlLbl val="0"/>
      </c:catAx>
      <c:valAx>
        <c:axId val="141329872"/>
        <c:scaling>
          <c:orientation val="minMax"/>
        </c:scaling>
        <c:delete val="1"/>
        <c:axPos val="b"/>
        <c:numFmt formatCode="##,#0\,0" sourceLinked="1"/>
        <c:majorTickMark val="out"/>
        <c:minorTickMark val="none"/>
        <c:tickLblPos val="nextTo"/>
        <c:crossAx val="141327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61691233163201531"/>
          <c:w val="0.83183920382357546"/>
          <c:h val="0.255232410508996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1573595247098"/>
          <c:y val="0.17090509524937234"/>
          <c:w val="0.72527853426667221"/>
          <c:h val="0.7686129279034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'СТРУКТУРА ДОХОДОВ'!$D$19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'СТРУКТУРА ДОХОДОВ'!$B$20:$C$25</c:f>
              <c:multiLvlStrCache>
                <c:ptCount val="6"/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2018 год</c:v>
                  </c:pt>
                  <c:pt idx="3">
                    <c:v>2019 год</c:v>
                  </c:pt>
                  <c:pt idx="4">
                    <c:v>2018 год</c:v>
                  </c:pt>
                  <c:pt idx="5">
                    <c:v>2019 год</c:v>
                  </c:pt>
                </c:lvl>
                <c:lvl>
                  <c:pt idx="0">
                    <c:v>консолидированный районный бюджет</c:v>
                  </c:pt>
                  <c:pt idx="2">
                    <c:v>районный бюджет</c:v>
                  </c:pt>
                  <c:pt idx="4">
                    <c:v>сводный бюджет поселений</c:v>
                  </c:pt>
                </c:lvl>
              </c:multiLvlStrCache>
            </c:multiLvlStrRef>
          </c:cat>
          <c:val>
            <c:numRef>
              <c:f>'СТРУКТУРА ДОХОДОВ'!$D$20:$D$25</c:f>
              <c:numCache>
                <c:formatCode>#,##0</c:formatCode>
                <c:ptCount val="6"/>
                <c:pt idx="0">
                  <c:v>725</c:v>
                </c:pt>
                <c:pt idx="1">
                  <c:v>740.3</c:v>
                </c:pt>
                <c:pt idx="2">
                  <c:v>419.7</c:v>
                </c:pt>
                <c:pt idx="3">
                  <c:v>432.2</c:v>
                </c:pt>
                <c:pt idx="4">
                  <c:v>305.8</c:v>
                </c:pt>
                <c:pt idx="5">
                  <c:v>308.10000000000002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ДОХОДОВ'!$E$19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'СТРУКТУРА ДОХОДОВ'!$B$20:$C$25</c:f>
              <c:multiLvlStrCache>
                <c:ptCount val="6"/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2018 год</c:v>
                  </c:pt>
                  <c:pt idx="3">
                    <c:v>2019 год</c:v>
                  </c:pt>
                  <c:pt idx="4">
                    <c:v>2018 год</c:v>
                  </c:pt>
                  <c:pt idx="5">
                    <c:v>2019 год</c:v>
                  </c:pt>
                </c:lvl>
                <c:lvl>
                  <c:pt idx="0">
                    <c:v>консолидированный районный бюджет</c:v>
                  </c:pt>
                  <c:pt idx="2">
                    <c:v>районный бюджет</c:v>
                  </c:pt>
                  <c:pt idx="4">
                    <c:v>сводный бюджет поселений</c:v>
                  </c:pt>
                </c:lvl>
              </c:multiLvlStrCache>
            </c:multiLvlStrRef>
          </c:cat>
          <c:val>
            <c:numRef>
              <c:f>'СТРУКТУРА ДОХОДОВ'!$E$20:$E$25</c:f>
              <c:numCache>
                <c:formatCode>#,##0</c:formatCode>
                <c:ptCount val="6"/>
                <c:pt idx="0">
                  <c:v>1374.9</c:v>
                </c:pt>
                <c:pt idx="1">
                  <c:v>1495.5</c:v>
                </c:pt>
                <c:pt idx="2">
                  <c:v>1189.7</c:v>
                </c:pt>
                <c:pt idx="3">
                  <c:v>1242.9000000000001</c:v>
                </c:pt>
                <c:pt idx="4">
                  <c:v>193.1</c:v>
                </c:pt>
                <c:pt idx="5">
                  <c:v>287.3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1325168"/>
        <c:axId val="141328696"/>
      </c:barChart>
      <c:catAx>
        <c:axId val="141325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41328696"/>
        <c:crosses val="autoZero"/>
        <c:auto val="1"/>
        <c:lblAlgn val="ctr"/>
        <c:lblOffset val="100"/>
        <c:noMultiLvlLbl val="0"/>
      </c:catAx>
      <c:valAx>
        <c:axId val="1413286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32516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9598223262416"/>
          <c:y val="0.37735162927741311"/>
          <c:w val="0.82375927720629427"/>
          <c:h val="0.48155460533959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'[основные параметры за 2019.xlsx]ДОХОДЫ 2010-2019'!$A$67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2019.xlsx]ДОХОДЫ 2010-2019'!$C$62:$E$62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'[основные параметры за 2019.xlsx]ДОХОДЫ 2010-2019'!$C$67:$E$67</c:f>
              <c:numCache>
                <c:formatCode>##,#0\,0</c:formatCode>
                <c:ptCount val="3"/>
                <c:pt idx="0">
                  <c:v>1850.9821499999998</c:v>
                </c:pt>
                <c:pt idx="1">
                  <c:v>2099.857</c:v>
                </c:pt>
                <c:pt idx="2">
                  <c:v>2235.7682671600005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605152"/>
        <c:axId val="178604760"/>
      </c:barChart>
      <c:catAx>
        <c:axId val="17860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604760"/>
        <c:crosses val="autoZero"/>
        <c:auto val="1"/>
        <c:lblAlgn val="ctr"/>
        <c:lblOffset val="100"/>
        <c:noMultiLvlLbl val="0"/>
      </c:catAx>
      <c:valAx>
        <c:axId val="17860476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7860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'[основные параметры за 2019.xlsx]ДОХОДЫ 2010-2019'!$A$52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2019.xlsx]ДОХОДЫ 2010-2019'!$B$51:$K$51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'[основные параметры за 2019.xlsx]ДОХОДЫ 2010-2019'!$B$52:$K$52</c:f>
              <c:numCache>
                <c:formatCode>##,#0\,0</c:formatCode>
                <c:ptCount val="10"/>
                <c:pt idx="0">
                  <c:v>483.7636</c:v>
                </c:pt>
                <c:pt idx="1">
                  <c:v>509.43334000000004</c:v>
                </c:pt>
                <c:pt idx="2">
                  <c:v>494.74412000000001</c:v>
                </c:pt>
                <c:pt idx="3">
                  <c:v>522.84090000000003</c:v>
                </c:pt>
                <c:pt idx="4">
                  <c:v>552.72769999999991</c:v>
                </c:pt>
                <c:pt idx="5">
                  <c:v>560.40147999999999</c:v>
                </c:pt>
                <c:pt idx="6">
                  <c:v>649.19799</c:v>
                </c:pt>
                <c:pt idx="7">
                  <c:v>641.3297500000001</c:v>
                </c:pt>
                <c:pt idx="8">
                  <c:v>724.95532999999989</c:v>
                </c:pt>
                <c:pt idx="9">
                  <c:v>740.27424576999988</c:v>
                </c:pt>
              </c:numCache>
            </c:numRef>
          </c:val>
        </c:ser>
        <c:ser>
          <c:idx val="1"/>
          <c:order val="1"/>
          <c:tx>
            <c:strRef>
              <c:f>'[основные параметры за 2019.xlsx]ДОХОДЫ 2010-2019'!$A$53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'[основные параметры за 2019.xlsx]ДОХОДЫ 2010-2019'!$B$51:$K$51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  <c:pt idx="9">
                  <c:v>2019 год</c:v>
                </c:pt>
              </c:strCache>
            </c:strRef>
          </c:cat>
          <c:val>
            <c:numRef>
              <c:f>'[основные параметры за 2019.xlsx]ДОХОДЫ 2010-2019'!$B$53:$K$53</c:f>
              <c:numCache>
                <c:formatCode>##,#0\,0</c:formatCode>
                <c:ptCount val="10"/>
                <c:pt idx="0">
                  <c:v>604.86919999999998</c:v>
                </c:pt>
                <c:pt idx="1">
                  <c:v>764.60850000000005</c:v>
                </c:pt>
                <c:pt idx="2">
                  <c:v>976.39760000000001</c:v>
                </c:pt>
                <c:pt idx="3">
                  <c:v>1063.1857000000002</c:v>
                </c:pt>
                <c:pt idx="4">
                  <c:v>1301.1727999999998</c:v>
                </c:pt>
                <c:pt idx="5">
                  <c:v>1049.3389299999999</c:v>
                </c:pt>
                <c:pt idx="6">
                  <c:v>1189.8664800000001</c:v>
                </c:pt>
                <c:pt idx="7">
                  <c:v>1209.6523999999999</c:v>
                </c:pt>
                <c:pt idx="8">
                  <c:v>1374.90167</c:v>
                </c:pt>
                <c:pt idx="9">
                  <c:v>1495.4940213900002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8608680"/>
        <c:axId val="178605544"/>
      </c:barChart>
      <c:catAx>
        <c:axId val="178608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605544"/>
        <c:crosses val="autoZero"/>
        <c:auto val="1"/>
        <c:lblAlgn val="ctr"/>
        <c:lblOffset val="100"/>
        <c:noMultiLvlLbl val="0"/>
      </c:catAx>
      <c:valAx>
        <c:axId val="178605544"/>
        <c:scaling>
          <c:orientation val="minMax"/>
        </c:scaling>
        <c:delete val="1"/>
        <c:axPos val="l"/>
        <c:numFmt formatCode="##,#0\,0" sourceLinked="1"/>
        <c:majorTickMark val="out"/>
        <c:minorTickMark val="none"/>
        <c:tickLblPos val="nextTo"/>
        <c:crossAx val="178608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6A6A6"/>
              </a:solidFill>
            </c:spPr>
          </c:dPt>
          <c:dPt>
            <c:idx val="1"/>
            <c:bubble3D val="0"/>
            <c:spPr>
              <a:solidFill>
                <a:srgbClr val="5F9DAC"/>
              </a:solidFill>
            </c:spPr>
          </c:dPt>
          <c:dPt>
            <c:idx val="2"/>
            <c:bubble3D val="0"/>
            <c:spPr>
              <a:solidFill>
                <a:srgbClr val="5DB18E"/>
              </a:solidFill>
            </c:spPr>
          </c:dPt>
          <c:dPt>
            <c:idx val="3"/>
            <c:bubble3D val="0"/>
            <c:spPr>
              <a:solidFill>
                <a:srgbClr val="626EA7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'собственные 2010-2019'!$A$32:$A$38</c:f>
              <c:strCache>
                <c:ptCount val="7"/>
                <c:pt idx="0">
                  <c:v>Налог на доходы физ. лиц 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Арендная плата за земли</c:v>
                </c:pt>
                <c:pt idx="5">
                  <c:v>Доходы от продажи земли</c:v>
                </c:pt>
                <c:pt idx="6">
                  <c:v>Прочие налоговые и неналоговые поступления</c:v>
                </c:pt>
              </c:strCache>
            </c:strRef>
          </c:cat>
          <c:val>
            <c:numRef>
              <c:f>'собственные 2010-2019'!$B$32:$B$38</c:f>
              <c:numCache>
                <c:formatCode>#,##0.0</c:formatCode>
                <c:ptCount val="7"/>
                <c:pt idx="0">
                  <c:v>427394.69999999995</c:v>
                </c:pt>
                <c:pt idx="1">
                  <c:v>55917.31</c:v>
                </c:pt>
                <c:pt idx="2">
                  <c:v>60492.727469999998</c:v>
                </c:pt>
                <c:pt idx="3">
                  <c:v>126752.94463</c:v>
                </c:pt>
                <c:pt idx="4">
                  <c:v>27901.200000000001</c:v>
                </c:pt>
                <c:pt idx="5">
                  <c:v>11079.992</c:v>
                </c:pt>
                <c:pt idx="6">
                  <c:v>30735.371670000022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46147714310493E-2"/>
          <c:y val="0.14707722172756615"/>
          <c:w val="0.40121117696499925"/>
          <c:h val="0.6832895953240092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6A6A6"/>
              </a:solidFill>
            </c:spPr>
          </c:dPt>
          <c:dPt>
            <c:idx val="1"/>
            <c:bubble3D val="0"/>
            <c:spPr>
              <a:solidFill>
                <a:srgbClr val="5F9DAC"/>
              </a:solidFill>
            </c:spPr>
          </c:dPt>
          <c:dPt>
            <c:idx val="2"/>
            <c:bubble3D val="0"/>
            <c:spPr>
              <a:solidFill>
                <a:srgbClr val="5DB18E"/>
              </a:solidFill>
            </c:spPr>
          </c:dPt>
          <c:dPt>
            <c:idx val="3"/>
            <c:bubble3D val="0"/>
            <c:spPr>
              <a:solidFill>
                <a:srgbClr val="626EA7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'собственные 2010-2019'!$A$41:$A$47</c:f>
              <c:strCache>
                <c:ptCount val="7"/>
                <c:pt idx="0">
                  <c:v>Налог на доходы физ. лиц 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Арендная плата за земли</c:v>
                </c:pt>
                <c:pt idx="5">
                  <c:v>Доходы от продажи земли</c:v>
                </c:pt>
                <c:pt idx="6">
                  <c:v>Прочие налоговые и неналоговые поступления</c:v>
                </c:pt>
              </c:strCache>
            </c:strRef>
          </c:cat>
          <c:val>
            <c:numRef>
              <c:f>'собственные 2010-2019'!$B$41:$B$47</c:f>
              <c:numCache>
                <c:formatCode>General</c:formatCode>
                <c:ptCount val="7"/>
                <c:pt idx="0">
                  <c:v>427.39469999999994</c:v>
                </c:pt>
                <c:pt idx="1">
                  <c:v>55.917310000000001</c:v>
                </c:pt>
                <c:pt idx="2">
                  <c:v>60.492727469999998</c:v>
                </c:pt>
                <c:pt idx="3">
                  <c:v>126.75294463</c:v>
                </c:pt>
                <c:pt idx="4">
                  <c:v>27.901199999999999</c:v>
                </c:pt>
                <c:pt idx="5">
                  <c:v>11.079992000000001</c:v>
                </c:pt>
                <c:pt idx="6">
                  <c:v>30.735371670000021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500498310645227"/>
          <c:y val="0.22529761017221131"/>
          <c:w val="0.41130356430984794"/>
          <c:h val="0.6349573199392780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867B7-B1B9-439B-B431-AD8EC11BD0DA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2F1B59-5BCB-4204-814F-0930245B709F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  9,8 % </a:t>
          </a:r>
          <a:endParaRPr lang="ru-RU" dirty="0"/>
        </a:p>
      </dgm:t>
    </dgm:pt>
    <dgm:pt modelId="{748706DF-5686-4E1E-816C-0F5F42B2C9CD}" type="parTrans" cxnId="{D36228FA-97F1-40FC-8C62-0962E32DD981}">
      <dgm:prSet/>
      <dgm:spPr/>
      <dgm:t>
        <a:bodyPr/>
        <a:lstStyle/>
        <a:p>
          <a:endParaRPr lang="ru-RU"/>
        </a:p>
      </dgm:t>
    </dgm:pt>
    <dgm:pt modelId="{BF640CC5-FE58-4708-A2AD-A00D0A726E60}" type="sibTrans" cxnId="{D36228FA-97F1-40FC-8C62-0962E32DD981}">
      <dgm:prSet/>
      <dgm:spPr/>
      <dgm:t>
        <a:bodyPr/>
        <a:lstStyle/>
        <a:p>
          <a:endParaRPr lang="ru-RU"/>
        </a:p>
      </dgm:t>
    </dgm:pt>
    <dgm:pt modelId="{375BAFDA-7BFB-43B5-84B6-8CCDF78EA310}">
      <dgm:prSet phldrT="[Текст]"/>
      <dgm:spPr/>
      <dgm:t>
        <a:bodyPr/>
        <a:lstStyle/>
        <a:p>
          <a:r>
            <a:rPr lang="ru-RU" b="1" dirty="0" smtClean="0"/>
            <a:t>Национальная экономика</a:t>
          </a:r>
          <a:endParaRPr lang="ru-RU" b="1" dirty="0"/>
        </a:p>
      </dgm:t>
    </dgm:pt>
    <dgm:pt modelId="{430DD440-0D64-4AE0-A3E5-BC9342CBB682}" type="parTrans" cxnId="{455DB7E3-22B4-4A5F-96D6-88A3AAD284CC}">
      <dgm:prSet/>
      <dgm:spPr/>
      <dgm:t>
        <a:bodyPr/>
        <a:lstStyle/>
        <a:p>
          <a:endParaRPr lang="ru-RU"/>
        </a:p>
      </dgm:t>
    </dgm:pt>
    <dgm:pt modelId="{3BA70172-14B0-4C7A-A669-018214F16764}" type="sibTrans" cxnId="{455DB7E3-22B4-4A5F-96D6-88A3AAD284CC}">
      <dgm:prSet/>
      <dgm:spPr/>
      <dgm:t>
        <a:bodyPr/>
        <a:lstStyle/>
        <a:p>
          <a:endParaRPr lang="ru-RU"/>
        </a:p>
      </dgm:t>
    </dgm:pt>
    <dgm:pt modelId="{B60A0615-21CD-44A5-920A-A32DDA9E691C}">
      <dgm:prSet phldrT="[Текст]"/>
      <dgm:spPr>
        <a:solidFill>
          <a:srgbClr val="A6A6A6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54,4</a:t>
          </a:r>
          <a:r>
            <a:rPr lang="ru-RU" dirty="0" smtClean="0"/>
            <a:t>%</a:t>
          </a:r>
          <a:endParaRPr lang="ru-RU" dirty="0"/>
        </a:p>
      </dgm:t>
    </dgm:pt>
    <dgm:pt modelId="{97CA7610-B30C-4ACE-82D7-011E8FF95B49}" type="parTrans" cxnId="{00E5D0B7-2099-4A0D-9058-04ED66169FF5}">
      <dgm:prSet/>
      <dgm:spPr/>
      <dgm:t>
        <a:bodyPr/>
        <a:lstStyle/>
        <a:p>
          <a:endParaRPr lang="ru-RU"/>
        </a:p>
      </dgm:t>
    </dgm:pt>
    <dgm:pt modelId="{BC5F81F5-64C4-4947-8251-9C5B68F217D8}" type="sibTrans" cxnId="{00E5D0B7-2099-4A0D-9058-04ED66169FF5}">
      <dgm:prSet/>
      <dgm:spPr/>
      <dgm:t>
        <a:bodyPr/>
        <a:lstStyle/>
        <a:p>
          <a:endParaRPr lang="ru-RU"/>
        </a:p>
      </dgm:t>
    </dgm:pt>
    <dgm:pt modelId="{D12CF3CD-73AA-4B8D-9F1C-D43F11CD008B}">
      <dgm:prSet/>
      <dgm:spPr/>
      <dgm:t>
        <a:bodyPr/>
        <a:lstStyle/>
        <a:p>
          <a:r>
            <a:rPr lang="ru-RU" b="1" dirty="0" smtClean="0"/>
            <a:t>ЖКХ -</a:t>
          </a:r>
          <a:endParaRPr lang="ru-RU" b="1" dirty="0"/>
        </a:p>
      </dgm:t>
    </dgm:pt>
    <dgm:pt modelId="{88FCC521-B30A-4FFA-9125-EE375C955FEF}" type="parTrans" cxnId="{2C08EBAC-8289-477F-8738-E793141A7578}">
      <dgm:prSet/>
      <dgm:spPr/>
      <dgm:t>
        <a:bodyPr/>
        <a:lstStyle/>
        <a:p>
          <a:endParaRPr lang="ru-RU"/>
        </a:p>
      </dgm:t>
    </dgm:pt>
    <dgm:pt modelId="{A3ABC673-3840-4A76-8AE0-0DA07A98CF37}" type="sibTrans" cxnId="{2C08EBAC-8289-477F-8738-E793141A7578}">
      <dgm:prSet/>
      <dgm:spPr/>
      <dgm:t>
        <a:bodyPr/>
        <a:lstStyle/>
        <a:p>
          <a:endParaRPr lang="ru-RU"/>
        </a:p>
      </dgm:t>
    </dgm:pt>
    <dgm:pt modelId="{83DD589C-69A3-42B0-89E7-5126AECC6DAD}">
      <dgm:prSet/>
      <dgm:spPr/>
      <dgm:t>
        <a:bodyPr/>
        <a:lstStyle/>
        <a:p>
          <a:r>
            <a:rPr lang="ru-RU" b="1" dirty="0" smtClean="0"/>
            <a:t>Культура</a:t>
          </a:r>
          <a:r>
            <a:rPr lang="ru-RU" dirty="0" smtClean="0"/>
            <a:t> </a:t>
          </a:r>
          <a:endParaRPr lang="ru-RU" dirty="0"/>
        </a:p>
      </dgm:t>
    </dgm:pt>
    <dgm:pt modelId="{694F23D4-BA5D-45DF-BC16-A16D37401857}" type="parTrans" cxnId="{8A9A17A9-87D8-4AF7-8172-BD39C194A22B}">
      <dgm:prSet/>
      <dgm:spPr/>
      <dgm:t>
        <a:bodyPr/>
        <a:lstStyle/>
        <a:p>
          <a:endParaRPr lang="ru-RU"/>
        </a:p>
      </dgm:t>
    </dgm:pt>
    <dgm:pt modelId="{80D317B2-855A-4BAE-9912-47ACA2E57087}" type="sibTrans" cxnId="{8A9A17A9-87D8-4AF7-8172-BD39C194A22B}">
      <dgm:prSet/>
      <dgm:spPr/>
      <dgm:t>
        <a:bodyPr/>
        <a:lstStyle/>
        <a:p>
          <a:endParaRPr lang="ru-RU"/>
        </a:p>
      </dgm:t>
    </dgm:pt>
    <dgm:pt modelId="{D11E7514-D9C3-4F38-9D02-7367450B1D24}">
      <dgm:prSet/>
      <dgm:spPr/>
      <dgm:t>
        <a:bodyPr/>
        <a:lstStyle/>
        <a:p>
          <a:r>
            <a:rPr lang="ru-RU" b="1" dirty="0" smtClean="0"/>
            <a:t>Общегосударственные вопросы-</a:t>
          </a:r>
          <a:endParaRPr lang="ru-RU" b="1" dirty="0"/>
        </a:p>
      </dgm:t>
    </dgm:pt>
    <dgm:pt modelId="{AF802187-8265-4EC8-83A0-784AAF05EE8B}" type="parTrans" cxnId="{2BF401C2-EAC7-406C-9FE0-D839BDB55802}">
      <dgm:prSet/>
      <dgm:spPr/>
      <dgm:t>
        <a:bodyPr/>
        <a:lstStyle/>
        <a:p>
          <a:endParaRPr lang="ru-RU"/>
        </a:p>
      </dgm:t>
    </dgm:pt>
    <dgm:pt modelId="{8C97938A-1196-4649-A5F4-0FDBC6CEDBF1}" type="sibTrans" cxnId="{2BF401C2-EAC7-406C-9FE0-D839BDB55802}">
      <dgm:prSet/>
      <dgm:spPr/>
      <dgm:t>
        <a:bodyPr/>
        <a:lstStyle/>
        <a:p>
          <a:endParaRPr lang="ru-RU"/>
        </a:p>
      </dgm:t>
    </dgm:pt>
    <dgm:pt modelId="{FB659F8C-938D-4E9D-BF17-EE37AE7D073C}">
      <dgm:prSet/>
      <dgm:spPr>
        <a:solidFill>
          <a:srgbClr val="5F9DAC"/>
        </a:solidFill>
      </dgm:spPr>
      <dgm:t>
        <a:bodyPr/>
        <a:lstStyle/>
        <a:p>
          <a:r>
            <a:rPr lang="ru-RU" b="1" dirty="0" smtClean="0"/>
            <a:t>9,2 %</a:t>
          </a:r>
          <a:endParaRPr lang="ru-RU" b="1" dirty="0"/>
        </a:p>
      </dgm:t>
    </dgm:pt>
    <dgm:pt modelId="{D3F447E4-C09C-4EFE-8A40-11B52A8CC446}" type="parTrans" cxnId="{4D785780-2602-46EE-AFDC-362B3015E64D}">
      <dgm:prSet/>
      <dgm:spPr/>
      <dgm:t>
        <a:bodyPr/>
        <a:lstStyle/>
        <a:p>
          <a:endParaRPr lang="ru-RU"/>
        </a:p>
      </dgm:t>
    </dgm:pt>
    <dgm:pt modelId="{83A6CFD4-5FCD-4DFC-A0E3-84D95B5D68DA}" type="sibTrans" cxnId="{4D785780-2602-46EE-AFDC-362B3015E64D}">
      <dgm:prSet/>
      <dgm:spPr/>
      <dgm:t>
        <a:bodyPr/>
        <a:lstStyle/>
        <a:p>
          <a:endParaRPr lang="ru-RU"/>
        </a:p>
      </dgm:t>
    </dgm:pt>
    <dgm:pt modelId="{0D323A6C-C683-473B-AFB4-C402C8CB2D9C}">
      <dgm:prSet/>
      <dgm:spPr>
        <a:solidFill>
          <a:srgbClr val="5DB18E"/>
        </a:solidFill>
      </dgm:spPr>
      <dgm:t>
        <a:bodyPr/>
        <a:lstStyle/>
        <a:p>
          <a:r>
            <a:rPr lang="ru-RU" b="1" dirty="0" smtClean="0"/>
            <a:t>8,6 %</a:t>
          </a:r>
          <a:endParaRPr lang="ru-RU" b="1" dirty="0"/>
        </a:p>
      </dgm:t>
    </dgm:pt>
    <dgm:pt modelId="{F3D7A4ED-BF48-4E4D-A1A9-FC0F52F57FB6}" type="parTrans" cxnId="{75866A56-F763-42B0-A66D-B4A38E1098C7}">
      <dgm:prSet/>
      <dgm:spPr/>
      <dgm:t>
        <a:bodyPr/>
        <a:lstStyle/>
        <a:p>
          <a:endParaRPr lang="ru-RU"/>
        </a:p>
      </dgm:t>
    </dgm:pt>
    <dgm:pt modelId="{7F9F2A47-0EDD-4672-A979-9E0C71EB451C}" type="sibTrans" cxnId="{75866A56-F763-42B0-A66D-B4A38E1098C7}">
      <dgm:prSet/>
      <dgm:spPr/>
      <dgm:t>
        <a:bodyPr/>
        <a:lstStyle/>
        <a:p>
          <a:endParaRPr lang="ru-RU"/>
        </a:p>
      </dgm:t>
    </dgm:pt>
    <dgm:pt modelId="{BA87F649-295C-48B4-8EE8-4A3AF164FEB6}">
      <dgm:prSet/>
      <dgm:spPr>
        <a:solidFill>
          <a:srgbClr val="5FB65B"/>
        </a:solidFill>
      </dgm:spPr>
      <dgm:t>
        <a:bodyPr/>
        <a:lstStyle/>
        <a:p>
          <a:r>
            <a:rPr lang="ru-RU" b="1" dirty="0" smtClean="0"/>
            <a:t>7,7 %</a:t>
          </a:r>
          <a:endParaRPr lang="ru-RU" b="1" dirty="0"/>
        </a:p>
      </dgm:t>
    </dgm:pt>
    <dgm:pt modelId="{876B3020-2DAF-4B01-ACA0-C05D84B179B2}" type="parTrans" cxnId="{E951FD0F-E7FF-4ED1-85BC-40295F36E52D}">
      <dgm:prSet/>
      <dgm:spPr/>
      <dgm:t>
        <a:bodyPr/>
        <a:lstStyle/>
        <a:p>
          <a:endParaRPr lang="ru-RU"/>
        </a:p>
      </dgm:t>
    </dgm:pt>
    <dgm:pt modelId="{8E11D935-92AA-412E-A6C7-CCF3302D06D3}" type="sibTrans" cxnId="{E951FD0F-E7FF-4ED1-85BC-40295F36E52D}">
      <dgm:prSet/>
      <dgm:spPr/>
      <dgm:t>
        <a:bodyPr/>
        <a:lstStyle/>
        <a:p>
          <a:endParaRPr lang="ru-RU"/>
        </a:p>
      </dgm:t>
    </dgm:pt>
    <dgm:pt modelId="{90B42745-F783-4022-A59D-53C6A59430F0}">
      <dgm:prSet/>
      <dgm:spPr>
        <a:solidFill>
          <a:srgbClr val="ACC8F0"/>
        </a:solidFill>
      </dgm:spPr>
      <dgm:t>
        <a:bodyPr/>
        <a:lstStyle/>
        <a:p>
          <a:r>
            <a:rPr lang="ru-RU" b="1" dirty="0" smtClean="0"/>
            <a:t>10,3</a:t>
          </a:r>
          <a:r>
            <a:rPr lang="ru-RU" dirty="0" smtClean="0"/>
            <a:t> %</a:t>
          </a:r>
          <a:endParaRPr lang="ru-RU" dirty="0"/>
        </a:p>
      </dgm:t>
    </dgm:pt>
    <dgm:pt modelId="{AEC48B7F-EC2D-4B44-94BB-B13436CE85AC}" type="parTrans" cxnId="{65B69970-2C70-4E6E-9D4C-87B5C5CDE5E3}">
      <dgm:prSet/>
      <dgm:spPr/>
      <dgm:t>
        <a:bodyPr/>
        <a:lstStyle/>
        <a:p>
          <a:endParaRPr lang="ru-RU"/>
        </a:p>
      </dgm:t>
    </dgm:pt>
    <dgm:pt modelId="{52B34A15-2E94-4232-A528-B174CC6853D5}" type="sibTrans" cxnId="{65B69970-2C70-4E6E-9D4C-87B5C5CDE5E3}">
      <dgm:prSet/>
      <dgm:spPr/>
      <dgm:t>
        <a:bodyPr/>
        <a:lstStyle/>
        <a:p>
          <a:endParaRPr lang="ru-RU"/>
        </a:p>
      </dgm:t>
    </dgm:pt>
    <dgm:pt modelId="{5E734B20-60E3-4B96-89B7-BFCA927C155F}">
      <dgm:prSet/>
      <dgm:spPr/>
      <dgm:t>
        <a:bodyPr/>
        <a:lstStyle/>
        <a:p>
          <a:endParaRPr lang="ru-RU"/>
        </a:p>
      </dgm:t>
    </dgm:pt>
    <dgm:pt modelId="{779B14E7-4B64-4065-8CAC-8200D86EAFDB}" type="parTrans" cxnId="{86C0A9C8-EF99-48B9-90BB-C63946D2B328}">
      <dgm:prSet/>
      <dgm:spPr/>
      <dgm:t>
        <a:bodyPr/>
        <a:lstStyle/>
        <a:p>
          <a:endParaRPr lang="ru-RU"/>
        </a:p>
      </dgm:t>
    </dgm:pt>
    <dgm:pt modelId="{5E0AD673-D369-442E-99CD-1308E834544F}" type="sibTrans" cxnId="{86C0A9C8-EF99-48B9-90BB-C63946D2B328}">
      <dgm:prSet/>
      <dgm:spPr/>
      <dgm:t>
        <a:bodyPr/>
        <a:lstStyle/>
        <a:p>
          <a:endParaRPr lang="ru-RU"/>
        </a:p>
      </dgm:t>
    </dgm:pt>
    <dgm:pt modelId="{7FE70345-AC49-4E67-AA88-347B8B8584E6}">
      <dgm:prSet/>
      <dgm:spPr/>
      <dgm:t>
        <a:bodyPr/>
        <a:lstStyle/>
        <a:p>
          <a:r>
            <a:rPr lang="ru-RU" b="1" dirty="0" smtClean="0"/>
            <a:t>Образование</a:t>
          </a:r>
          <a:endParaRPr lang="ru-RU" b="1" dirty="0"/>
        </a:p>
      </dgm:t>
    </dgm:pt>
    <dgm:pt modelId="{7BDC9318-908F-4C7E-916B-5AC803B9C792}" type="parTrans" cxnId="{27E8A350-CDB0-4A84-89D0-F633C3991186}">
      <dgm:prSet/>
      <dgm:spPr/>
      <dgm:t>
        <a:bodyPr/>
        <a:lstStyle/>
        <a:p>
          <a:endParaRPr lang="ru-RU"/>
        </a:p>
      </dgm:t>
    </dgm:pt>
    <dgm:pt modelId="{A1F67821-6897-4D39-B433-4ECAA6EFF3CE}" type="sibTrans" cxnId="{27E8A350-CDB0-4A84-89D0-F633C3991186}">
      <dgm:prSet/>
      <dgm:spPr/>
      <dgm:t>
        <a:bodyPr/>
        <a:lstStyle/>
        <a:p>
          <a:endParaRPr lang="ru-RU"/>
        </a:p>
      </dgm:t>
    </dgm:pt>
    <dgm:pt modelId="{862DE2B3-0B3B-4174-8677-2CDA1069ACB8}">
      <dgm:prSet/>
      <dgm:spPr/>
      <dgm:t>
        <a:bodyPr/>
        <a:lstStyle/>
        <a:p>
          <a:endParaRPr lang="ru-RU" dirty="0"/>
        </a:p>
      </dgm:t>
    </dgm:pt>
    <dgm:pt modelId="{F77B8E8B-39BC-4979-B9D6-2C66785780FE}" type="parTrans" cxnId="{B4A662FA-85B9-4792-BCF2-2694A365DC44}">
      <dgm:prSet/>
      <dgm:spPr/>
      <dgm:t>
        <a:bodyPr/>
        <a:lstStyle/>
        <a:p>
          <a:endParaRPr lang="ru-RU"/>
        </a:p>
      </dgm:t>
    </dgm:pt>
    <dgm:pt modelId="{44266CFD-CF1C-4861-8937-35B0E76CED16}" type="sibTrans" cxnId="{B4A662FA-85B9-4792-BCF2-2694A365DC44}">
      <dgm:prSet/>
      <dgm:spPr/>
      <dgm:t>
        <a:bodyPr/>
        <a:lstStyle/>
        <a:p>
          <a:endParaRPr lang="ru-RU"/>
        </a:p>
      </dgm:t>
    </dgm:pt>
    <dgm:pt modelId="{72804B70-7E17-4DC8-AC59-E8358489DF57}">
      <dgm:prSet phldrT="[Текст]"/>
      <dgm:spPr/>
      <dgm:t>
        <a:bodyPr/>
        <a:lstStyle/>
        <a:p>
          <a:r>
            <a:rPr lang="ru-RU" b="1" dirty="0" smtClean="0"/>
            <a:t>Прочие расходы</a:t>
          </a:r>
          <a:endParaRPr lang="ru-RU" b="1" dirty="0"/>
        </a:p>
      </dgm:t>
    </dgm:pt>
    <dgm:pt modelId="{54833463-3B41-4D04-AFE6-D8F5E440678A}" type="parTrans" cxnId="{A06D99D7-5FCF-40EC-960F-BABA72178C61}">
      <dgm:prSet/>
      <dgm:spPr/>
      <dgm:t>
        <a:bodyPr/>
        <a:lstStyle/>
        <a:p>
          <a:endParaRPr lang="ru-RU"/>
        </a:p>
      </dgm:t>
    </dgm:pt>
    <dgm:pt modelId="{C98E5C18-BD0F-4743-B36A-410B35AC3071}" type="sibTrans" cxnId="{A06D99D7-5FCF-40EC-960F-BABA72178C61}">
      <dgm:prSet/>
      <dgm:spPr/>
      <dgm:t>
        <a:bodyPr/>
        <a:lstStyle/>
        <a:p>
          <a:endParaRPr lang="ru-RU"/>
        </a:p>
      </dgm:t>
    </dgm:pt>
    <dgm:pt modelId="{69115827-4D54-4000-A89A-7C7EA6EEE07B}" type="pres">
      <dgm:prSet presAssocID="{9F0867B7-B1B9-439B-B431-AD8EC11BD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E283F-3140-4B40-96BF-5D1B4D3E2449}" type="pres">
      <dgm:prSet presAssocID="{272F1B59-5BCB-4204-814F-0930245B709F}" presName="Name8" presStyleCnt="0"/>
      <dgm:spPr/>
      <dgm:t>
        <a:bodyPr/>
        <a:lstStyle/>
        <a:p>
          <a:endParaRPr lang="ru-RU"/>
        </a:p>
      </dgm:t>
    </dgm:pt>
    <dgm:pt modelId="{F2D43F29-D552-49DA-8070-2F36EE27860D}" type="pres">
      <dgm:prSet presAssocID="{272F1B59-5BCB-4204-814F-0930245B709F}" presName="acctBkgd" presStyleLbl="alignAcc1" presStyleIdx="0" presStyleCnt="6"/>
      <dgm:spPr/>
      <dgm:t>
        <a:bodyPr/>
        <a:lstStyle/>
        <a:p>
          <a:endParaRPr lang="ru-RU"/>
        </a:p>
      </dgm:t>
    </dgm:pt>
    <dgm:pt modelId="{0B6BB333-4933-4086-A1C5-BAB56225AB84}" type="pres">
      <dgm:prSet presAssocID="{272F1B59-5BCB-4204-814F-0930245B709F}" presName="acctTx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3A4BE-6B7C-4BAC-867E-343BB30962B3}" type="pres">
      <dgm:prSet presAssocID="{272F1B59-5BCB-4204-814F-0930245B709F}" presName="level" presStyleLbl="node1" presStyleIdx="0" presStyleCnt="6" custLinFactNeighborX="-4209" custLinFactNeighborY="63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5C716-C201-49F7-9EF9-D774EE6BF3D6}" type="pres">
      <dgm:prSet presAssocID="{272F1B59-5BCB-4204-814F-0930245B70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B81F7-69E7-4726-89DD-207C3191AA4F}" type="pres">
      <dgm:prSet presAssocID="{BA87F649-295C-48B4-8EE8-4A3AF164FEB6}" presName="Name8" presStyleCnt="0"/>
      <dgm:spPr/>
      <dgm:t>
        <a:bodyPr/>
        <a:lstStyle/>
        <a:p>
          <a:endParaRPr lang="ru-RU"/>
        </a:p>
      </dgm:t>
    </dgm:pt>
    <dgm:pt modelId="{40FFF777-A161-4080-9B7D-746DAB3D8FBC}" type="pres">
      <dgm:prSet presAssocID="{BA87F649-295C-48B4-8EE8-4A3AF164FEB6}" presName="acctBkgd" presStyleLbl="alignAcc1" presStyleIdx="1" presStyleCnt="6"/>
      <dgm:spPr/>
      <dgm:t>
        <a:bodyPr/>
        <a:lstStyle/>
        <a:p>
          <a:endParaRPr lang="ru-RU"/>
        </a:p>
      </dgm:t>
    </dgm:pt>
    <dgm:pt modelId="{49BDED1F-11D2-40AE-BAFB-7A6878D15E13}" type="pres">
      <dgm:prSet presAssocID="{BA87F649-295C-48B4-8EE8-4A3AF164FEB6}" presName="acctTx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14D94-820F-454C-928B-03E46AC78BFE}" type="pres">
      <dgm:prSet presAssocID="{BA87F649-295C-48B4-8EE8-4A3AF164FEB6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3B81D-BA69-4082-9ABC-0F84D6E7D4DE}" type="pres">
      <dgm:prSet presAssocID="{BA87F649-295C-48B4-8EE8-4A3AF164FE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D9D37-52F1-46A0-BD6E-21607D952692}" type="pres">
      <dgm:prSet presAssocID="{0D323A6C-C683-473B-AFB4-C402C8CB2D9C}" presName="Name8" presStyleCnt="0"/>
      <dgm:spPr/>
      <dgm:t>
        <a:bodyPr/>
        <a:lstStyle/>
        <a:p>
          <a:endParaRPr lang="ru-RU"/>
        </a:p>
      </dgm:t>
    </dgm:pt>
    <dgm:pt modelId="{F543E105-DDCE-4A94-8E97-CCA82E93E71A}" type="pres">
      <dgm:prSet presAssocID="{0D323A6C-C683-473B-AFB4-C402C8CB2D9C}" presName="acctBkgd" presStyleLbl="alignAcc1" presStyleIdx="2" presStyleCnt="6"/>
      <dgm:spPr/>
      <dgm:t>
        <a:bodyPr/>
        <a:lstStyle/>
        <a:p>
          <a:endParaRPr lang="ru-RU"/>
        </a:p>
      </dgm:t>
    </dgm:pt>
    <dgm:pt modelId="{3567858A-B4EE-4B63-8350-E5F9C65E4E46}" type="pres">
      <dgm:prSet presAssocID="{0D323A6C-C683-473B-AFB4-C402C8CB2D9C}" presName="acctTx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CBAC1-856B-4C8E-9A60-9A94503D8EA5}" type="pres">
      <dgm:prSet presAssocID="{0D323A6C-C683-473B-AFB4-C402C8CB2D9C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F0C16-E716-4750-BAC7-8913BC9399F3}" type="pres">
      <dgm:prSet presAssocID="{0D323A6C-C683-473B-AFB4-C402C8CB2D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1CEEC-F4CB-43FF-A392-5C790BE69609}" type="pres">
      <dgm:prSet presAssocID="{FB659F8C-938D-4E9D-BF17-EE37AE7D073C}" presName="Name8" presStyleCnt="0"/>
      <dgm:spPr/>
      <dgm:t>
        <a:bodyPr/>
        <a:lstStyle/>
        <a:p>
          <a:endParaRPr lang="ru-RU"/>
        </a:p>
      </dgm:t>
    </dgm:pt>
    <dgm:pt modelId="{8C37D63A-4FE5-4702-9511-2A15E91346B4}" type="pres">
      <dgm:prSet presAssocID="{FB659F8C-938D-4E9D-BF17-EE37AE7D073C}" presName="acctBkgd" presStyleLbl="alignAcc1" presStyleIdx="3" presStyleCnt="6"/>
      <dgm:spPr/>
      <dgm:t>
        <a:bodyPr/>
        <a:lstStyle/>
        <a:p>
          <a:endParaRPr lang="ru-RU"/>
        </a:p>
      </dgm:t>
    </dgm:pt>
    <dgm:pt modelId="{A3D93618-2D66-4FCB-B74B-6559B26BC845}" type="pres">
      <dgm:prSet presAssocID="{FB659F8C-938D-4E9D-BF17-EE37AE7D073C}" presName="acctTx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FB840-E56B-4068-AD3E-0775410A93B4}" type="pres">
      <dgm:prSet presAssocID="{FB659F8C-938D-4E9D-BF17-EE37AE7D073C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96CB4-A679-42B9-87C2-9CE2D6F4E04F}" type="pres">
      <dgm:prSet presAssocID="{FB659F8C-938D-4E9D-BF17-EE37AE7D07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D81C9-2685-4702-A4D1-ACF4894E9E6C}" type="pres">
      <dgm:prSet presAssocID="{90B42745-F783-4022-A59D-53C6A59430F0}" presName="Name8" presStyleCnt="0"/>
      <dgm:spPr/>
      <dgm:t>
        <a:bodyPr/>
        <a:lstStyle/>
        <a:p>
          <a:endParaRPr lang="ru-RU"/>
        </a:p>
      </dgm:t>
    </dgm:pt>
    <dgm:pt modelId="{0C974839-4859-4177-8F96-19042849CD2D}" type="pres">
      <dgm:prSet presAssocID="{90B42745-F783-4022-A59D-53C6A59430F0}" presName="acctBkgd" presStyleLbl="alignAcc1" presStyleIdx="4" presStyleCnt="6"/>
      <dgm:spPr/>
      <dgm:t>
        <a:bodyPr/>
        <a:lstStyle/>
        <a:p>
          <a:endParaRPr lang="ru-RU"/>
        </a:p>
      </dgm:t>
    </dgm:pt>
    <dgm:pt modelId="{564E536E-5579-48CA-B659-05EAC382A0C1}" type="pres">
      <dgm:prSet presAssocID="{90B42745-F783-4022-A59D-53C6A59430F0}" presName="acctTx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3B12B-3422-4C5D-A91D-5E7E2E069653}" type="pres">
      <dgm:prSet presAssocID="{90B42745-F783-4022-A59D-53C6A59430F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5786-DBE8-4058-A4D9-5A7BD2DAA67B}" type="pres">
      <dgm:prSet presAssocID="{90B42745-F783-4022-A59D-53C6A59430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D0A5C-80A0-4562-B413-CAA09673B8B2}" type="pres">
      <dgm:prSet presAssocID="{B60A0615-21CD-44A5-920A-A32DDA9E691C}" presName="Name8" presStyleCnt="0"/>
      <dgm:spPr/>
      <dgm:t>
        <a:bodyPr/>
        <a:lstStyle/>
        <a:p>
          <a:endParaRPr lang="ru-RU"/>
        </a:p>
      </dgm:t>
    </dgm:pt>
    <dgm:pt modelId="{4EA6C6BF-4EEA-420D-96E1-A31241033484}" type="pres">
      <dgm:prSet presAssocID="{B60A0615-21CD-44A5-920A-A32DDA9E691C}" presName="acctBkgd" presStyleLbl="alignAcc1" presStyleIdx="5" presStyleCnt="6"/>
      <dgm:spPr/>
      <dgm:t>
        <a:bodyPr/>
        <a:lstStyle/>
        <a:p>
          <a:endParaRPr lang="ru-RU"/>
        </a:p>
      </dgm:t>
    </dgm:pt>
    <dgm:pt modelId="{90C98094-2F9E-4886-9417-18513C89ACDE}" type="pres">
      <dgm:prSet presAssocID="{B60A0615-21CD-44A5-920A-A32DDA9E691C}" presName="acct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C0681-0D96-47B4-BE86-1A3DD07EDC8F}" type="pres">
      <dgm:prSet presAssocID="{B60A0615-21CD-44A5-920A-A32DDA9E691C}" presName="level" presStyleLbl="node1" presStyleIdx="5" presStyleCnt="6" custLinFactNeighborX="-1412" custLinFactNeighborY="4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054C6-F412-4848-8E90-71F306914951}" type="pres">
      <dgm:prSet presAssocID="{B60A0615-21CD-44A5-920A-A32DDA9E69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AD39A-CAF7-461F-B7C0-0325149267EF}" type="presOf" srcId="{BA87F649-295C-48B4-8EE8-4A3AF164FEB6}" destId="{4633B81D-BA69-4082-9ABC-0F84D6E7D4DE}" srcOrd="1" destOrd="0" presId="urn:microsoft.com/office/officeart/2005/8/layout/pyramid1"/>
    <dgm:cxn modelId="{6990734E-686F-4D92-BD2A-2B35EAB47EE5}" type="presOf" srcId="{90B42745-F783-4022-A59D-53C6A59430F0}" destId="{C863B12B-3422-4C5D-A91D-5E7E2E069653}" srcOrd="0" destOrd="0" presId="urn:microsoft.com/office/officeart/2005/8/layout/pyramid1"/>
    <dgm:cxn modelId="{2B95960A-89A9-4D57-8A4D-E58E9BB7C011}" type="presOf" srcId="{5E734B20-60E3-4B96-89B7-BFCA927C155F}" destId="{4EA6C6BF-4EEA-420D-96E1-A31241033484}" srcOrd="0" destOrd="0" presId="urn:microsoft.com/office/officeart/2005/8/layout/pyramid1"/>
    <dgm:cxn modelId="{851A2FF5-96B7-49B9-8D86-5F724B74DDE3}" type="presOf" srcId="{7FE70345-AC49-4E67-AA88-347B8B8584E6}" destId="{4EA6C6BF-4EEA-420D-96E1-A31241033484}" srcOrd="0" destOrd="1" presId="urn:microsoft.com/office/officeart/2005/8/layout/pyramid1"/>
    <dgm:cxn modelId="{3676B961-36ED-4789-8CB0-B5F065D781A5}" type="presOf" srcId="{272F1B59-5BCB-4204-814F-0930245B709F}" destId="{3F03A4BE-6B7C-4BAC-867E-343BB30962B3}" srcOrd="0" destOrd="0" presId="urn:microsoft.com/office/officeart/2005/8/layout/pyramid1"/>
    <dgm:cxn modelId="{65B69970-2C70-4E6E-9D4C-87B5C5CDE5E3}" srcId="{9F0867B7-B1B9-439B-B431-AD8EC11BD0DA}" destId="{90B42745-F783-4022-A59D-53C6A59430F0}" srcOrd="4" destOrd="0" parTransId="{AEC48B7F-EC2D-4B44-94BB-B13436CE85AC}" sibTransId="{52B34A15-2E94-4232-A528-B174CC6853D5}"/>
    <dgm:cxn modelId="{FA9CA5B6-1B53-4F7D-AB54-9EC8A376A5ED}" type="presOf" srcId="{9F0867B7-B1B9-439B-B431-AD8EC11BD0DA}" destId="{69115827-4D54-4000-A89A-7C7EA6EEE07B}" srcOrd="0" destOrd="0" presId="urn:microsoft.com/office/officeart/2005/8/layout/pyramid1"/>
    <dgm:cxn modelId="{F835618D-9676-4B63-B164-9E3967CBBB0B}" type="presOf" srcId="{72804B70-7E17-4DC8-AC59-E8358489DF57}" destId="{0B6BB333-4933-4086-A1C5-BAB56225AB84}" srcOrd="1" destOrd="1" presId="urn:microsoft.com/office/officeart/2005/8/layout/pyramid1"/>
    <dgm:cxn modelId="{DB2B4F15-6812-4530-BFD9-C722AA4C8B58}" type="presOf" srcId="{72804B70-7E17-4DC8-AC59-E8358489DF57}" destId="{F2D43F29-D552-49DA-8070-2F36EE27860D}" srcOrd="0" destOrd="1" presId="urn:microsoft.com/office/officeart/2005/8/layout/pyramid1"/>
    <dgm:cxn modelId="{9D3FE436-AFBE-4FD3-8E20-88AE969ACD30}" type="presOf" srcId="{83DD589C-69A3-42B0-89E7-5126AECC6DAD}" destId="{F543E105-DDCE-4A94-8E97-CCA82E93E71A}" srcOrd="0" destOrd="0" presId="urn:microsoft.com/office/officeart/2005/8/layout/pyramid1"/>
    <dgm:cxn modelId="{90A72CA5-5A06-4FFC-B13F-0FE94DD712AA}" type="presOf" srcId="{FB659F8C-938D-4E9D-BF17-EE37AE7D073C}" destId="{627FB840-E56B-4068-AD3E-0775410A93B4}" srcOrd="0" destOrd="0" presId="urn:microsoft.com/office/officeart/2005/8/layout/pyramid1"/>
    <dgm:cxn modelId="{8A9A17A9-87D8-4AF7-8172-BD39C194A22B}" srcId="{0D323A6C-C683-473B-AFB4-C402C8CB2D9C}" destId="{83DD589C-69A3-42B0-89E7-5126AECC6DAD}" srcOrd="0" destOrd="0" parTransId="{694F23D4-BA5D-45DF-BC16-A16D37401857}" sibTransId="{80D317B2-855A-4BAE-9912-47ACA2E57087}"/>
    <dgm:cxn modelId="{C4065CAA-FFFC-4559-8DEE-053D1DF5961C}" type="presOf" srcId="{272F1B59-5BCB-4204-814F-0930245B709F}" destId="{9A35C716-C201-49F7-9EF9-D774EE6BF3D6}" srcOrd="1" destOrd="0" presId="urn:microsoft.com/office/officeart/2005/8/layout/pyramid1"/>
    <dgm:cxn modelId="{BA236007-79F6-43BA-86A2-1794CEB9BF28}" type="presOf" srcId="{0D323A6C-C683-473B-AFB4-C402C8CB2D9C}" destId="{F6ECBAC1-856B-4C8E-9A60-9A94503D8EA5}" srcOrd="0" destOrd="0" presId="urn:microsoft.com/office/officeart/2005/8/layout/pyramid1"/>
    <dgm:cxn modelId="{7B2EF57A-D381-437E-A94A-864BD3344C9F}" type="presOf" srcId="{862DE2B3-0B3B-4174-8677-2CDA1069ACB8}" destId="{F2D43F29-D552-49DA-8070-2F36EE27860D}" srcOrd="0" destOrd="0" presId="urn:microsoft.com/office/officeart/2005/8/layout/pyramid1"/>
    <dgm:cxn modelId="{BA816D91-7FBD-451D-8D24-1E8683971A8C}" type="presOf" srcId="{375BAFDA-7BFB-43B5-84B6-8CCDF78EA310}" destId="{40FFF777-A161-4080-9B7D-746DAB3D8FBC}" srcOrd="0" destOrd="0" presId="urn:microsoft.com/office/officeart/2005/8/layout/pyramid1"/>
    <dgm:cxn modelId="{4D785780-2602-46EE-AFDC-362B3015E64D}" srcId="{9F0867B7-B1B9-439B-B431-AD8EC11BD0DA}" destId="{FB659F8C-938D-4E9D-BF17-EE37AE7D073C}" srcOrd="3" destOrd="0" parTransId="{D3F447E4-C09C-4EFE-8A40-11B52A8CC446}" sibTransId="{83A6CFD4-5FCD-4DFC-A0E3-84D95B5D68DA}"/>
    <dgm:cxn modelId="{8CBA0819-BB5D-434D-B3CC-399A427ED37E}" type="presOf" srcId="{83DD589C-69A3-42B0-89E7-5126AECC6DAD}" destId="{3567858A-B4EE-4B63-8350-E5F9C65E4E46}" srcOrd="1" destOrd="0" presId="urn:microsoft.com/office/officeart/2005/8/layout/pyramid1"/>
    <dgm:cxn modelId="{116B9CE4-02C5-4313-8B8E-AD9EB50C669E}" type="presOf" srcId="{FB659F8C-938D-4E9D-BF17-EE37AE7D073C}" destId="{6C996CB4-A679-42B9-87C2-9CE2D6F4E04F}" srcOrd="1" destOrd="0" presId="urn:microsoft.com/office/officeart/2005/8/layout/pyramid1"/>
    <dgm:cxn modelId="{FF0FC05B-C375-4CDF-AFDD-C37F753B5479}" type="presOf" srcId="{862DE2B3-0B3B-4174-8677-2CDA1069ACB8}" destId="{0B6BB333-4933-4086-A1C5-BAB56225AB84}" srcOrd="1" destOrd="0" presId="urn:microsoft.com/office/officeart/2005/8/layout/pyramid1"/>
    <dgm:cxn modelId="{9FBFF6B0-1D75-4967-A453-C7A329BF5C3B}" type="presOf" srcId="{B60A0615-21CD-44A5-920A-A32DDA9E691C}" destId="{2F5054C6-F412-4848-8E90-71F306914951}" srcOrd="1" destOrd="0" presId="urn:microsoft.com/office/officeart/2005/8/layout/pyramid1"/>
    <dgm:cxn modelId="{B65A7EFF-35E6-4A52-BB12-880764506FFB}" type="presOf" srcId="{B60A0615-21CD-44A5-920A-A32DDA9E691C}" destId="{64AC0681-0D96-47B4-BE86-1A3DD07EDC8F}" srcOrd="0" destOrd="0" presId="urn:microsoft.com/office/officeart/2005/8/layout/pyramid1"/>
    <dgm:cxn modelId="{D36228FA-97F1-40FC-8C62-0962E32DD981}" srcId="{9F0867B7-B1B9-439B-B431-AD8EC11BD0DA}" destId="{272F1B59-5BCB-4204-814F-0930245B709F}" srcOrd="0" destOrd="0" parTransId="{748706DF-5686-4E1E-816C-0F5F42B2C9CD}" sibTransId="{BF640CC5-FE58-4708-A2AD-A00D0A726E60}"/>
    <dgm:cxn modelId="{2BF401C2-EAC7-406C-9FE0-D839BDB55802}" srcId="{90B42745-F783-4022-A59D-53C6A59430F0}" destId="{D11E7514-D9C3-4F38-9D02-7367450B1D24}" srcOrd="0" destOrd="0" parTransId="{AF802187-8265-4EC8-83A0-784AAF05EE8B}" sibTransId="{8C97938A-1196-4649-A5F4-0FDBC6CEDBF1}"/>
    <dgm:cxn modelId="{B4A662FA-85B9-4792-BCF2-2694A365DC44}" srcId="{272F1B59-5BCB-4204-814F-0930245B709F}" destId="{862DE2B3-0B3B-4174-8677-2CDA1069ACB8}" srcOrd="0" destOrd="0" parTransId="{F77B8E8B-39BC-4979-B9D6-2C66785780FE}" sibTransId="{44266CFD-CF1C-4861-8937-35B0E76CED16}"/>
    <dgm:cxn modelId="{27E8A350-CDB0-4A84-89D0-F633C3991186}" srcId="{B60A0615-21CD-44A5-920A-A32DDA9E691C}" destId="{7FE70345-AC49-4E67-AA88-347B8B8584E6}" srcOrd="1" destOrd="0" parTransId="{7BDC9318-908F-4C7E-916B-5AC803B9C792}" sibTransId="{A1F67821-6897-4D39-B433-4ECAA6EFF3CE}"/>
    <dgm:cxn modelId="{455DB7E3-22B4-4A5F-96D6-88A3AAD284CC}" srcId="{BA87F649-295C-48B4-8EE8-4A3AF164FEB6}" destId="{375BAFDA-7BFB-43B5-84B6-8CCDF78EA310}" srcOrd="0" destOrd="0" parTransId="{430DD440-0D64-4AE0-A3E5-BC9342CBB682}" sibTransId="{3BA70172-14B0-4C7A-A669-018214F16764}"/>
    <dgm:cxn modelId="{F6CF784A-B66C-4525-864B-C4C3608C40EE}" type="presOf" srcId="{D11E7514-D9C3-4F38-9D02-7367450B1D24}" destId="{0C974839-4859-4177-8F96-19042849CD2D}" srcOrd="0" destOrd="0" presId="urn:microsoft.com/office/officeart/2005/8/layout/pyramid1"/>
    <dgm:cxn modelId="{D4731F29-A61B-4323-B1B8-BF4A77B19B22}" type="presOf" srcId="{90B42745-F783-4022-A59D-53C6A59430F0}" destId="{C99B5786-DBE8-4058-A4D9-5A7BD2DAA67B}" srcOrd="1" destOrd="0" presId="urn:microsoft.com/office/officeart/2005/8/layout/pyramid1"/>
    <dgm:cxn modelId="{86C0A9C8-EF99-48B9-90BB-C63946D2B328}" srcId="{B60A0615-21CD-44A5-920A-A32DDA9E691C}" destId="{5E734B20-60E3-4B96-89B7-BFCA927C155F}" srcOrd="0" destOrd="0" parTransId="{779B14E7-4B64-4065-8CAC-8200D86EAFDB}" sibTransId="{5E0AD673-D369-442E-99CD-1308E834544F}"/>
    <dgm:cxn modelId="{E951FD0F-E7FF-4ED1-85BC-40295F36E52D}" srcId="{9F0867B7-B1B9-439B-B431-AD8EC11BD0DA}" destId="{BA87F649-295C-48B4-8EE8-4A3AF164FEB6}" srcOrd="1" destOrd="0" parTransId="{876B3020-2DAF-4B01-ACA0-C05D84B179B2}" sibTransId="{8E11D935-92AA-412E-A6C7-CCF3302D06D3}"/>
    <dgm:cxn modelId="{00E5D0B7-2099-4A0D-9058-04ED66169FF5}" srcId="{9F0867B7-B1B9-439B-B431-AD8EC11BD0DA}" destId="{B60A0615-21CD-44A5-920A-A32DDA9E691C}" srcOrd="5" destOrd="0" parTransId="{97CA7610-B30C-4ACE-82D7-011E8FF95B49}" sibTransId="{BC5F81F5-64C4-4947-8251-9C5B68F217D8}"/>
    <dgm:cxn modelId="{75866A56-F763-42B0-A66D-B4A38E1098C7}" srcId="{9F0867B7-B1B9-439B-B431-AD8EC11BD0DA}" destId="{0D323A6C-C683-473B-AFB4-C402C8CB2D9C}" srcOrd="2" destOrd="0" parTransId="{F3D7A4ED-BF48-4E4D-A1A9-FC0F52F57FB6}" sibTransId="{7F9F2A47-0EDD-4672-A979-9E0C71EB451C}"/>
    <dgm:cxn modelId="{C41570CC-1F2C-4801-8709-7B59A61889E8}" type="presOf" srcId="{BA87F649-295C-48B4-8EE8-4A3AF164FEB6}" destId="{9DF14D94-820F-454C-928B-03E46AC78BFE}" srcOrd="0" destOrd="0" presId="urn:microsoft.com/office/officeart/2005/8/layout/pyramid1"/>
    <dgm:cxn modelId="{C9611D36-7DA1-418A-B934-C9E78D5D8394}" type="presOf" srcId="{0D323A6C-C683-473B-AFB4-C402C8CB2D9C}" destId="{1D0F0C16-E716-4750-BAC7-8913BC9399F3}" srcOrd="1" destOrd="0" presId="urn:microsoft.com/office/officeart/2005/8/layout/pyramid1"/>
    <dgm:cxn modelId="{77ABC810-750D-4C73-8769-B848A0BDA60C}" type="presOf" srcId="{D12CF3CD-73AA-4B8D-9F1C-D43F11CD008B}" destId="{8C37D63A-4FE5-4702-9511-2A15E91346B4}" srcOrd="0" destOrd="0" presId="urn:microsoft.com/office/officeart/2005/8/layout/pyramid1"/>
    <dgm:cxn modelId="{AFB079BB-8FDA-41A1-BBF9-B11054E000AA}" type="presOf" srcId="{D11E7514-D9C3-4F38-9D02-7367450B1D24}" destId="{564E536E-5579-48CA-B659-05EAC382A0C1}" srcOrd="1" destOrd="0" presId="urn:microsoft.com/office/officeart/2005/8/layout/pyramid1"/>
    <dgm:cxn modelId="{A06D99D7-5FCF-40EC-960F-BABA72178C61}" srcId="{272F1B59-5BCB-4204-814F-0930245B709F}" destId="{72804B70-7E17-4DC8-AC59-E8358489DF57}" srcOrd="1" destOrd="0" parTransId="{54833463-3B41-4D04-AFE6-D8F5E440678A}" sibTransId="{C98E5C18-BD0F-4743-B36A-410B35AC3071}"/>
    <dgm:cxn modelId="{13B196E3-296D-48A0-8B95-B0548698EA0E}" type="presOf" srcId="{D12CF3CD-73AA-4B8D-9F1C-D43F11CD008B}" destId="{A3D93618-2D66-4FCB-B74B-6559B26BC845}" srcOrd="1" destOrd="0" presId="urn:microsoft.com/office/officeart/2005/8/layout/pyramid1"/>
    <dgm:cxn modelId="{2C08EBAC-8289-477F-8738-E793141A7578}" srcId="{FB659F8C-938D-4E9D-BF17-EE37AE7D073C}" destId="{D12CF3CD-73AA-4B8D-9F1C-D43F11CD008B}" srcOrd="0" destOrd="0" parTransId="{88FCC521-B30A-4FFA-9125-EE375C955FEF}" sibTransId="{A3ABC673-3840-4A76-8AE0-0DA07A98CF37}"/>
    <dgm:cxn modelId="{772D24D7-9144-4D77-9DCB-B3BC3E382D8A}" type="presOf" srcId="{7FE70345-AC49-4E67-AA88-347B8B8584E6}" destId="{90C98094-2F9E-4886-9417-18513C89ACDE}" srcOrd="1" destOrd="1" presId="urn:microsoft.com/office/officeart/2005/8/layout/pyramid1"/>
    <dgm:cxn modelId="{A0B69F8E-E62F-4E27-9E04-5E4510916C10}" type="presOf" srcId="{5E734B20-60E3-4B96-89B7-BFCA927C155F}" destId="{90C98094-2F9E-4886-9417-18513C89ACDE}" srcOrd="1" destOrd="0" presId="urn:microsoft.com/office/officeart/2005/8/layout/pyramid1"/>
    <dgm:cxn modelId="{EE0EFD6C-D55F-492B-A58F-A8C90D925304}" type="presOf" srcId="{375BAFDA-7BFB-43B5-84B6-8CCDF78EA310}" destId="{49BDED1F-11D2-40AE-BAFB-7A6878D15E13}" srcOrd="1" destOrd="0" presId="urn:microsoft.com/office/officeart/2005/8/layout/pyramid1"/>
    <dgm:cxn modelId="{E02ED30F-4F1D-4280-A669-269879775763}" type="presParOf" srcId="{69115827-4D54-4000-A89A-7C7EA6EEE07B}" destId="{AD8E283F-3140-4B40-96BF-5D1B4D3E2449}" srcOrd="0" destOrd="0" presId="urn:microsoft.com/office/officeart/2005/8/layout/pyramid1"/>
    <dgm:cxn modelId="{D2260F82-7500-4F16-A05E-669DAD2797A3}" type="presParOf" srcId="{AD8E283F-3140-4B40-96BF-5D1B4D3E2449}" destId="{F2D43F29-D552-49DA-8070-2F36EE27860D}" srcOrd="0" destOrd="0" presId="urn:microsoft.com/office/officeart/2005/8/layout/pyramid1"/>
    <dgm:cxn modelId="{90F32F5A-21C4-4233-A684-455112D75AE6}" type="presParOf" srcId="{AD8E283F-3140-4B40-96BF-5D1B4D3E2449}" destId="{0B6BB333-4933-4086-A1C5-BAB56225AB84}" srcOrd="1" destOrd="0" presId="urn:microsoft.com/office/officeart/2005/8/layout/pyramid1"/>
    <dgm:cxn modelId="{A097599F-916C-414D-9DC2-78ACA72EB094}" type="presParOf" srcId="{AD8E283F-3140-4B40-96BF-5D1B4D3E2449}" destId="{3F03A4BE-6B7C-4BAC-867E-343BB30962B3}" srcOrd="2" destOrd="0" presId="urn:microsoft.com/office/officeart/2005/8/layout/pyramid1"/>
    <dgm:cxn modelId="{E2709D35-6466-43C2-B0DA-55D9E2AD31F3}" type="presParOf" srcId="{AD8E283F-3140-4B40-96BF-5D1B4D3E2449}" destId="{9A35C716-C201-49F7-9EF9-D774EE6BF3D6}" srcOrd="3" destOrd="0" presId="urn:microsoft.com/office/officeart/2005/8/layout/pyramid1"/>
    <dgm:cxn modelId="{431C1FC3-F1C4-47A2-A7AB-438F5FF2DBB7}" type="presParOf" srcId="{69115827-4D54-4000-A89A-7C7EA6EEE07B}" destId="{235B81F7-69E7-4726-89DD-207C3191AA4F}" srcOrd="1" destOrd="0" presId="urn:microsoft.com/office/officeart/2005/8/layout/pyramid1"/>
    <dgm:cxn modelId="{171078C1-09A9-41F6-8620-AFDFE416E132}" type="presParOf" srcId="{235B81F7-69E7-4726-89DD-207C3191AA4F}" destId="{40FFF777-A161-4080-9B7D-746DAB3D8FBC}" srcOrd="0" destOrd="0" presId="urn:microsoft.com/office/officeart/2005/8/layout/pyramid1"/>
    <dgm:cxn modelId="{64C13AFC-FF5E-4EE8-88DB-5E7BA5F39CC3}" type="presParOf" srcId="{235B81F7-69E7-4726-89DD-207C3191AA4F}" destId="{49BDED1F-11D2-40AE-BAFB-7A6878D15E13}" srcOrd="1" destOrd="0" presId="urn:microsoft.com/office/officeart/2005/8/layout/pyramid1"/>
    <dgm:cxn modelId="{B0308203-3D7E-470A-983C-4ADE643E8829}" type="presParOf" srcId="{235B81F7-69E7-4726-89DD-207C3191AA4F}" destId="{9DF14D94-820F-454C-928B-03E46AC78BFE}" srcOrd="2" destOrd="0" presId="urn:microsoft.com/office/officeart/2005/8/layout/pyramid1"/>
    <dgm:cxn modelId="{73B52FC2-5052-4C63-BC9C-B041CE099C38}" type="presParOf" srcId="{235B81F7-69E7-4726-89DD-207C3191AA4F}" destId="{4633B81D-BA69-4082-9ABC-0F84D6E7D4DE}" srcOrd="3" destOrd="0" presId="urn:microsoft.com/office/officeart/2005/8/layout/pyramid1"/>
    <dgm:cxn modelId="{DADEC5E5-856D-48B5-8934-7498B683D112}" type="presParOf" srcId="{69115827-4D54-4000-A89A-7C7EA6EEE07B}" destId="{F68D9D37-52F1-46A0-BD6E-21607D952692}" srcOrd="2" destOrd="0" presId="urn:microsoft.com/office/officeart/2005/8/layout/pyramid1"/>
    <dgm:cxn modelId="{F97FC71C-2477-4222-BD24-4E7D068205BD}" type="presParOf" srcId="{F68D9D37-52F1-46A0-BD6E-21607D952692}" destId="{F543E105-DDCE-4A94-8E97-CCA82E93E71A}" srcOrd="0" destOrd="0" presId="urn:microsoft.com/office/officeart/2005/8/layout/pyramid1"/>
    <dgm:cxn modelId="{7F01FE32-821B-4B88-997C-081F84224ECA}" type="presParOf" srcId="{F68D9D37-52F1-46A0-BD6E-21607D952692}" destId="{3567858A-B4EE-4B63-8350-E5F9C65E4E46}" srcOrd="1" destOrd="0" presId="urn:microsoft.com/office/officeart/2005/8/layout/pyramid1"/>
    <dgm:cxn modelId="{5C314604-AA5E-45CE-96B4-F5D7C199C61D}" type="presParOf" srcId="{F68D9D37-52F1-46A0-BD6E-21607D952692}" destId="{F6ECBAC1-856B-4C8E-9A60-9A94503D8EA5}" srcOrd="2" destOrd="0" presId="urn:microsoft.com/office/officeart/2005/8/layout/pyramid1"/>
    <dgm:cxn modelId="{7C36F442-ECB7-4CD5-8C8F-605C23010859}" type="presParOf" srcId="{F68D9D37-52F1-46A0-BD6E-21607D952692}" destId="{1D0F0C16-E716-4750-BAC7-8913BC9399F3}" srcOrd="3" destOrd="0" presId="urn:microsoft.com/office/officeart/2005/8/layout/pyramid1"/>
    <dgm:cxn modelId="{2CE8C822-E689-4792-B3D2-2AE2B7F5243E}" type="presParOf" srcId="{69115827-4D54-4000-A89A-7C7EA6EEE07B}" destId="{2391CEEC-F4CB-43FF-A392-5C790BE69609}" srcOrd="3" destOrd="0" presId="urn:microsoft.com/office/officeart/2005/8/layout/pyramid1"/>
    <dgm:cxn modelId="{64E859A6-3814-4698-B17D-2FB521255A50}" type="presParOf" srcId="{2391CEEC-F4CB-43FF-A392-5C790BE69609}" destId="{8C37D63A-4FE5-4702-9511-2A15E91346B4}" srcOrd="0" destOrd="0" presId="urn:microsoft.com/office/officeart/2005/8/layout/pyramid1"/>
    <dgm:cxn modelId="{C28B127F-3825-4E56-BBB0-483DF1866831}" type="presParOf" srcId="{2391CEEC-F4CB-43FF-A392-5C790BE69609}" destId="{A3D93618-2D66-4FCB-B74B-6559B26BC845}" srcOrd="1" destOrd="0" presId="urn:microsoft.com/office/officeart/2005/8/layout/pyramid1"/>
    <dgm:cxn modelId="{38035AFC-928D-4E83-B3F4-36D2F73AE187}" type="presParOf" srcId="{2391CEEC-F4CB-43FF-A392-5C790BE69609}" destId="{627FB840-E56B-4068-AD3E-0775410A93B4}" srcOrd="2" destOrd="0" presId="urn:microsoft.com/office/officeart/2005/8/layout/pyramid1"/>
    <dgm:cxn modelId="{1457361C-3B49-42BE-BF44-03589FF42596}" type="presParOf" srcId="{2391CEEC-F4CB-43FF-A392-5C790BE69609}" destId="{6C996CB4-A679-42B9-87C2-9CE2D6F4E04F}" srcOrd="3" destOrd="0" presId="urn:microsoft.com/office/officeart/2005/8/layout/pyramid1"/>
    <dgm:cxn modelId="{5FADF277-A9A7-4EA3-BB88-A4E31C81ABE9}" type="presParOf" srcId="{69115827-4D54-4000-A89A-7C7EA6EEE07B}" destId="{B88D81C9-2685-4702-A4D1-ACF4894E9E6C}" srcOrd="4" destOrd="0" presId="urn:microsoft.com/office/officeart/2005/8/layout/pyramid1"/>
    <dgm:cxn modelId="{E6D88D19-BCB9-47B9-93D6-FB5857069A9C}" type="presParOf" srcId="{B88D81C9-2685-4702-A4D1-ACF4894E9E6C}" destId="{0C974839-4859-4177-8F96-19042849CD2D}" srcOrd="0" destOrd="0" presId="urn:microsoft.com/office/officeart/2005/8/layout/pyramid1"/>
    <dgm:cxn modelId="{CC68D1F5-3EC2-419A-BC53-C8F74DE58A04}" type="presParOf" srcId="{B88D81C9-2685-4702-A4D1-ACF4894E9E6C}" destId="{564E536E-5579-48CA-B659-05EAC382A0C1}" srcOrd="1" destOrd="0" presId="urn:microsoft.com/office/officeart/2005/8/layout/pyramid1"/>
    <dgm:cxn modelId="{F8429B7F-6F4E-45D7-8DB7-1E9584EA82DC}" type="presParOf" srcId="{B88D81C9-2685-4702-A4D1-ACF4894E9E6C}" destId="{C863B12B-3422-4C5D-A91D-5E7E2E069653}" srcOrd="2" destOrd="0" presId="urn:microsoft.com/office/officeart/2005/8/layout/pyramid1"/>
    <dgm:cxn modelId="{35A44F85-7BD2-4F40-9B2E-790105F6DF7E}" type="presParOf" srcId="{B88D81C9-2685-4702-A4D1-ACF4894E9E6C}" destId="{C99B5786-DBE8-4058-A4D9-5A7BD2DAA67B}" srcOrd="3" destOrd="0" presId="urn:microsoft.com/office/officeart/2005/8/layout/pyramid1"/>
    <dgm:cxn modelId="{6DB2D11A-B370-4BEF-9A90-B9C4913A66D6}" type="presParOf" srcId="{69115827-4D54-4000-A89A-7C7EA6EEE07B}" destId="{E6FD0A5C-80A0-4562-B413-CAA09673B8B2}" srcOrd="5" destOrd="0" presId="urn:microsoft.com/office/officeart/2005/8/layout/pyramid1"/>
    <dgm:cxn modelId="{27427494-7F12-4725-9BB8-8D038459C87F}" type="presParOf" srcId="{E6FD0A5C-80A0-4562-B413-CAA09673B8B2}" destId="{4EA6C6BF-4EEA-420D-96E1-A31241033484}" srcOrd="0" destOrd="0" presId="urn:microsoft.com/office/officeart/2005/8/layout/pyramid1"/>
    <dgm:cxn modelId="{3FE3160C-C241-40A4-B8C3-6FE2DFAC46AF}" type="presParOf" srcId="{E6FD0A5C-80A0-4562-B413-CAA09673B8B2}" destId="{90C98094-2F9E-4886-9417-18513C89ACDE}" srcOrd="1" destOrd="0" presId="urn:microsoft.com/office/officeart/2005/8/layout/pyramid1"/>
    <dgm:cxn modelId="{6A81A915-1808-41A5-8EFE-2C78E8E7CC78}" type="presParOf" srcId="{E6FD0A5C-80A0-4562-B413-CAA09673B8B2}" destId="{64AC0681-0D96-47B4-BE86-1A3DD07EDC8F}" srcOrd="2" destOrd="0" presId="urn:microsoft.com/office/officeart/2005/8/layout/pyramid1"/>
    <dgm:cxn modelId="{28748806-CD09-420C-9557-BA09C3ADBDB2}" type="presParOf" srcId="{E6FD0A5C-80A0-4562-B413-CAA09673B8B2}" destId="{2F5054C6-F412-4848-8E90-71F306914951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41F74-8FC4-42C1-B0BC-688EE95A20D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C020D8C-97C8-4899-94C9-1A5ADF6D7278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D53EB23C-B410-450F-BF7A-3443B823562D}" type="parTrans" cxnId="{311BCD11-2CAA-4524-B70D-2958CEDD81E4}">
      <dgm:prSet/>
      <dgm:spPr/>
      <dgm:t>
        <a:bodyPr/>
        <a:lstStyle/>
        <a:p>
          <a:endParaRPr lang="ru-RU"/>
        </a:p>
      </dgm:t>
    </dgm:pt>
    <dgm:pt modelId="{E1E81232-6B3E-4415-BCEB-CB4401B8730F}" type="sibTrans" cxnId="{311BCD11-2CAA-4524-B70D-2958CEDD81E4}">
      <dgm:prSet/>
      <dgm:spPr/>
      <dgm:t>
        <a:bodyPr/>
        <a:lstStyle/>
        <a:p>
          <a:endParaRPr lang="ru-RU"/>
        </a:p>
      </dgm:t>
    </dgm:pt>
    <dgm:pt modelId="{35A678BF-4255-44DA-8AD0-E4026EB20FCF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D44999AD-5DBA-4096-A7FA-70C3C9956C74}" type="parTrans" cxnId="{6848CF1F-E391-4433-BCD7-F2B76E55A49B}">
      <dgm:prSet/>
      <dgm:spPr/>
      <dgm:t>
        <a:bodyPr/>
        <a:lstStyle/>
        <a:p>
          <a:endParaRPr lang="ru-RU"/>
        </a:p>
      </dgm:t>
    </dgm:pt>
    <dgm:pt modelId="{99B0ADF6-494D-42A2-BA76-58113B79757C}" type="sibTrans" cxnId="{6848CF1F-E391-4433-BCD7-F2B76E55A49B}">
      <dgm:prSet/>
      <dgm:spPr/>
      <dgm:t>
        <a:bodyPr/>
        <a:lstStyle/>
        <a:p>
          <a:endParaRPr lang="ru-RU"/>
        </a:p>
      </dgm:t>
    </dgm:pt>
    <dgm:pt modelId="{34EF89C3-819A-4D6C-A203-F2C8A28152BA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0F8AB7C5-6D98-4273-B242-0737F4B48796}" type="parTrans" cxnId="{C10D965D-6E28-4E43-B853-449BF5906E41}">
      <dgm:prSet/>
      <dgm:spPr/>
      <dgm:t>
        <a:bodyPr/>
        <a:lstStyle/>
        <a:p>
          <a:endParaRPr lang="ru-RU"/>
        </a:p>
      </dgm:t>
    </dgm:pt>
    <dgm:pt modelId="{FAB0E73F-772C-446C-9466-168382478AB3}" type="sibTrans" cxnId="{C10D965D-6E28-4E43-B853-449BF5906E41}">
      <dgm:prSet/>
      <dgm:spPr/>
      <dgm:t>
        <a:bodyPr/>
        <a:lstStyle/>
        <a:p>
          <a:endParaRPr lang="ru-RU"/>
        </a:p>
      </dgm:t>
    </dgm:pt>
    <dgm:pt modelId="{1499DB41-5667-4FB0-B637-ABEF705C8035}" type="pres">
      <dgm:prSet presAssocID="{AA541F74-8FC4-42C1-B0BC-688EE95A20DB}" presName="arrowDiagram" presStyleCnt="0">
        <dgm:presLayoutVars>
          <dgm:chMax val="5"/>
          <dgm:dir/>
          <dgm:resizeHandles val="exact"/>
        </dgm:presLayoutVars>
      </dgm:prSet>
      <dgm:spPr/>
    </dgm:pt>
    <dgm:pt modelId="{1B0628E9-91A5-4FBB-A0F9-ADCF6F247589}" type="pres">
      <dgm:prSet presAssocID="{AA541F74-8FC4-42C1-B0BC-688EE95A20DB}" presName="arrow" presStyleLbl="bgShp" presStyleIdx="0" presStyleCnt="1"/>
      <dgm:spPr>
        <a:solidFill>
          <a:schemeClr val="bg1">
            <a:lumMod val="65000"/>
          </a:schemeClr>
        </a:solidFill>
      </dgm:spPr>
    </dgm:pt>
    <dgm:pt modelId="{B31080ED-E743-438F-95B7-850251B021AB}" type="pres">
      <dgm:prSet presAssocID="{AA541F74-8FC4-42C1-B0BC-688EE95A20DB}" presName="arrowDiagram3" presStyleCnt="0"/>
      <dgm:spPr/>
    </dgm:pt>
    <dgm:pt modelId="{06025B78-C2F1-4FB3-B8D6-84A224E883B3}" type="pres">
      <dgm:prSet presAssocID="{4C020D8C-97C8-4899-94C9-1A5ADF6D7278}" presName="bullet3a" presStyleLbl="node1" presStyleIdx="0" presStyleCnt="3"/>
      <dgm:spPr/>
    </dgm:pt>
    <dgm:pt modelId="{44555DAA-356E-41FF-B427-9A5EC0FA6AEA}" type="pres">
      <dgm:prSet presAssocID="{4C020D8C-97C8-4899-94C9-1A5ADF6D727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0DBF6-D2D2-4155-8164-766D75D58F46}" type="pres">
      <dgm:prSet presAssocID="{35A678BF-4255-44DA-8AD0-E4026EB20FCF}" presName="bullet3b" presStyleLbl="node1" presStyleIdx="1" presStyleCnt="3"/>
      <dgm:spPr/>
    </dgm:pt>
    <dgm:pt modelId="{5EA2EE52-F0D4-4AA7-B0C3-310BFEA526B7}" type="pres">
      <dgm:prSet presAssocID="{35A678BF-4255-44DA-8AD0-E4026EB20FC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685C-73CB-43AE-98FF-2218C0A5D5EA}" type="pres">
      <dgm:prSet presAssocID="{34EF89C3-819A-4D6C-A203-F2C8A28152BA}" presName="bullet3c" presStyleLbl="node1" presStyleIdx="2" presStyleCnt="3"/>
      <dgm:spPr/>
    </dgm:pt>
    <dgm:pt modelId="{A8013F90-04F0-44F9-BF3A-E26DCCB33143}" type="pres">
      <dgm:prSet presAssocID="{34EF89C3-819A-4D6C-A203-F2C8A28152B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8CF1F-E391-4433-BCD7-F2B76E55A49B}" srcId="{AA541F74-8FC4-42C1-B0BC-688EE95A20DB}" destId="{35A678BF-4255-44DA-8AD0-E4026EB20FCF}" srcOrd="1" destOrd="0" parTransId="{D44999AD-5DBA-4096-A7FA-70C3C9956C74}" sibTransId="{99B0ADF6-494D-42A2-BA76-58113B79757C}"/>
    <dgm:cxn modelId="{311BCD11-2CAA-4524-B70D-2958CEDD81E4}" srcId="{AA541F74-8FC4-42C1-B0BC-688EE95A20DB}" destId="{4C020D8C-97C8-4899-94C9-1A5ADF6D7278}" srcOrd="0" destOrd="0" parTransId="{D53EB23C-B410-450F-BF7A-3443B823562D}" sibTransId="{E1E81232-6B3E-4415-BCEB-CB4401B8730F}"/>
    <dgm:cxn modelId="{2894C713-D144-4626-87F3-9C27E10D0A95}" type="presOf" srcId="{35A678BF-4255-44DA-8AD0-E4026EB20FCF}" destId="{5EA2EE52-F0D4-4AA7-B0C3-310BFEA526B7}" srcOrd="0" destOrd="0" presId="urn:microsoft.com/office/officeart/2005/8/layout/arrow2"/>
    <dgm:cxn modelId="{DF0187B2-DC92-4135-A6B6-DFD962F11847}" type="presOf" srcId="{4C020D8C-97C8-4899-94C9-1A5ADF6D7278}" destId="{44555DAA-356E-41FF-B427-9A5EC0FA6AEA}" srcOrd="0" destOrd="0" presId="urn:microsoft.com/office/officeart/2005/8/layout/arrow2"/>
    <dgm:cxn modelId="{9AFBF14C-D0DB-45FC-B9D1-AC1FE0BB7A6F}" type="presOf" srcId="{34EF89C3-819A-4D6C-A203-F2C8A28152BA}" destId="{A8013F90-04F0-44F9-BF3A-E26DCCB33143}" srcOrd="0" destOrd="0" presId="urn:microsoft.com/office/officeart/2005/8/layout/arrow2"/>
    <dgm:cxn modelId="{C10D965D-6E28-4E43-B853-449BF5906E41}" srcId="{AA541F74-8FC4-42C1-B0BC-688EE95A20DB}" destId="{34EF89C3-819A-4D6C-A203-F2C8A28152BA}" srcOrd="2" destOrd="0" parTransId="{0F8AB7C5-6D98-4273-B242-0737F4B48796}" sibTransId="{FAB0E73F-772C-446C-9466-168382478AB3}"/>
    <dgm:cxn modelId="{5EA8B407-E1F8-439C-B865-3138CBCFA9E6}" type="presOf" srcId="{AA541F74-8FC4-42C1-B0BC-688EE95A20DB}" destId="{1499DB41-5667-4FB0-B637-ABEF705C8035}" srcOrd="0" destOrd="0" presId="urn:microsoft.com/office/officeart/2005/8/layout/arrow2"/>
    <dgm:cxn modelId="{8CBAA585-598B-429F-919E-67F6C110B518}" type="presParOf" srcId="{1499DB41-5667-4FB0-B637-ABEF705C8035}" destId="{1B0628E9-91A5-4FBB-A0F9-ADCF6F247589}" srcOrd="0" destOrd="0" presId="urn:microsoft.com/office/officeart/2005/8/layout/arrow2"/>
    <dgm:cxn modelId="{BD3A9F31-90F8-46AD-8A69-C1DAA1FA0EBC}" type="presParOf" srcId="{1499DB41-5667-4FB0-B637-ABEF705C8035}" destId="{B31080ED-E743-438F-95B7-850251B021AB}" srcOrd="1" destOrd="0" presId="urn:microsoft.com/office/officeart/2005/8/layout/arrow2"/>
    <dgm:cxn modelId="{CDCC797B-4008-4733-8C1A-515EDCF251EA}" type="presParOf" srcId="{B31080ED-E743-438F-95B7-850251B021AB}" destId="{06025B78-C2F1-4FB3-B8D6-84A224E883B3}" srcOrd="0" destOrd="0" presId="urn:microsoft.com/office/officeart/2005/8/layout/arrow2"/>
    <dgm:cxn modelId="{597DC15A-5E24-4C9D-88CF-F3239F74E94B}" type="presParOf" srcId="{B31080ED-E743-438F-95B7-850251B021AB}" destId="{44555DAA-356E-41FF-B427-9A5EC0FA6AEA}" srcOrd="1" destOrd="0" presId="urn:microsoft.com/office/officeart/2005/8/layout/arrow2"/>
    <dgm:cxn modelId="{988CBCC6-BA71-4440-B418-C499393C2C17}" type="presParOf" srcId="{B31080ED-E743-438F-95B7-850251B021AB}" destId="{6EE0DBF6-D2D2-4155-8164-766D75D58F46}" srcOrd="2" destOrd="0" presId="urn:microsoft.com/office/officeart/2005/8/layout/arrow2"/>
    <dgm:cxn modelId="{E0999F33-9EB4-4BB4-A881-BDC04561C943}" type="presParOf" srcId="{B31080ED-E743-438F-95B7-850251B021AB}" destId="{5EA2EE52-F0D4-4AA7-B0C3-310BFEA526B7}" srcOrd="3" destOrd="0" presId="urn:microsoft.com/office/officeart/2005/8/layout/arrow2"/>
    <dgm:cxn modelId="{DDE252AB-1E90-4AD9-AA25-8242DAEA3383}" type="presParOf" srcId="{B31080ED-E743-438F-95B7-850251B021AB}" destId="{A625685C-73CB-43AE-98FF-2218C0A5D5EA}" srcOrd="4" destOrd="0" presId="urn:microsoft.com/office/officeart/2005/8/layout/arrow2"/>
    <dgm:cxn modelId="{4EAB702C-549D-426C-8C31-B0BE9C131BCD}" type="presParOf" srcId="{B31080ED-E743-438F-95B7-850251B021AB}" destId="{A8013F90-04F0-44F9-BF3A-E26DCCB33143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0.02012</cdr:x>
      <cdr:y>0.42214</cdr:y>
    </cdr:from>
    <cdr:to>
      <cdr:x>0.97912</cdr:x>
      <cdr:y>0.54293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501" y="860466"/>
          <a:ext cx="2740329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alibri" panose="020F0502020204030204" pitchFamily="34" charset="0"/>
              <a:cs typeface="Arial" panose="020B0604020202020204" pitchFamily="34" charset="0"/>
            </a:rPr>
            <a:t>2019 год </a:t>
          </a:r>
          <a:endParaRPr lang="ru-RU" sz="1000" b="1" dirty="0">
            <a:latin typeface="Calibri" panose="020F050202020403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0.23451</cdr:x>
      <cdr:y>0.08408</cdr:y>
    </cdr:from>
    <cdr:to>
      <cdr:x>0.55608</cdr:x>
      <cdr:y>0.2422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17449" y="122742"/>
          <a:ext cx="846647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latin typeface="Calibri" panose="020F0502020204030204" pitchFamily="34" charset="0"/>
              <a:cs typeface="Arial" panose="020B0604020202020204" pitchFamily="34" charset="0"/>
            </a:rPr>
            <a:t>1 550,9</a:t>
          </a:r>
          <a:endParaRPr lang="ru-RU" sz="900" b="1" dirty="0">
            <a:latin typeface="Calibri" panose="020F050202020403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85FA-D1A3-4124-AA33-0743C1752B5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7C4D-E9B2-456A-9A2D-789F3B7AE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4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47C4D-E9B2-456A-9A2D-789F3B7AEC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6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47C4D-E9B2-456A-9A2D-789F3B7AECA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8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47C4D-E9B2-456A-9A2D-789F3B7AEC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7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47C4D-E9B2-456A-9A2D-789F3B7AEC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6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47C4D-E9B2-456A-9A2D-789F3B7AEC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8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4B7B-6E2A-4DAB-B873-4D0706CA011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7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7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8167-76DD-4912-BE36-997C278707E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0B7F-77E3-4B56-9F4F-E3863EF5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14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C6F215-8ECB-4552-97AF-E3FDF642F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r="16806" b="18452"/>
          <a:stretch/>
        </p:blipFill>
        <p:spPr>
          <a:xfrm>
            <a:off x="-110636" y="252518"/>
            <a:ext cx="6912768" cy="8224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37" y="3680131"/>
            <a:ext cx="4014782" cy="2994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247" y="2361597"/>
            <a:ext cx="6466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F0"/>
                </a:solidFill>
                <a:latin typeface="Calibri" panose="020F0502020204030204" pitchFamily="34" charset="0"/>
                <a:cs typeface="Tahoma" charset="0"/>
              </a:rPr>
              <a:t>ИСПОЛНЕНИЕ 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F0"/>
                </a:solidFill>
                <a:latin typeface="Calibri" panose="020F0502020204030204" pitchFamily="34" charset="0"/>
                <a:cs typeface="Tahoma" charset="0"/>
              </a:rPr>
              <a:t>ЗА 2019 </a:t>
            </a:r>
            <a:r>
              <a:rPr lang="ru-RU" sz="4000" b="1" dirty="0">
                <a:solidFill>
                  <a:srgbClr val="00B0F0"/>
                </a:solidFill>
                <a:latin typeface="Calibri" panose="020F0502020204030204" pitchFamily="34" charset="0"/>
                <a:cs typeface="Tahoma" charset="0"/>
              </a:rPr>
              <a:t>ГОД</a:t>
            </a:r>
            <a:endParaRPr lang="ru-RU" sz="40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312174" y="195240"/>
            <a:ext cx="274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  <a:cs typeface="Tahoma" charset="0"/>
              </a:rPr>
              <a:t>НОВОКУБАНСКИЙ РАЙОН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5" name="Rectangle 48">
            <a:extLst>
              <a:ext uri="{FF2B5EF4-FFF2-40B4-BE49-F238E27FC236}">
                <a16:creationId xmlns="" xmlns:a16="http://schemas.microsoft.com/office/drawing/2014/main" id="{24A3BEBC-D4E3-4845-BAE9-5B62C9361CE8}"/>
              </a:ext>
            </a:extLst>
          </p:cNvPr>
          <p:cNvSpPr/>
          <p:nvPr/>
        </p:nvSpPr>
        <p:spPr>
          <a:xfrm>
            <a:off x="319311" y="5076057"/>
            <a:ext cx="216024" cy="2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7" name="Rectangle 48">
            <a:extLst>
              <a:ext uri="{FF2B5EF4-FFF2-40B4-BE49-F238E27FC236}">
                <a16:creationId xmlns="" xmlns:a16="http://schemas.microsoft.com/office/drawing/2014/main" id="{24A3BEBC-D4E3-4845-BAE9-5B62C9361CE8}"/>
              </a:ext>
            </a:extLst>
          </p:cNvPr>
          <p:cNvSpPr/>
          <p:nvPr/>
        </p:nvSpPr>
        <p:spPr>
          <a:xfrm>
            <a:off x="761298" y="5076057"/>
            <a:ext cx="216024" cy="2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Rectangle 48">
            <a:extLst>
              <a:ext uri="{FF2B5EF4-FFF2-40B4-BE49-F238E27FC236}">
                <a16:creationId xmlns="" xmlns:a16="http://schemas.microsoft.com/office/drawing/2014/main" id="{24A3BEBC-D4E3-4845-BAE9-5B62C9361CE8}"/>
              </a:ext>
            </a:extLst>
          </p:cNvPr>
          <p:cNvSpPr/>
          <p:nvPr/>
        </p:nvSpPr>
        <p:spPr>
          <a:xfrm>
            <a:off x="1233711" y="5076057"/>
            <a:ext cx="216024" cy="2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7" name="Rectangle 48">
            <a:extLst>
              <a:ext uri="{FF2B5EF4-FFF2-40B4-BE49-F238E27FC236}">
                <a16:creationId xmlns="" xmlns:a16="http://schemas.microsoft.com/office/drawing/2014/main" id="{24A3BEBC-D4E3-4845-BAE9-5B62C9361CE8}"/>
              </a:ext>
            </a:extLst>
          </p:cNvPr>
          <p:cNvSpPr/>
          <p:nvPr/>
        </p:nvSpPr>
        <p:spPr>
          <a:xfrm>
            <a:off x="769669" y="6199152"/>
            <a:ext cx="216024" cy="2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8" name="Rectangle 48">
            <a:extLst>
              <a:ext uri="{FF2B5EF4-FFF2-40B4-BE49-F238E27FC236}">
                <a16:creationId xmlns="" xmlns:a16="http://schemas.microsoft.com/office/drawing/2014/main" id="{24A3BEBC-D4E3-4845-BAE9-5B62C9361CE8}"/>
              </a:ext>
            </a:extLst>
          </p:cNvPr>
          <p:cNvSpPr/>
          <p:nvPr/>
        </p:nvSpPr>
        <p:spPr>
          <a:xfrm>
            <a:off x="1242082" y="6199152"/>
            <a:ext cx="216024" cy="2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9" name="Rectangle 48">
            <a:extLst>
              <a:ext uri="{FF2B5EF4-FFF2-40B4-BE49-F238E27FC236}">
                <a16:creationId xmlns="" xmlns:a16="http://schemas.microsoft.com/office/drawing/2014/main" id="{24A3BEBC-D4E3-4845-BAE9-5B62C9361CE8}"/>
              </a:ext>
            </a:extLst>
          </p:cNvPr>
          <p:cNvSpPr/>
          <p:nvPr/>
        </p:nvSpPr>
        <p:spPr>
          <a:xfrm>
            <a:off x="335247" y="6749337"/>
            <a:ext cx="216024" cy="2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9" name="Picture 3" descr="C:\Documents and Settings\sinelnikov.NFU\Мои документы\Мои рисунки\Герб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8" y="19090"/>
            <a:ext cx="636734" cy="7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7C08186-727A-4E68-8177-154F66E4DA45}"/>
              </a:ext>
            </a:extLst>
          </p:cNvPr>
          <p:cNvSpPr/>
          <p:nvPr/>
        </p:nvSpPr>
        <p:spPr>
          <a:xfrm>
            <a:off x="0" y="8377259"/>
            <a:ext cx="6857505" cy="763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857011D-B7C0-432E-97E9-1417ED613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2" y="8173156"/>
            <a:ext cx="1089336" cy="102187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533C44D-744C-4507-A387-033E692AC72F}"/>
              </a:ext>
            </a:extLst>
          </p:cNvPr>
          <p:cNvSpPr/>
          <p:nvPr/>
        </p:nvSpPr>
        <p:spPr>
          <a:xfrm>
            <a:off x="664537" y="8357800"/>
            <a:ext cx="426287" cy="646284"/>
          </a:xfrm>
          <a:prstGeom prst="rect">
            <a:avLst/>
          </a:prstGeom>
          <a:noFill/>
        </p:spPr>
        <p:txBody>
          <a:bodyPr wrap="square" lIns="91394" tIns="45697" rIns="91394" bIns="45697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702D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Ф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044A984-0F22-463C-8F7E-1F7EB35FF144}"/>
              </a:ext>
            </a:extLst>
          </p:cNvPr>
          <p:cNvSpPr/>
          <p:nvPr/>
        </p:nvSpPr>
        <p:spPr>
          <a:xfrm>
            <a:off x="1944964" y="8487429"/>
            <a:ext cx="324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ОТКРЫТЫЙ БЮДЖЕТ</a:t>
            </a:r>
          </a:p>
          <a:p>
            <a:pPr algn="ctr"/>
            <a:r>
              <a:rPr lang="ru-RU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http://funkub.ru</a:t>
            </a:r>
            <a:endParaRPr lang="ru-RU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6250" y="251520"/>
            <a:ext cx="6048375" cy="400110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СТРУКТУРА РАСХОДОВ КОНСОЛИДИРОВАННОГО БЮДЖЕТА НОВОКУБАНСКОГО РАЙОНА</a:t>
            </a:r>
          </a:p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ПО ОСНОВНЫМ РАЗДЕЛАМ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89675"/>
              </p:ext>
            </p:extLst>
          </p:nvPr>
        </p:nvGraphicFramePr>
        <p:xfrm>
          <a:off x="476252" y="4863136"/>
          <a:ext cx="6039249" cy="39517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4266"/>
                <a:gridCol w="812905"/>
                <a:gridCol w="721205"/>
                <a:gridCol w="730528"/>
                <a:gridCol w="725273"/>
                <a:gridCol w="805072"/>
              </a:tblGrid>
              <a:tr h="152053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показателя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Факт 2017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Факт 2018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Факт 2019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,%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2018/2017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2019/2018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822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Общегосударственные расходы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 smtClean="0">
                          <a:effectLst/>
                        </a:rPr>
                        <a:t>162,0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159,8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228,9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98,6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143,2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1053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Национальная оборона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</a:t>
                      </a:r>
                      <a:r>
                        <a:rPr lang="ru-RU" sz="900" u="none" strike="noStrike" kern="400" spc="0" baseline="0" dirty="0" smtClean="0">
                          <a:effectLst/>
                        </a:rPr>
                        <a:t>1,9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2,1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2,8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110,5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133,3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132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Национальная безопасность и правоохранительная деятельность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</a:t>
                      </a:r>
                      <a:r>
                        <a:rPr lang="ru-RU" sz="900" u="none" strike="noStrike" kern="400" spc="0" baseline="0" dirty="0" smtClean="0">
                          <a:effectLst/>
                        </a:rPr>
                        <a:t>13,9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122,3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102,4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8435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Национальная экономика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</a:t>
                      </a:r>
                      <a:r>
                        <a:rPr lang="ru-RU" sz="900" u="none" strike="noStrike" kern="400" spc="0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kern="400" spc="0" baseline="0" dirty="0">
                          <a:effectLst/>
                        </a:rPr>
                        <a:t>128,8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157,0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171,3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121,9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109,1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658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Жилищно-коммунальное хозяйство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    70,8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144,4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205,0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204,0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142,0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889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Образование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 smtClean="0">
                          <a:effectLst/>
                        </a:rPr>
                        <a:t>1 081,3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1094,6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1208,6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101,2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110,4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128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Культура и кинематография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</a:t>
                      </a:r>
                      <a:r>
                        <a:rPr lang="ru-RU" sz="900" u="none" strike="noStrike" kern="400" spc="0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kern="400" spc="0" baseline="0" dirty="0">
                          <a:effectLst/>
                        </a:rPr>
                        <a:t>174,6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201,0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191,9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115,1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95,5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245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Здравоохранение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    79,5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122,6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154,2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 smtClean="0">
                          <a:effectLst/>
                        </a:rPr>
                        <a:t>Социальная </a:t>
                      </a:r>
                      <a:r>
                        <a:rPr lang="ru-RU" sz="900" u="none" strike="noStrike" kern="400" spc="0" baseline="0" dirty="0">
                          <a:effectLst/>
                        </a:rPr>
                        <a:t>политика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    98,8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117,9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133,0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119,3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112,8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34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Физическая культура и спорт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    54,2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43,4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55,7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80,1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128,3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34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Средства массовой информации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      5,7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5,5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96,5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83,6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132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Обслуживание государственного </a:t>
                      </a:r>
                      <a:r>
                        <a:rPr lang="ru-RU" sz="900" u="none" strike="noStrike" kern="400" spc="0" baseline="0" dirty="0" smtClean="0">
                          <a:effectLst/>
                        </a:rPr>
                        <a:t>и        </a:t>
                      </a:r>
                      <a:r>
                        <a:rPr lang="ru-RU" sz="900" u="none" strike="noStrike" kern="400" spc="0" baseline="0" dirty="0">
                          <a:effectLst/>
                        </a:rPr>
                        <a:t>муниципального долга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                     5,8   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3,7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2,7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63,8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73,0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34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2,8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34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b="1" u="none" strike="noStrike" kern="400" spc="0" baseline="0" dirty="0">
                          <a:effectLst/>
                        </a:rPr>
                        <a:t>Всего расходов  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u="none" strike="noStrike" kern="400" spc="0" baseline="0" dirty="0">
                          <a:effectLst/>
                        </a:rPr>
                        <a:t> </a:t>
                      </a:r>
                      <a:r>
                        <a:rPr lang="en-US" sz="900" b="1" u="none" strike="noStrike" kern="400" spc="0" baseline="0" dirty="0" smtClean="0">
                          <a:effectLst/>
                        </a:rPr>
                        <a:t>1</a:t>
                      </a:r>
                      <a:r>
                        <a:rPr lang="ru-RU" sz="900" b="1" u="none" strike="noStrike" kern="400" spc="0" baseline="0" dirty="0" smtClean="0">
                          <a:effectLst/>
                        </a:rPr>
                        <a:t> 877,3   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2 071,8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2 222,3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110,4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1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107,3</a:t>
                      </a:r>
                      <a:endParaRPr lang="ru-RU" sz="900" b="1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943574" y="4572000"/>
            <a:ext cx="6820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"/>
          <p:cNvGrpSpPr>
            <a:grpSpLocks/>
          </p:cNvGrpSpPr>
          <p:nvPr/>
        </p:nvGrpSpPr>
        <p:grpSpPr bwMode="auto">
          <a:xfrm>
            <a:off x="3625092" y="2145572"/>
            <a:ext cx="2841311" cy="1934296"/>
            <a:chOff x="1619979" y="1828229"/>
            <a:chExt cx="5578574" cy="2955281"/>
          </a:xfrm>
        </p:grpSpPr>
        <p:grpSp>
          <p:nvGrpSpPr>
            <p:cNvPr id="66" name="Группа 18"/>
            <p:cNvGrpSpPr>
              <a:grpSpLocks/>
            </p:cNvGrpSpPr>
            <p:nvPr/>
          </p:nvGrpSpPr>
          <p:grpSpPr bwMode="auto">
            <a:xfrm>
              <a:off x="1619979" y="1828229"/>
              <a:ext cx="5578574" cy="2955281"/>
              <a:chOff x="1619979" y="1828229"/>
              <a:chExt cx="5578574" cy="2955281"/>
            </a:xfrm>
          </p:grpSpPr>
          <p:grpSp>
            <p:nvGrpSpPr>
              <p:cNvPr id="67" name="Группа 12"/>
              <p:cNvGrpSpPr>
                <a:grpSpLocks/>
              </p:cNvGrpSpPr>
              <p:nvPr/>
            </p:nvGrpSpPr>
            <p:grpSpPr bwMode="auto">
              <a:xfrm>
                <a:off x="1619979" y="1828229"/>
                <a:ext cx="5578574" cy="2955281"/>
                <a:chOff x="1619979" y="1391186"/>
                <a:chExt cx="5578574" cy="2955281"/>
              </a:xfrm>
            </p:grpSpPr>
            <p:grpSp>
              <p:nvGrpSpPr>
                <p:cNvPr id="71" name="Группа 10"/>
                <p:cNvGrpSpPr>
                  <a:grpSpLocks/>
                </p:cNvGrpSpPr>
                <p:nvPr/>
              </p:nvGrpSpPr>
              <p:grpSpPr bwMode="auto">
                <a:xfrm>
                  <a:off x="1619979" y="1666193"/>
                  <a:ext cx="5578574" cy="2680274"/>
                  <a:chOff x="1047516" y="1666192"/>
                  <a:chExt cx="5578574" cy="2680275"/>
                </a:xfrm>
              </p:grpSpPr>
              <p:sp>
                <p:nvSpPr>
                  <p:cNvPr id="73" name="Text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75594" y="4017304"/>
                    <a:ext cx="1580651" cy="329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777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777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777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777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8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Verdana" panose="020B0604030504040204" pitchFamily="34" charset="0"/>
                      </a:rPr>
                      <a:t>2019</a:t>
                    </a:r>
                    <a:endParaRPr lang="ru-RU" altLang="ru-RU" sz="800" b="1" dirty="0">
                      <a:solidFill>
                        <a:schemeClr val="accent4">
                          <a:lumMod val="75000"/>
                        </a:schemeClr>
                      </a:solidFill>
                      <a:latin typeface="Verdana" panose="020B0604030504040204" pitchFamily="34" charset="0"/>
                    </a:endParaRPr>
                  </a:p>
                </p:txBody>
              </p:sp>
              <p:grpSp>
                <p:nvGrpSpPr>
                  <p:cNvPr id="74" name="Группа 9"/>
                  <p:cNvGrpSpPr>
                    <a:grpSpLocks/>
                  </p:cNvGrpSpPr>
                  <p:nvPr/>
                </p:nvGrpSpPr>
                <p:grpSpPr bwMode="auto">
                  <a:xfrm>
                    <a:off x="1047516" y="1666192"/>
                    <a:ext cx="5578574" cy="2648969"/>
                    <a:chOff x="1840317" y="1614969"/>
                    <a:chExt cx="5578574" cy="2648969"/>
                  </a:xfrm>
                </p:grpSpPr>
                <p:grpSp>
                  <p:nvGrpSpPr>
                    <p:cNvPr id="75" name="Группа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0317" y="1614969"/>
                      <a:ext cx="5578574" cy="2648969"/>
                      <a:chOff x="4203250" y="1990509"/>
                      <a:chExt cx="5578574" cy="2648969"/>
                    </a:xfrm>
                  </p:grpSpPr>
                  <p:sp>
                    <p:nvSpPr>
                      <p:cNvPr id="77" name="TextBox 1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28211" y="4310315"/>
                        <a:ext cx="1433804" cy="32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defTabSz="777875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defTabSz="777875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defTabSz="777875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defTabSz="777875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5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ru-RU" altLang="ru-RU" sz="800" b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Verdana" panose="020B0604030504040204" pitchFamily="34" charset="0"/>
                          </a:rPr>
                          <a:t>2018</a:t>
                        </a:r>
                        <a:endParaRPr lang="ru-RU" altLang="ru-RU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endParaRPr>
                      </a:p>
                    </p:txBody>
                  </p:sp>
                  <p:grpSp>
                    <p:nvGrpSpPr>
                      <p:cNvPr id="78" name="Группа 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03250" y="1990509"/>
                        <a:ext cx="5578574" cy="2633835"/>
                        <a:chOff x="4203250" y="1990509"/>
                        <a:chExt cx="5578574" cy="2633835"/>
                      </a:xfrm>
                    </p:grpSpPr>
                    <p:grpSp>
                      <p:nvGrpSpPr>
                        <p:cNvPr id="79" name="Группа 2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206897" y="1990509"/>
                          <a:ext cx="5574927" cy="2633835"/>
                          <a:chOff x="4312426" y="2877596"/>
                          <a:chExt cx="2050638" cy="2010702"/>
                        </a:xfrm>
                      </p:grpSpPr>
                      <p:cxnSp>
                        <p:nvCxnSpPr>
                          <p:cNvPr id="81" name="Прямая соединительная линия 80"/>
                          <p:cNvCxnSpPr/>
                          <p:nvPr/>
                        </p:nvCxnSpPr>
                        <p:spPr>
                          <a:xfrm>
                            <a:off x="4312426" y="4611806"/>
                            <a:ext cx="2050638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519A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82" name="TextBox 20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9481" y="4637011"/>
                            <a:ext cx="647162" cy="25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>
                            <a:spAutoFit/>
                          </a:bodyPr>
                          <a:lstStyle>
                            <a:lvl1pPr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ru-RU" altLang="ru-RU" sz="800" b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Verdana" panose="020B0604030504040204" pitchFamily="34" charset="0"/>
                              </a:rPr>
                              <a:t>2017</a:t>
                            </a:r>
                            <a:endParaRPr lang="ru-RU" altLang="ru-RU" sz="8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" name="Прямоугольник 83"/>
                          <p:cNvSpPr/>
                          <p:nvPr/>
                        </p:nvSpPr>
                        <p:spPr>
                          <a:xfrm>
                            <a:off x="4515664" y="3675134"/>
                            <a:ext cx="244394" cy="879442"/>
                          </a:xfrm>
                          <a:prstGeom prst="rect">
                            <a:avLst/>
                          </a:prstGeom>
                          <a:solidFill>
                            <a:srgbClr val="A6A6A6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defTabSz="779252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sz="1534"/>
                          </a:p>
                        </p:txBody>
                      </p:sp>
                      <p:sp>
                        <p:nvSpPr>
                          <p:cNvPr id="85" name="Прямоугольник 84"/>
                          <p:cNvSpPr/>
                          <p:nvPr/>
                        </p:nvSpPr>
                        <p:spPr>
                          <a:xfrm>
                            <a:off x="5198685" y="3384623"/>
                            <a:ext cx="232124" cy="1194415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defTabSz="779252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sz="1534"/>
                          </a:p>
                        </p:txBody>
                      </p:sp>
                      <p:sp>
                        <p:nvSpPr>
                          <p:cNvPr id="87" name="TextBox 2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2920" y="2877596"/>
                            <a:ext cx="562970" cy="251287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>
                            <a:spAutoFit/>
                          </a:bodyPr>
                          <a:lstStyle>
                            <a:lvl1pPr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defTabSz="777875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15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ru-RU" altLang="ru-RU" sz="800" dirty="0" smtClean="0">
                                <a:latin typeface="Verdana" panose="020B0604030504040204" pitchFamily="34" charset="0"/>
                              </a:rPr>
                              <a:t>2 071,8</a:t>
                            </a:r>
                            <a:endParaRPr lang="ru-RU" altLang="ru-RU" sz="800" dirty="0">
                              <a:latin typeface="Verdana" panose="020B060403050404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89" name="Группа 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98511" y="3772133"/>
                            <a:ext cx="563606" cy="707286"/>
                            <a:chOff x="4712663" y="3974488"/>
                            <a:chExt cx="563606" cy="707286"/>
                          </a:xfrm>
                        </p:grpSpPr>
                        <p:cxnSp>
                          <p:nvCxnSpPr>
                            <p:cNvPr id="90" name="Прямая со стрелкой 89"/>
                            <p:cNvCxnSpPr/>
                            <p:nvPr/>
                          </p:nvCxnSpPr>
                          <p:spPr>
                            <a:xfrm flipV="1">
                              <a:off x="4843984" y="4369795"/>
                              <a:ext cx="287786" cy="311979"/>
                            </a:xfrm>
                            <a:prstGeom prst="straightConnector1">
                              <a:avLst/>
                            </a:prstGeom>
                            <a:ln w="25400">
                              <a:solidFill>
                                <a:srgbClr val="FF000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91" name="TextBox 22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12663" y="3974488"/>
                              <a:ext cx="563606" cy="251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square">
                              <a:spAutoFit/>
                            </a:bodyPr>
                            <a:lstStyle>
                              <a:lvl1pPr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defTabSz="777875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defTabSz="777875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defTabSz="777875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defTabSz="777875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15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ru-RU" altLang="ru-RU" sz="800" b="1" dirty="0" smtClean="0">
                                  <a:solidFill>
                                    <a:srgbClr val="FF0000"/>
                                  </a:solidFill>
                                  <a:latin typeface="Verdana" panose="020B0604030504040204" pitchFamily="34" charset="0"/>
                                </a:rPr>
                                <a:t>+10,4%</a:t>
                              </a:r>
                              <a:endParaRPr lang="ru-RU" altLang="ru-RU" sz="800" b="1" dirty="0">
                                <a:solidFill>
                                  <a:srgbClr val="FF0000"/>
                                </a:solidFill>
                                <a:latin typeface="Verdana" panose="020B0604030504040204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0" name="TextBox 1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03250" y="2480535"/>
                          <a:ext cx="1656963" cy="329163"/>
                        </a:xfrm>
                        <a:prstGeom prst="rect">
                          <a:avLst/>
                        </a:prstGeom>
                        <a:solidFill>
                          <a:srgbClr val="C6D9F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>
                          <a:lvl1pPr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defTabSz="77787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defTabSz="77787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defTabSz="77787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defTabSz="77787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5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algn="ctr" eaLnBrk="1" hangingPunct="1"/>
                          <a:r>
                            <a:rPr lang="ru-RU" altLang="ru-RU" sz="800" dirty="0" smtClean="0">
                              <a:latin typeface="Verdana" panose="020B0604030504040204" pitchFamily="34" charset="0"/>
                            </a:rPr>
                            <a:t>1 877,3</a:t>
                          </a:r>
                          <a:endParaRPr lang="ru-RU" altLang="ru-RU" sz="800" dirty="0">
                            <a:latin typeface="Verdana" panose="020B060403050404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6" name="Прямоугольник 75"/>
                    <p:cNvSpPr/>
                    <p:nvPr/>
                  </p:nvSpPr>
                  <p:spPr>
                    <a:xfrm>
                      <a:off x="6109617" y="1750040"/>
                      <a:ext cx="706100" cy="209104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779252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534"/>
                    </a:p>
                  </p:txBody>
                </p:sp>
              </p:grpSp>
            </p:grpSp>
            <p:sp>
              <p:nvSpPr>
                <p:cNvPr id="70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5351558" y="1391186"/>
                  <a:ext cx="1672659" cy="32916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7778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7778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7778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7778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800" dirty="0" smtClean="0">
                      <a:latin typeface="Verdana" panose="020B0604030504040204" pitchFamily="34" charset="0"/>
                    </a:rPr>
                    <a:t>2 222,3</a:t>
                  </a:r>
                  <a:endParaRPr lang="ru-RU" altLang="ru-RU" sz="800" dirty="0"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68" name="TextBox 92"/>
              <p:cNvSpPr txBox="1">
                <a:spLocks noChangeArrowheads="1"/>
              </p:cNvSpPr>
              <p:nvPr/>
            </p:nvSpPr>
            <p:spPr bwMode="auto">
              <a:xfrm>
                <a:off x="4502547" y="3101534"/>
                <a:ext cx="1698024" cy="32916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800" b="1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+7,3 %</a:t>
                </a:r>
                <a:endParaRPr lang="ru-RU" altLang="ru-RU" sz="800" b="1" dirty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65" name="Прямая со стрелкой 64"/>
            <p:cNvCxnSpPr/>
            <p:nvPr/>
          </p:nvCxnSpPr>
          <p:spPr>
            <a:xfrm flipV="1">
              <a:off x="4909516" y="3808772"/>
              <a:ext cx="759626" cy="44262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Прямоугольник 96"/>
          <p:cNvSpPr/>
          <p:nvPr/>
        </p:nvSpPr>
        <p:spPr>
          <a:xfrm>
            <a:off x="1133420" y="680208"/>
            <a:ext cx="17751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СТРУКТУРА РАСХОДОВ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529907" y="751015"/>
            <a:ext cx="29855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консолидированного бюджета района за 2019 год составили  2  миллиарда  222,3, </a:t>
            </a:r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, в том числе районный бюджет – 1 миллиард 651,6 миллион рублей, бюджеты поселений – 605,4 </a:t>
            </a:r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900" dirty="0" smtClean="0"/>
              <a:t>По сравнению с 2018 годом расходы </a:t>
            </a:r>
            <a:r>
              <a:rPr lang="ru-RU" sz="900" dirty="0"/>
              <a:t>р</a:t>
            </a:r>
            <a:r>
              <a:rPr lang="ru-RU" sz="900" dirty="0" smtClean="0"/>
              <a:t>айонного </a:t>
            </a:r>
            <a:r>
              <a:rPr lang="ru-RU" sz="900" dirty="0"/>
              <a:t>бюджета в </a:t>
            </a:r>
            <a:r>
              <a:rPr lang="ru-RU" sz="900" dirty="0" smtClean="0"/>
              <a:t>2019 </a:t>
            </a:r>
            <a:r>
              <a:rPr lang="ru-RU" sz="900" dirty="0"/>
              <a:t>году выросли </a:t>
            </a:r>
            <a:r>
              <a:rPr lang="ru-RU" sz="900" dirty="0" smtClean="0"/>
              <a:t>на 150,5 </a:t>
            </a:r>
            <a:r>
              <a:rPr lang="ru-RU" sz="900" dirty="0" err="1" smtClean="0"/>
              <a:t>млн.рублей</a:t>
            </a:r>
            <a:r>
              <a:rPr lang="ru-RU" sz="900" dirty="0" smtClean="0"/>
              <a:t> или  </a:t>
            </a:r>
            <a:r>
              <a:rPr lang="ru-RU" sz="1000" dirty="0"/>
              <a:t>на  7,3 % </a:t>
            </a:r>
            <a:endParaRPr lang="ru-RU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23727" y="1717828"/>
            <a:ext cx="14089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ДИНАМИКА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9477" y="4142191"/>
            <a:ext cx="6116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СТРУКТУРА РАСХОДОВ КОНСОЛИДИРОВАННОГО БЮДЖЕТА НОВОКУБАНСКОГО РАЙОНА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ПО ОСНОВНЫМ РАЗДЕЛАМ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2174" y="3371213"/>
            <a:ext cx="306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В структуре расходов консолидированного бюджета района за 2019 год основная доля приходится на отрасль «Образования» – 54,4 % или  1 миллиард 208,6 </a:t>
            </a:r>
            <a:r>
              <a:rPr lang="ru-RU" sz="900" dirty="0" err="1" smtClean="0"/>
              <a:t>млн.рублей</a:t>
            </a:r>
            <a:endParaRPr lang="ru-RU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04974" y="8753853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9</a:t>
            </a:r>
            <a:endParaRPr lang="ru-RU" sz="11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5436205"/>
              </p:ext>
            </p:extLst>
          </p:nvPr>
        </p:nvGraphicFramePr>
        <p:xfrm>
          <a:off x="520545" y="988753"/>
          <a:ext cx="2775779" cy="221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5" name="TextBox 218"/>
          <p:cNvSpPr txBox="1">
            <a:spLocks noChangeArrowheads="1"/>
          </p:cNvSpPr>
          <p:nvPr/>
        </p:nvSpPr>
        <p:spPr bwMode="auto">
          <a:xfrm rot="17646512">
            <a:off x="230021" y="1861366"/>
            <a:ext cx="114319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dirty="0" smtClean="0">
                <a:latin typeface="Verdana" panose="020B0604030504040204" pitchFamily="34" charset="0"/>
              </a:rPr>
              <a:t>2 222,3 </a:t>
            </a:r>
            <a:r>
              <a:rPr lang="ru-RU" altLang="ru-RU" sz="800" dirty="0" err="1" smtClean="0">
                <a:latin typeface="Verdana" panose="020B0604030504040204" pitchFamily="34" charset="0"/>
              </a:rPr>
              <a:t>млн.руб</a:t>
            </a:r>
            <a:r>
              <a:rPr lang="ru-RU" altLang="ru-RU" sz="800" dirty="0" smtClean="0">
                <a:latin typeface="Verdana" panose="020B0604030504040204" pitchFamily="34" charset="0"/>
              </a:rPr>
              <a:t>.</a:t>
            </a:r>
            <a:endParaRPr lang="ru-RU" altLang="ru-RU" sz="800" dirty="0">
              <a:latin typeface="Verdana" panose="020B060403050404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710672" y="1749854"/>
            <a:ext cx="6820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4228" y="251520"/>
            <a:ext cx="6057522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РАСХОДЫ КОНСОЛИДИРОВАННОГО БЮДЖЕТА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8355" y="467544"/>
            <a:ext cx="6349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93944"/>
              </p:ext>
            </p:extLst>
          </p:nvPr>
        </p:nvGraphicFramePr>
        <p:xfrm>
          <a:off x="324227" y="698377"/>
          <a:ext cx="6057523" cy="2361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9727"/>
                <a:gridCol w="842985"/>
                <a:gridCol w="717676"/>
                <a:gridCol w="795405"/>
                <a:gridCol w="668424"/>
                <a:gridCol w="743306"/>
              </a:tblGrid>
              <a:tr h="1665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Динамика,%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2018/2017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 </a:t>
                      </a:r>
                      <a:r>
                        <a:rPr lang="ru-RU" sz="900" u="none" strike="noStrike" dirty="0" err="1">
                          <a:effectLst/>
                        </a:rPr>
                        <a:t>Новокубанский</a:t>
                      </a:r>
                      <a:r>
                        <a:rPr lang="ru-RU" sz="900" u="none" strike="noStrike" dirty="0">
                          <a:effectLst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506,8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591,1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651,6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ИТОГО ПО ПОСЕЛЕНИЯМ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381,6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Новокубанское</a:t>
                      </a:r>
                      <a:r>
                        <a:rPr lang="ru-RU" sz="900" u="none" strike="noStrike" dirty="0">
                          <a:effectLst/>
                        </a:rPr>
                        <a:t> городское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141,6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Бесскорбненское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Верхнекубанское</a:t>
                      </a:r>
                      <a:r>
                        <a:rPr lang="ru-RU" sz="900" u="none" strike="noStrike" dirty="0">
                          <a:effectLst/>
                        </a:rPr>
                        <a:t>  </a:t>
                      </a:r>
                      <a:r>
                        <a:rPr lang="ru-RU" sz="900" u="none" strike="noStrike" dirty="0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31,2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Ковалевское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58,3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err="1">
                          <a:effectLst/>
                        </a:rPr>
                        <a:t>Ляпинское</a:t>
                      </a:r>
                      <a:r>
                        <a:rPr lang="ru-RU" sz="900" u="none" strike="noStrike">
                          <a:effectLst/>
                        </a:rPr>
                        <a:t> </a:t>
                      </a:r>
                      <a:r>
                        <a:rPr lang="ru-RU" sz="900" u="none" strike="noStrike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13,6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Новосельское </a:t>
                      </a:r>
                      <a:r>
                        <a:rPr lang="ru-RU" sz="900" u="none" strike="noStrike" dirty="0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err="1">
                          <a:effectLst/>
                        </a:rPr>
                        <a:t>Прикубанское</a:t>
                      </a:r>
                      <a:r>
                        <a:rPr lang="ru-RU" sz="900" u="none" strike="noStrike">
                          <a:effectLst/>
                        </a:rPr>
                        <a:t> </a:t>
                      </a:r>
                      <a:r>
                        <a:rPr lang="ru-RU" sz="900" u="none" strike="noStrike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Прочноокопское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Советское </a:t>
                      </a:r>
                      <a:r>
                        <a:rPr lang="ru-RU" sz="900" u="none" strike="noStrike" smtClean="0">
                          <a:effectLst/>
                        </a:rPr>
                        <a:t>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45,3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ВСЕГО РАСХОДОВ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</a:rPr>
                        <a:t>888,4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2 080,3</a:t>
                      </a: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257,0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01430" y="3131840"/>
            <a:ext cx="2880320" cy="53860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на социальную сферу </a:t>
            </a:r>
            <a:r>
              <a:rPr lang="ru-RU" sz="1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2019 году 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составили 1 миллиард 1589,6 миллионов рублей  или 71,5</a:t>
            </a:r>
            <a:r>
              <a:rPr lang="ru-RU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 %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  от общего объема расходов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2656" y="3131839"/>
            <a:ext cx="2816740" cy="5539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на социальную сферу </a:t>
            </a:r>
            <a:r>
              <a:rPr lang="ru-RU" sz="1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2018 году 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составили 1 миллиард 579,5 миллионов рублей  или </a:t>
            </a:r>
            <a:r>
              <a:rPr lang="ru-RU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76,2 %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  от общего объема расходов</a:t>
            </a: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3097761" y="4045329"/>
            <a:ext cx="527590" cy="11430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45116" y="4987238"/>
            <a:ext cx="220806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57175" indent="-171450" algn="just"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Образование</a:t>
            </a:r>
          </a:p>
          <a:p>
            <a:pPr marL="257175" indent="-171450" algn="just"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Культура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кинематография</a:t>
            </a:r>
          </a:p>
          <a:p>
            <a:pPr marL="257175" indent="-171450" algn="just"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57175" indent="-171450" algn="just"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Социальная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политика</a:t>
            </a:r>
          </a:p>
          <a:p>
            <a:pPr marL="257175" indent="-171450" algn="just"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Физическая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культура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спорт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5725" algn="just"/>
            <a:endParaRPr lang="ru-RU" sz="9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10</a:t>
            </a:r>
            <a:endParaRPr lang="ru-RU" sz="1100" b="1" dirty="0"/>
          </a:p>
        </p:txBody>
      </p:sp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74728"/>
              </p:ext>
            </p:extLst>
          </p:nvPr>
        </p:nvGraphicFramePr>
        <p:xfrm>
          <a:off x="324228" y="6278145"/>
          <a:ext cx="3320796" cy="1238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4765"/>
                <a:gridCol w="675779"/>
                <a:gridCol w="760252"/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показателя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Факт 2018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b="0" u="none" strike="noStrike" kern="4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Факт 2019</a:t>
                      </a:r>
                      <a:endParaRPr lang="ru-RU" sz="900" b="0" i="0" u="none" strike="noStrike" kern="4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8889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Образование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1094,6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1208,6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128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Культура и кинематография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201,0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191,9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245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Здравоохранение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122,6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959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 smtClean="0">
                          <a:effectLst/>
                        </a:rPr>
                        <a:t>Социальная </a:t>
                      </a:r>
                      <a:r>
                        <a:rPr lang="ru-RU" sz="900" u="none" strike="noStrike" kern="400" spc="0" baseline="0" dirty="0">
                          <a:effectLst/>
                        </a:rPr>
                        <a:t>политика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117,9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133,0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340">
                <a:tc>
                  <a:txBody>
                    <a:bodyPr/>
                    <a:lstStyle/>
                    <a:p>
                      <a:pPr algn="l" fontAlgn="b">
                        <a:lnSpc>
                          <a:spcPts val="1080"/>
                        </a:lnSpc>
                      </a:pPr>
                      <a:r>
                        <a:rPr lang="ru-RU" sz="900" u="none" strike="noStrike" kern="400" spc="0" baseline="0" dirty="0">
                          <a:effectLst/>
                        </a:rPr>
                        <a:t>Физическая культура и спорт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43,4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080"/>
                        </a:lnSpc>
                      </a:pPr>
                      <a:r>
                        <a:rPr lang="ru-RU" sz="900" b="0" i="0" u="none" strike="noStrike" kern="4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55,7</a:t>
                      </a:r>
                      <a:endParaRPr lang="ru-RU" sz="900" b="0" i="0" u="none" strike="noStrike" kern="400" spc="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" name="Прямоугольник 80"/>
          <p:cNvSpPr/>
          <p:nvPr/>
        </p:nvSpPr>
        <p:spPr>
          <a:xfrm>
            <a:off x="324228" y="5909553"/>
            <a:ext cx="3320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СТРУКТУРА СОЦИАЛЬНЫХ РАСХОДОВ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5005144" y="5404887"/>
            <a:ext cx="491167" cy="907151"/>
          </a:xfrm>
          <a:prstGeom prst="rightArrow">
            <a:avLst>
              <a:gd name="adj1" fmla="val 63513"/>
              <a:gd name="adj2" fmla="val 458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6387150"/>
              </p:ext>
            </p:extLst>
          </p:nvPr>
        </p:nvGraphicFramePr>
        <p:xfrm>
          <a:off x="-382525" y="8019949"/>
          <a:ext cx="3930457" cy="86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324228" y="7652461"/>
            <a:ext cx="3320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ДИНАМИКА  СОЦИАЛЬНЫХ РАСХОДОВ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8"/>
          <p:cNvSpPr txBox="1">
            <a:spLocks noChangeArrowheads="1"/>
          </p:cNvSpPr>
          <p:nvPr/>
        </p:nvSpPr>
        <p:spPr bwMode="auto">
          <a:xfrm>
            <a:off x="838166" y="8127951"/>
            <a:ext cx="9563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7</a:t>
            </a:r>
            <a:r>
              <a:rPr lang="en-US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6</a:t>
            </a:r>
            <a:r>
              <a:rPr lang="ru-RU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,</a:t>
            </a:r>
            <a:r>
              <a:rPr lang="en-US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2</a:t>
            </a:r>
            <a:r>
              <a:rPr lang="ru-RU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%</a:t>
            </a:r>
            <a:endParaRPr lang="ru-RU" altLang="ru-RU" sz="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86" name="TextBox 88"/>
          <p:cNvSpPr txBox="1">
            <a:spLocks noChangeArrowheads="1"/>
          </p:cNvSpPr>
          <p:nvPr/>
        </p:nvSpPr>
        <p:spPr bwMode="auto">
          <a:xfrm>
            <a:off x="552535" y="8452134"/>
            <a:ext cx="9563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79,3 %</a:t>
            </a:r>
            <a:endParaRPr lang="ru-RU" altLang="ru-RU" sz="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87" name="TextBox 88"/>
          <p:cNvSpPr txBox="1">
            <a:spLocks noChangeArrowheads="1"/>
          </p:cNvSpPr>
          <p:nvPr/>
        </p:nvSpPr>
        <p:spPr bwMode="auto">
          <a:xfrm>
            <a:off x="1398435" y="7967391"/>
            <a:ext cx="9563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7</a:t>
            </a:r>
            <a:r>
              <a:rPr lang="en-US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1,5</a:t>
            </a:r>
            <a:r>
              <a:rPr lang="ru-RU" altLang="ru-RU" sz="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%</a:t>
            </a:r>
            <a:endParaRPr lang="ru-RU" altLang="ru-RU" sz="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2968"/>
              </p:ext>
            </p:extLst>
          </p:nvPr>
        </p:nvGraphicFramePr>
        <p:xfrm>
          <a:off x="3645024" y="5910568"/>
          <a:ext cx="3363217" cy="29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23429"/>
              </p:ext>
            </p:extLst>
          </p:nvPr>
        </p:nvGraphicFramePr>
        <p:xfrm>
          <a:off x="308496" y="3799550"/>
          <a:ext cx="2695016" cy="1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450970"/>
              </p:ext>
            </p:extLst>
          </p:nvPr>
        </p:nvGraphicFramePr>
        <p:xfrm>
          <a:off x="3822329" y="3727022"/>
          <a:ext cx="2857500" cy="203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85839" y="4635338"/>
            <a:ext cx="2740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2018 год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 txBox="1">
            <a:spLocks/>
          </p:cNvSpPr>
          <p:nvPr/>
        </p:nvSpPr>
        <p:spPr>
          <a:xfrm>
            <a:off x="764704" y="347530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1209690"/>
            <a:ext cx="6047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РАСХОДЫ БЮДЖЕТА МУНИЦИПАЛЬНОГО ОБРАЗОВАНИЯ </a:t>
            </a:r>
          </a:p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НОВОКУБАНСКИЙ РАЙОН ПО РАЗДЕЛАМ И ПОДРАЗДЕЛАМ </a:t>
            </a:r>
          </a:p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КЛАССИФИКАЦИИ   РАСХОДОВ 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7272" y="1558697"/>
            <a:ext cx="666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61655"/>
              </p:ext>
            </p:extLst>
          </p:nvPr>
        </p:nvGraphicFramePr>
        <p:xfrm>
          <a:off x="476673" y="1814929"/>
          <a:ext cx="6047950" cy="70697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3"/>
                <a:gridCol w="648072"/>
                <a:gridCol w="576064"/>
                <a:gridCol w="576064"/>
                <a:gridCol w="648072"/>
                <a:gridCol w="504056"/>
                <a:gridCol w="504056"/>
                <a:gridCol w="575343"/>
              </a:tblGrid>
              <a:tr h="215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Динамика(факт)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Динамика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2018/</a:t>
                      </a: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</a:t>
                      </a: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2019(ф)/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2019(п)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96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Всего расходов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1 506,8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1 591,1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1 680,7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1 651,6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6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 Общегосударственные расходы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99,6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145,58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141,63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541338" algn="l"/>
                        </a:tabLst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4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Функционирование высшего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должностного </a:t>
                      </a:r>
                      <a:r>
                        <a:rPr lang="ru-RU" sz="900" u="none" strike="noStrike" dirty="0">
                          <a:effectLst/>
                        </a:rPr>
                        <a:t>лица муниципального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106,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Функционирование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             представительного </a:t>
                      </a:r>
                      <a:r>
                        <a:rPr lang="ru-RU" sz="900" u="none" strike="noStrike" dirty="0">
                          <a:effectLst/>
                        </a:rPr>
                        <a:t>органа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 муниципального </a:t>
                      </a:r>
                      <a:r>
                        <a:rPr lang="ru-RU" sz="900" u="none" strike="noStrike" dirty="0">
                          <a:effectLst/>
                        </a:rPr>
                        <a:t>образования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r" fontAlgn="b">
                        <a:tabLst>
                          <a:tab pos="87313" algn="l"/>
                        </a:tabLst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r" fontAlgn="b">
                        <a:tabLst>
                          <a:tab pos="87313" algn="l"/>
                        </a:tabLst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r" fontAlgn="b">
                        <a:tabLst>
                          <a:tab pos="87313" algn="l"/>
                        </a:tabLst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Функционирование местной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администрации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6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Судебная система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8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Обеспечение деятельности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финансовых </a:t>
                      </a:r>
                      <a:r>
                        <a:rPr lang="ru-RU" sz="900" u="none" strike="noStrike" dirty="0">
                          <a:effectLst/>
                        </a:rPr>
                        <a:t>органов и </a:t>
                      </a:r>
                      <a:r>
                        <a:rPr lang="ru-RU" sz="900" u="none" strike="noStrike" dirty="0" smtClean="0">
                          <a:effectLst/>
                        </a:rPr>
                        <a:t>органов                    финансово-бюджетного </a:t>
                      </a:r>
                      <a:r>
                        <a:rPr lang="ru-RU" sz="900" u="none" strike="noStrike" dirty="0">
                          <a:effectLst/>
                        </a:rPr>
                        <a:t>надзора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6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общегосударственные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6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2. Национальная оборона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Мобилизационная </a:t>
                      </a:r>
                      <a:r>
                        <a:rPr lang="ru-RU" sz="900" u="none" strike="noStrike" dirty="0" smtClean="0">
                          <a:effectLst/>
                        </a:rPr>
                        <a:t>подготовка                    </a:t>
                      </a:r>
                      <a:r>
                        <a:rPr lang="ru-RU" sz="900" u="none" strike="noStrike" dirty="0">
                          <a:effectLst/>
                        </a:rPr>
                        <a:t>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3. Национальная безопасность </a:t>
                      </a:r>
                      <a:r>
                        <a:rPr lang="ru-RU" sz="900" b="1" u="none" strike="noStrike" dirty="0" smtClean="0">
                          <a:effectLst/>
                        </a:rPr>
                        <a:t>и               </a:t>
                      </a:r>
                      <a:r>
                        <a:rPr lang="ru-RU" sz="900" b="1" u="none" strike="noStrike" dirty="0">
                          <a:effectLst/>
                        </a:rPr>
                        <a:t>правоохранительная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16,84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48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Защита населения и территории от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чрезвычайных </a:t>
                      </a:r>
                      <a:r>
                        <a:rPr lang="ru-RU" sz="900" u="none" strike="noStrike" dirty="0">
                          <a:effectLst/>
                        </a:rPr>
                        <a:t>ситуаций природного и </a:t>
                      </a:r>
                      <a:r>
                        <a:rPr lang="ru-RU" sz="900" u="none" strike="noStrike" dirty="0" smtClean="0">
                          <a:effectLst/>
                        </a:rPr>
                        <a:t>     техногенного </a:t>
                      </a:r>
                      <a:r>
                        <a:rPr lang="ru-RU" sz="900" u="none" strike="noStrike" dirty="0">
                          <a:effectLst/>
                        </a:rPr>
                        <a:t>характера</a:t>
                      </a:r>
                      <a:r>
                        <a:rPr lang="ru-RU" sz="900" u="none" strike="noStrike" dirty="0" smtClean="0">
                          <a:effectLst/>
                        </a:rPr>
                        <a:t>,                                 </a:t>
                      </a:r>
                      <a:r>
                        <a:rPr lang="ru-RU" sz="900" u="none" strike="noStrike" dirty="0">
                          <a:effectLst/>
                        </a:rPr>
                        <a:t>гражданская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национальной безопасности </a:t>
                      </a:r>
                      <a:r>
                        <a:rPr lang="ru-RU" sz="900" u="none" strike="noStrike" dirty="0" smtClean="0">
                          <a:effectLst/>
                        </a:rPr>
                        <a:t>и  правоохранительной       </a:t>
                      </a:r>
                      <a:r>
                        <a:rPr lang="ru-RU" sz="900" u="none" strike="noStrike" dirty="0">
                          <a:effectLst/>
                        </a:rPr>
                        <a:t>деятельности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5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4. Национальная </a:t>
                      </a:r>
                      <a:r>
                        <a:rPr lang="ru-RU" sz="900" b="1" u="none" strike="noStrike" dirty="0" smtClean="0">
                          <a:effectLst/>
                        </a:rPr>
                        <a:t>экономика</a:t>
                      </a: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68,2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Сельское хозяйство и рыболовство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Дорожное хозяйство (дорожные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фонды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 национальной </a:t>
                      </a:r>
                      <a:r>
                        <a:rPr lang="ru-RU" sz="900" u="none" strike="noStrike" dirty="0">
                          <a:effectLst/>
                        </a:rPr>
                        <a:t>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6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5. Жилищно-коммунальное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                     хозяйство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Жилищное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8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Благоустройство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</a:t>
                      </a:r>
                      <a:r>
                        <a:rPr lang="ru-RU" sz="900" u="none" strike="noStrike" dirty="0" smtClean="0">
                          <a:effectLst/>
                        </a:rPr>
                        <a:t>жилищно-       коммунального </a:t>
                      </a:r>
                      <a:r>
                        <a:rPr lang="ru-RU" sz="900" u="none" strike="noStrike" dirty="0">
                          <a:effectLst/>
                        </a:rPr>
                        <a:t>хозяйства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6672" y="255197"/>
            <a:ext cx="576064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РАСХОДЫ БЮДЖЕТА МУНИЦИПАЛЬНОГО ОБРАЗОВАНИЯ НОВОКУБАНСКИЙ РАЙОН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671" y="251520"/>
            <a:ext cx="6047953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РАСХОДЫ БЮДЖЕТА МУНИЦИПАЛЬНОГО ОБРАЗОВАНИЯ НОВОКУБАНСКИЙ РАЙОН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250" y="651969"/>
            <a:ext cx="6048375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Всего расходы бюджета муниципального образования Новокубанский район за 2019 год составили                               1 миллиард 651,6 миллионов рублей или 98,3 % к плановым назначениям на 2019 год.</a:t>
            </a:r>
            <a:endParaRPr lang="ru-RU" sz="900" dirty="0"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907" y="875385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11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8607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 txBox="1">
            <a:spLocks/>
          </p:cNvSpPr>
          <p:nvPr/>
        </p:nvSpPr>
        <p:spPr>
          <a:xfrm>
            <a:off x="859475" y="314815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3256" y="748226"/>
            <a:ext cx="779349" cy="23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20111"/>
              </p:ext>
            </p:extLst>
          </p:nvPr>
        </p:nvGraphicFramePr>
        <p:xfrm>
          <a:off x="333375" y="979062"/>
          <a:ext cx="6048375" cy="7900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2405"/>
                <a:gridCol w="537015"/>
                <a:gridCol w="537015"/>
                <a:gridCol w="613731"/>
                <a:gridCol w="613731"/>
                <a:gridCol w="537015"/>
                <a:gridCol w="537015"/>
                <a:gridCol w="690448"/>
              </a:tblGrid>
              <a:tr h="195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900" b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Динамика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2018/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2019(ф)/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2019(п)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7. Образование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1 080,9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1 094,1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1 222,8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Дошкольное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393,8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Общее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Развитие дополнительного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образования </a:t>
                      </a:r>
                      <a:r>
                        <a:rPr lang="ru-RU" sz="900" u="none" strike="noStrike" dirty="0">
                          <a:effectLst/>
                        </a:rPr>
                        <a:t>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Профессиональная подготовка,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переподготовка </a:t>
                      </a:r>
                      <a:r>
                        <a:rPr lang="ru-RU" sz="900" u="none" strike="noStrike" dirty="0">
                          <a:effectLst/>
                        </a:rPr>
                        <a:t>и </a:t>
                      </a:r>
                      <a:r>
                        <a:rPr lang="ru-RU" sz="900" u="none" strike="noStrike" dirty="0" smtClean="0">
                          <a:effectLst/>
                        </a:rPr>
                        <a:t>повышение                      </a:t>
                      </a:r>
                      <a:r>
                        <a:rPr lang="ru-RU" sz="900" u="none" strike="noStrike" dirty="0">
                          <a:effectLst/>
                        </a:rPr>
                        <a:t>квалификации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3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Молодежная политика </a:t>
                      </a:r>
                      <a:r>
                        <a:rPr lang="ru-RU" sz="900" u="none" strike="noStrike" dirty="0" smtClean="0">
                          <a:effectLst/>
                        </a:rPr>
                        <a:t>и                               оздоровление </a:t>
                      </a:r>
                      <a:r>
                        <a:rPr lang="ru-RU" sz="900" u="none" strike="noStrike" dirty="0">
                          <a:effectLst/>
                        </a:rPr>
                        <a:t>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</a:t>
                      </a:r>
                      <a:r>
                        <a:rPr lang="ru-RU" sz="900" u="none" strike="noStrike" dirty="0" smtClean="0">
                          <a:effectLst/>
                        </a:rPr>
                        <a:t>области                             </a:t>
                      </a:r>
                      <a:r>
                        <a:rPr lang="ru-RU" sz="900" u="none" strike="noStrike" dirty="0">
                          <a:effectLst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8. Культура и кинематография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 smtClean="0">
                          <a:effectLst/>
                        </a:rPr>
                        <a:t>12,3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культуры и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кинематографии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9. Здравоохранение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79,5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0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Стационарная медицинская помощь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Амбулаторная помощь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    здравоохранения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10. Социальная политика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96,8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134,68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130,71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Пенсионное обеспечение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Социальное обеспечение населения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Охрана семьи и детства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91,3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 социальной </a:t>
                      </a:r>
                      <a:r>
                        <a:rPr lang="ru-RU" sz="900" u="none" strike="noStrike" dirty="0">
                          <a:effectLst/>
                        </a:rPr>
                        <a:t>политики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11. Физическая культура и спорт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31,9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Физическая </a:t>
                      </a:r>
                      <a:r>
                        <a:rPr lang="ru-RU" sz="900" u="none" strike="noStrike" dirty="0" smtClean="0">
                          <a:effectLst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</a:t>
                      </a:r>
                      <a:r>
                        <a:rPr lang="ru-RU" sz="900" u="none" strike="noStrike" dirty="0" smtClean="0">
                          <a:effectLst/>
                        </a:rPr>
                        <a:t>области                           </a:t>
                      </a:r>
                      <a:r>
                        <a:rPr lang="ru-RU" sz="900" u="none" strike="noStrike" dirty="0">
                          <a:effectLst/>
                        </a:rPr>
                        <a:t>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12. Средства массовой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                              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Телевидение и </a:t>
                      </a:r>
                      <a:r>
                        <a:rPr lang="ru-RU" sz="900" u="none" strike="noStrike" dirty="0" smtClean="0">
                          <a:effectLst/>
                        </a:rPr>
                        <a:t>радиовещание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Периодическая печать и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       издательства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110,5</a:t>
                      </a: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89,0</a:t>
                      </a: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13. Обслуживание </a:t>
                      </a:r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900" b="1" u="none" strike="noStrike" dirty="0" smtClean="0">
                          <a:effectLst/>
                        </a:rPr>
                        <a:t> муниципального </a:t>
                      </a:r>
                      <a:r>
                        <a:rPr lang="ru-RU" sz="900" b="1" u="none" strike="noStrike" dirty="0">
                          <a:effectLst/>
                        </a:rPr>
                        <a:t>долга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Обслуживание </a:t>
                      </a:r>
                      <a:r>
                        <a:rPr lang="ru-RU" sz="900" u="none" strike="noStrike" dirty="0" smtClean="0">
                          <a:effectLst/>
                        </a:rPr>
                        <a:t>муниципального    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14. Межбюджетные </a:t>
                      </a:r>
                      <a:r>
                        <a:rPr lang="ru-RU" sz="900" b="1" u="none" strike="noStrike" dirty="0" smtClean="0">
                          <a:effectLst/>
                        </a:rPr>
                        <a:t>трансферты    </a:t>
                      </a:r>
                      <a:r>
                        <a:rPr lang="ru-RU" sz="900" b="1" u="none" strike="noStrike" dirty="0">
                          <a:effectLst/>
                        </a:rPr>
                        <a:t>общего характера бюджетам </a:t>
                      </a:r>
                      <a:r>
                        <a:rPr lang="ru-RU" sz="900" b="1" u="none" strike="noStrike" dirty="0" smtClean="0">
                          <a:effectLst/>
                        </a:rPr>
                        <a:t>муниципальных </a:t>
                      </a:r>
                      <a:r>
                        <a:rPr lang="ru-RU" sz="900" b="1" u="none" strike="noStrike" dirty="0">
                          <a:effectLst/>
                        </a:rPr>
                        <a:t>образований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Дотации на выравнивание             бюджетной обеспеченности               поселений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Прочие межбюджетные трансферты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3375" y="251520"/>
            <a:ext cx="6048375" cy="400110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РАСХОДЫ БЮДЖЕТА МУНИЦИПАЛЬНОГО ОБРАЗОВАНИЯ НОВОКУБАНСКИЙ РАЙОН ПО РАЗДЕЛАМ И ПОДРАЗДЕЛАМ КЛАССИФИКАЦИИ РАСХОДОВ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12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218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 txBox="1">
            <a:spLocks/>
          </p:cNvSpPr>
          <p:nvPr/>
        </p:nvSpPr>
        <p:spPr>
          <a:xfrm>
            <a:off x="615772" y="661077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437" y="2380434"/>
            <a:ext cx="6048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МУНИЦИПАЛЬНОГО ОБРАЗОВАНИЯ </a:t>
            </a:r>
          </a:p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НОВОКУБАНСКИЙ РАЙОН В РАМКАХ МУНИЦИПАЛЬНЫХ ПРОГРАММ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88496"/>
              </p:ext>
            </p:extLst>
          </p:nvPr>
        </p:nvGraphicFramePr>
        <p:xfrm>
          <a:off x="476249" y="2913488"/>
          <a:ext cx="6048377" cy="60207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430"/>
                <a:gridCol w="2136672"/>
                <a:gridCol w="504056"/>
                <a:gridCol w="504056"/>
                <a:gridCol w="504056"/>
                <a:gridCol w="504056"/>
                <a:gridCol w="504056"/>
                <a:gridCol w="504056"/>
                <a:gridCol w="596939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№п/п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программы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Факт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2018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(факт)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Динамика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2018/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2019(ф)/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(п)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 </a:t>
                      </a:r>
                      <a:r>
                        <a:rPr lang="ru-RU" sz="900" u="none" strike="noStrike" dirty="0">
                          <a:effectLst/>
                        </a:rPr>
                        <a:t>"</a:t>
                      </a:r>
                      <a:r>
                        <a:rPr lang="ru-RU" sz="900" u="none" strike="noStrike" dirty="0" smtClean="0">
                          <a:effectLst/>
                        </a:rPr>
                        <a:t>Развитие     </a:t>
                      </a:r>
                      <a:r>
                        <a:rPr lang="ru-RU" sz="900" u="none" strike="noStrike" dirty="0">
                          <a:effectLst/>
                        </a:rPr>
                        <a:t>образования"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1 000,0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030,1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160,9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145,86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«Социальная поддержка граждан»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6,8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4,94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98,5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93,2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 </a:t>
                      </a:r>
                      <a:r>
                        <a:rPr lang="ru-RU" sz="900" u="none" strike="noStrike" dirty="0">
                          <a:effectLst/>
                        </a:rPr>
                        <a:t>"Дети </a:t>
                      </a:r>
                      <a:r>
                        <a:rPr lang="ru-RU" sz="900" u="none" strike="noStrike" dirty="0" smtClean="0">
                          <a:effectLst/>
                        </a:rPr>
                        <a:t> Кубани</a:t>
                      </a:r>
                      <a:r>
                        <a:rPr lang="ru-RU" sz="900" u="none" strike="noStrike" dirty="0">
                          <a:effectLst/>
                        </a:rPr>
                        <a:t>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103,5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127,64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«Комплексное </a:t>
                      </a:r>
                      <a:r>
                        <a:rPr lang="ru-RU" sz="900" u="none" strike="noStrike" dirty="0">
                          <a:effectLst/>
                        </a:rPr>
                        <a:t>и устойчивое развитие в </a:t>
                      </a:r>
                      <a:r>
                        <a:rPr lang="ru-RU" sz="900" u="none" strike="noStrike" dirty="0" smtClean="0">
                          <a:effectLst/>
                        </a:rPr>
                        <a:t>сфере </a:t>
                      </a:r>
                      <a:r>
                        <a:rPr lang="ru-RU" sz="900" u="none" strike="noStrike" dirty="0">
                          <a:effectLst/>
                        </a:rPr>
                        <a:t>строительства, архитектуры и </a:t>
                      </a:r>
                      <a:r>
                        <a:rPr lang="ru-RU" sz="900" u="none" strike="noStrike" dirty="0" smtClean="0">
                          <a:effectLst/>
                        </a:rPr>
                        <a:t>дорожного </a:t>
                      </a:r>
                      <a:r>
                        <a:rPr lang="ru-RU" sz="900" u="none" strike="noStrike" dirty="0">
                          <a:effectLst/>
                        </a:rPr>
                        <a:t>хозяйства»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41,8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108,4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«Развитие </a:t>
                      </a:r>
                      <a:r>
                        <a:rPr lang="ru-RU" sz="900" u="none" strike="noStrike" dirty="0" smtClean="0">
                          <a:effectLst/>
                        </a:rPr>
                        <a:t>жилищно-коммунального </a:t>
                      </a:r>
                      <a:r>
                        <a:rPr lang="ru-RU" sz="900" u="none" strike="noStrike" dirty="0">
                          <a:effectLst/>
                        </a:rPr>
                        <a:t>хозяйства»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0,2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«Обеспечение безопасности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населения</a:t>
                      </a:r>
                      <a:r>
                        <a:rPr lang="ru-RU" sz="900" u="none" strike="noStrike" dirty="0">
                          <a:effectLst/>
                        </a:rPr>
                        <a:t>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32,6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120,9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«Развитие культуры»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40,8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99,8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109,1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«Развитие физической культуры и </a:t>
                      </a:r>
                      <a:r>
                        <a:rPr lang="ru-RU" sz="900" u="none" strike="noStrike" dirty="0" smtClean="0">
                          <a:effectLst/>
                        </a:rPr>
                        <a:t>массового </a:t>
                      </a:r>
                      <a:r>
                        <a:rPr lang="ru-RU" sz="900" u="none" strike="noStrike" dirty="0">
                          <a:effectLst/>
                        </a:rPr>
                        <a:t>спорта»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32,3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111,5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151,9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«Экономическое развитие»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1,0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«Развитие </a:t>
                      </a:r>
                      <a:r>
                        <a:rPr lang="ru-RU" sz="900" u="none" strike="noStrike" dirty="0">
                          <a:effectLst/>
                        </a:rPr>
                        <a:t>муниципальной </a:t>
                      </a:r>
                      <a:r>
                        <a:rPr lang="ru-RU" sz="900" u="none" strike="noStrike" dirty="0" smtClean="0">
                          <a:effectLst/>
                        </a:rPr>
                        <a:t>службы»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0,1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«Молодежь Кубани»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8,2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118,3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«Информационное </a:t>
                      </a:r>
                      <a:r>
                        <a:rPr lang="ru-RU" sz="9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900" u="none" strike="noStrike" dirty="0" smtClean="0">
                          <a:effectLst/>
                        </a:rPr>
                        <a:t>жителей</a:t>
                      </a:r>
                      <a:r>
                        <a:rPr lang="ru-RU" sz="900" u="none" strike="noStrike" dirty="0">
                          <a:effectLst/>
                        </a:rPr>
                        <a:t>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2,9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113,8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91,8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«Доступная среда»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0,4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«Управление </a:t>
                      </a:r>
                      <a:r>
                        <a:rPr lang="ru-RU" sz="900" u="none" strike="noStrike" dirty="0">
                          <a:effectLst/>
                        </a:rPr>
                        <a:t>муниципальными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финансами</a:t>
                      </a:r>
                      <a:r>
                        <a:rPr lang="ru-RU" sz="900" u="none" strike="noStrike" dirty="0">
                          <a:effectLst/>
                        </a:rPr>
                        <a:t>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22,2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10,55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59,9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МП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«Противодействие незаконному обороту наркотиков»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0,2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«Информатизация </a:t>
                      </a:r>
                      <a:r>
                        <a:rPr lang="ru-RU" sz="900" u="none" strike="noStrike" dirty="0" smtClean="0">
                          <a:effectLst/>
                        </a:rPr>
                        <a:t>администрации  </a:t>
                      </a:r>
                      <a:r>
                        <a:rPr lang="ru-RU" sz="900" u="none" strike="noStrike" dirty="0">
                          <a:effectLst/>
                        </a:rPr>
                        <a:t>муниципального образования»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"Управление </a:t>
                      </a:r>
                      <a:r>
                        <a:rPr lang="ru-RU" sz="900" u="none" strike="noStrike" dirty="0" smtClean="0">
                          <a:effectLst/>
                        </a:rPr>
                        <a:t>муниципальным</a:t>
                      </a: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имуществом и земельными </a:t>
                      </a:r>
                      <a:r>
                        <a:rPr lang="ru-RU" sz="900" u="none" strike="noStrike" dirty="0" smtClean="0">
                          <a:effectLst/>
                        </a:rPr>
                        <a:t>ресурсами"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414,6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Новокубанский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900" b="1" u="none" strike="noStrike" dirty="0" smtClean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/>
                        <a:t>1 292,9</a:t>
                      </a:r>
                      <a:endParaRPr lang="ru-RU" sz="900" b="1" dirty="0"/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1 355,5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578,2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1 550,9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104,8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14,4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2" marR="4822" marT="4822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52270" y="2632597"/>
            <a:ext cx="846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250" y="251520"/>
            <a:ext cx="6048375" cy="400110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МУНИЦИПАЛЬНОГО ОБРАЗОВАНИЯ </a:t>
            </a:r>
          </a:p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НОВОКУБАНСКИЙ РАЙОН В РАМКАХ МУНИЦИПАЛЬНЫХ ПРОГРАММ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907" y="875385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13</a:t>
            </a:r>
            <a:endParaRPr lang="ru-RU" sz="11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436267"/>
              </p:ext>
            </p:extLst>
          </p:nvPr>
        </p:nvGraphicFramePr>
        <p:xfrm>
          <a:off x="4133850" y="1180649"/>
          <a:ext cx="2232248" cy="12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07916" y="698203"/>
            <a:ext cx="260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УДЕЛЬНЫЙ ВЕС ПРОГРАММНЫХ РАСХОДОВ В ОБЩЕМ ОБЪЕМЕ РАСХОДОА </a:t>
            </a:r>
            <a:endParaRPr lang="ru-RU" sz="9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 rot="20237598">
            <a:off x="4930343" y="1113995"/>
            <a:ext cx="673395" cy="204889"/>
          </a:xfrm>
          <a:custGeom>
            <a:avLst/>
            <a:gdLst>
              <a:gd name="T0" fmla="*/ 0 w 4096"/>
              <a:gd name="T1" fmla="*/ 0 h 3510"/>
              <a:gd name="T2" fmla="*/ 22 w 4096"/>
              <a:gd name="T3" fmla="*/ 88 h 3510"/>
              <a:gd name="T4" fmla="*/ 50 w 4096"/>
              <a:gd name="T5" fmla="*/ 174 h 3510"/>
              <a:gd name="T6" fmla="*/ 82 w 4096"/>
              <a:gd name="T7" fmla="*/ 254 h 3510"/>
              <a:gd name="T8" fmla="*/ 120 w 4096"/>
              <a:gd name="T9" fmla="*/ 332 h 3510"/>
              <a:gd name="T10" fmla="*/ 160 w 4096"/>
              <a:gd name="T11" fmla="*/ 406 h 3510"/>
              <a:gd name="T12" fmla="*/ 206 w 4096"/>
              <a:gd name="T13" fmla="*/ 476 h 3510"/>
              <a:gd name="T14" fmla="*/ 254 w 4096"/>
              <a:gd name="T15" fmla="*/ 544 h 3510"/>
              <a:gd name="T16" fmla="*/ 364 w 4096"/>
              <a:gd name="T17" fmla="*/ 672 h 3510"/>
              <a:gd name="T18" fmla="*/ 486 w 4096"/>
              <a:gd name="T19" fmla="*/ 788 h 3510"/>
              <a:gd name="T20" fmla="*/ 618 w 4096"/>
              <a:gd name="T21" fmla="*/ 894 h 3510"/>
              <a:gd name="T22" fmla="*/ 762 w 4096"/>
              <a:gd name="T23" fmla="*/ 994 h 3510"/>
              <a:gd name="T24" fmla="*/ 836 w 4096"/>
              <a:gd name="T25" fmla="*/ 1040 h 3510"/>
              <a:gd name="T26" fmla="*/ 962 w 4096"/>
              <a:gd name="T27" fmla="*/ 1112 h 3510"/>
              <a:gd name="T28" fmla="*/ 1090 w 4096"/>
              <a:gd name="T29" fmla="*/ 1178 h 3510"/>
              <a:gd name="T30" fmla="*/ 1222 w 4096"/>
              <a:gd name="T31" fmla="*/ 1234 h 3510"/>
              <a:gd name="T32" fmla="*/ 1356 w 4096"/>
              <a:gd name="T33" fmla="*/ 1284 h 3510"/>
              <a:gd name="T34" fmla="*/ 1492 w 4096"/>
              <a:gd name="T35" fmla="*/ 1326 h 3510"/>
              <a:gd name="T36" fmla="*/ 1632 w 4096"/>
              <a:gd name="T37" fmla="*/ 1362 h 3510"/>
              <a:gd name="T38" fmla="*/ 1772 w 4096"/>
              <a:gd name="T39" fmla="*/ 1390 h 3510"/>
              <a:gd name="T40" fmla="*/ 1916 w 4096"/>
              <a:gd name="T41" fmla="*/ 1414 h 3510"/>
              <a:gd name="T42" fmla="*/ 1990 w 4096"/>
              <a:gd name="T43" fmla="*/ 1424 h 3510"/>
              <a:gd name="T44" fmla="*/ 2214 w 4096"/>
              <a:gd name="T45" fmla="*/ 1444 h 3510"/>
              <a:gd name="T46" fmla="*/ 2516 w 4096"/>
              <a:gd name="T47" fmla="*/ 1464 h 3510"/>
              <a:gd name="T48" fmla="*/ 2536 w 4096"/>
              <a:gd name="T49" fmla="*/ 1464 h 3510"/>
              <a:gd name="T50" fmla="*/ 2558 w 4096"/>
              <a:gd name="T51" fmla="*/ 1464 h 3510"/>
              <a:gd name="T52" fmla="*/ 2558 w 4096"/>
              <a:gd name="T53" fmla="*/ 442 h 3510"/>
              <a:gd name="T54" fmla="*/ 2592 w 4096"/>
              <a:gd name="T55" fmla="*/ 472 h 3510"/>
              <a:gd name="T56" fmla="*/ 4060 w 4096"/>
              <a:gd name="T57" fmla="*/ 1940 h 3510"/>
              <a:gd name="T58" fmla="*/ 4096 w 4096"/>
              <a:gd name="T59" fmla="*/ 1968 h 3510"/>
              <a:gd name="T60" fmla="*/ 4096 w 4096"/>
              <a:gd name="T61" fmla="*/ 1984 h 3510"/>
              <a:gd name="T62" fmla="*/ 4078 w 4096"/>
              <a:gd name="T63" fmla="*/ 1996 h 3510"/>
              <a:gd name="T64" fmla="*/ 4062 w 4096"/>
              <a:gd name="T65" fmla="*/ 2010 h 3510"/>
              <a:gd name="T66" fmla="*/ 2598 w 4096"/>
              <a:gd name="T67" fmla="*/ 3474 h 3510"/>
              <a:gd name="T68" fmla="*/ 2584 w 4096"/>
              <a:gd name="T69" fmla="*/ 3492 h 3510"/>
              <a:gd name="T70" fmla="*/ 2572 w 4096"/>
              <a:gd name="T71" fmla="*/ 3510 h 3510"/>
              <a:gd name="T72" fmla="*/ 2562 w 4096"/>
              <a:gd name="T73" fmla="*/ 3502 h 3510"/>
              <a:gd name="T74" fmla="*/ 2562 w 4096"/>
              <a:gd name="T75" fmla="*/ 2490 h 3510"/>
              <a:gd name="T76" fmla="*/ 2386 w 4096"/>
              <a:gd name="T77" fmla="*/ 2482 h 3510"/>
              <a:gd name="T78" fmla="*/ 2282 w 4096"/>
              <a:gd name="T79" fmla="*/ 2472 h 3510"/>
              <a:gd name="T80" fmla="*/ 2082 w 4096"/>
              <a:gd name="T81" fmla="*/ 2442 h 3510"/>
              <a:gd name="T82" fmla="*/ 1886 w 4096"/>
              <a:gd name="T83" fmla="*/ 2398 h 3510"/>
              <a:gd name="T84" fmla="*/ 1698 w 4096"/>
              <a:gd name="T85" fmla="*/ 2340 h 3510"/>
              <a:gd name="T86" fmla="*/ 1514 w 4096"/>
              <a:gd name="T87" fmla="*/ 2266 h 3510"/>
              <a:gd name="T88" fmla="*/ 1336 w 4096"/>
              <a:gd name="T89" fmla="*/ 2178 h 3510"/>
              <a:gd name="T90" fmla="*/ 1166 w 4096"/>
              <a:gd name="T91" fmla="*/ 2074 h 3510"/>
              <a:gd name="T92" fmla="*/ 1002 w 4096"/>
              <a:gd name="T93" fmla="*/ 1956 h 3510"/>
              <a:gd name="T94" fmla="*/ 920 w 4096"/>
              <a:gd name="T95" fmla="*/ 1892 h 3510"/>
              <a:gd name="T96" fmla="*/ 754 w 4096"/>
              <a:gd name="T97" fmla="*/ 1740 h 3510"/>
              <a:gd name="T98" fmla="*/ 602 w 4096"/>
              <a:gd name="T99" fmla="*/ 1576 h 3510"/>
              <a:gd name="T100" fmla="*/ 468 w 4096"/>
              <a:gd name="T101" fmla="*/ 1404 h 3510"/>
              <a:gd name="T102" fmla="*/ 406 w 4096"/>
              <a:gd name="T103" fmla="*/ 1314 h 3510"/>
              <a:gd name="T104" fmla="*/ 350 w 4096"/>
              <a:gd name="T105" fmla="*/ 1222 h 3510"/>
              <a:gd name="T106" fmla="*/ 296 w 4096"/>
              <a:gd name="T107" fmla="*/ 1128 h 3510"/>
              <a:gd name="T108" fmla="*/ 204 w 4096"/>
              <a:gd name="T109" fmla="*/ 930 h 3510"/>
              <a:gd name="T110" fmla="*/ 128 w 4096"/>
              <a:gd name="T111" fmla="*/ 724 h 3510"/>
              <a:gd name="T112" fmla="*/ 68 w 4096"/>
              <a:gd name="T113" fmla="*/ 508 h 3510"/>
              <a:gd name="T114" fmla="*/ 44 w 4096"/>
              <a:gd name="T115" fmla="*/ 396 h 3510"/>
              <a:gd name="T116" fmla="*/ 24 w 4096"/>
              <a:gd name="T117" fmla="*/ 256 h 3510"/>
              <a:gd name="T118" fmla="*/ 8 w 4096"/>
              <a:gd name="T119" fmla="*/ 114 h 3510"/>
              <a:gd name="T120" fmla="*/ 0 w 4096"/>
              <a:gd name="T121" fmla="*/ 72 h 3510"/>
              <a:gd name="T122" fmla="*/ 0 w 4096"/>
              <a:gd name="T123" fmla="*/ 0 h 3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96" h="3510">
                <a:moveTo>
                  <a:pt x="0" y="0"/>
                </a:moveTo>
                <a:lnTo>
                  <a:pt x="0" y="0"/>
                </a:lnTo>
                <a:lnTo>
                  <a:pt x="10" y="44"/>
                </a:lnTo>
                <a:lnTo>
                  <a:pt x="22" y="88"/>
                </a:lnTo>
                <a:lnTo>
                  <a:pt x="36" y="132"/>
                </a:lnTo>
                <a:lnTo>
                  <a:pt x="50" y="174"/>
                </a:lnTo>
                <a:lnTo>
                  <a:pt x="66" y="214"/>
                </a:lnTo>
                <a:lnTo>
                  <a:pt x="82" y="254"/>
                </a:lnTo>
                <a:lnTo>
                  <a:pt x="100" y="294"/>
                </a:lnTo>
                <a:lnTo>
                  <a:pt x="120" y="332"/>
                </a:lnTo>
                <a:lnTo>
                  <a:pt x="140" y="370"/>
                </a:lnTo>
                <a:lnTo>
                  <a:pt x="160" y="406"/>
                </a:lnTo>
                <a:lnTo>
                  <a:pt x="182" y="442"/>
                </a:lnTo>
                <a:lnTo>
                  <a:pt x="206" y="476"/>
                </a:lnTo>
                <a:lnTo>
                  <a:pt x="230" y="512"/>
                </a:lnTo>
                <a:lnTo>
                  <a:pt x="254" y="544"/>
                </a:lnTo>
                <a:lnTo>
                  <a:pt x="308" y="610"/>
                </a:lnTo>
                <a:lnTo>
                  <a:pt x="364" y="672"/>
                </a:lnTo>
                <a:lnTo>
                  <a:pt x="424" y="730"/>
                </a:lnTo>
                <a:lnTo>
                  <a:pt x="486" y="788"/>
                </a:lnTo>
                <a:lnTo>
                  <a:pt x="550" y="842"/>
                </a:lnTo>
                <a:lnTo>
                  <a:pt x="618" y="894"/>
                </a:lnTo>
                <a:lnTo>
                  <a:pt x="688" y="944"/>
                </a:lnTo>
                <a:lnTo>
                  <a:pt x="762" y="994"/>
                </a:lnTo>
                <a:lnTo>
                  <a:pt x="836" y="1040"/>
                </a:lnTo>
                <a:lnTo>
                  <a:pt x="836" y="1040"/>
                </a:lnTo>
                <a:lnTo>
                  <a:pt x="898" y="1078"/>
                </a:lnTo>
                <a:lnTo>
                  <a:pt x="962" y="1112"/>
                </a:lnTo>
                <a:lnTo>
                  <a:pt x="1026" y="1146"/>
                </a:lnTo>
                <a:lnTo>
                  <a:pt x="1090" y="1178"/>
                </a:lnTo>
                <a:lnTo>
                  <a:pt x="1156" y="1206"/>
                </a:lnTo>
                <a:lnTo>
                  <a:pt x="1222" y="1234"/>
                </a:lnTo>
                <a:lnTo>
                  <a:pt x="1288" y="1260"/>
                </a:lnTo>
                <a:lnTo>
                  <a:pt x="1356" y="1284"/>
                </a:lnTo>
                <a:lnTo>
                  <a:pt x="1424" y="1306"/>
                </a:lnTo>
                <a:lnTo>
                  <a:pt x="1492" y="1326"/>
                </a:lnTo>
                <a:lnTo>
                  <a:pt x="1562" y="1344"/>
                </a:lnTo>
                <a:lnTo>
                  <a:pt x="1632" y="1362"/>
                </a:lnTo>
                <a:lnTo>
                  <a:pt x="1702" y="1376"/>
                </a:lnTo>
                <a:lnTo>
                  <a:pt x="1772" y="1390"/>
                </a:lnTo>
                <a:lnTo>
                  <a:pt x="1844" y="1402"/>
                </a:lnTo>
                <a:lnTo>
                  <a:pt x="1916" y="1414"/>
                </a:lnTo>
                <a:lnTo>
                  <a:pt x="1916" y="1414"/>
                </a:lnTo>
                <a:lnTo>
                  <a:pt x="1990" y="1424"/>
                </a:lnTo>
                <a:lnTo>
                  <a:pt x="2064" y="1430"/>
                </a:lnTo>
                <a:lnTo>
                  <a:pt x="2214" y="1444"/>
                </a:lnTo>
                <a:lnTo>
                  <a:pt x="2366" y="1454"/>
                </a:lnTo>
                <a:lnTo>
                  <a:pt x="2516" y="1464"/>
                </a:lnTo>
                <a:lnTo>
                  <a:pt x="2516" y="1464"/>
                </a:lnTo>
                <a:lnTo>
                  <a:pt x="2536" y="1464"/>
                </a:lnTo>
                <a:lnTo>
                  <a:pt x="2558" y="1464"/>
                </a:lnTo>
                <a:lnTo>
                  <a:pt x="2558" y="1464"/>
                </a:lnTo>
                <a:lnTo>
                  <a:pt x="2558" y="442"/>
                </a:lnTo>
                <a:lnTo>
                  <a:pt x="2558" y="442"/>
                </a:lnTo>
                <a:lnTo>
                  <a:pt x="2592" y="472"/>
                </a:lnTo>
                <a:lnTo>
                  <a:pt x="2592" y="472"/>
                </a:lnTo>
                <a:lnTo>
                  <a:pt x="4060" y="1940"/>
                </a:lnTo>
                <a:lnTo>
                  <a:pt x="4060" y="1940"/>
                </a:lnTo>
                <a:lnTo>
                  <a:pt x="4078" y="1954"/>
                </a:lnTo>
                <a:lnTo>
                  <a:pt x="4096" y="1968"/>
                </a:lnTo>
                <a:lnTo>
                  <a:pt x="4096" y="1968"/>
                </a:lnTo>
                <a:lnTo>
                  <a:pt x="4096" y="1984"/>
                </a:lnTo>
                <a:lnTo>
                  <a:pt x="4096" y="1984"/>
                </a:lnTo>
                <a:lnTo>
                  <a:pt x="4078" y="1996"/>
                </a:lnTo>
                <a:lnTo>
                  <a:pt x="4062" y="2010"/>
                </a:lnTo>
                <a:lnTo>
                  <a:pt x="4062" y="2010"/>
                </a:lnTo>
                <a:lnTo>
                  <a:pt x="2598" y="3474"/>
                </a:lnTo>
                <a:lnTo>
                  <a:pt x="2598" y="3474"/>
                </a:lnTo>
                <a:lnTo>
                  <a:pt x="2592" y="3482"/>
                </a:lnTo>
                <a:lnTo>
                  <a:pt x="2584" y="3492"/>
                </a:lnTo>
                <a:lnTo>
                  <a:pt x="2572" y="3510"/>
                </a:lnTo>
                <a:lnTo>
                  <a:pt x="2572" y="3510"/>
                </a:lnTo>
                <a:lnTo>
                  <a:pt x="2562" y="3502"/>
                </a:lnTo>
                <a:lnTo>
                  <a:pt x="2562" y="3502"/>
                </a:lnTo>
                <a:lnTo>
                  <a:pt x="2562" y="2490"/>
                </a:lnTo>
                <a:lnTo>
                  <a:pt x="2562" y="2490"/>
                </a:lnTo>
                <a:lnTo>
                  <a:pt x="2472" y="2486"/>
                </a:lnTo>
                <a:lnTo>
                  <a:pt x="2386" y="2482"/>
                </a:lnTo>
                <a:lnTo>
                  <a:pt x="2386" y="2482"/>
                </a:lnTo>
                <a:lnTo>
                  <a:pt x="2282" y="2472"/>
                </a:lnTo>
                <a:lnTo>
                  <a:pt x="2182" y="2460"/>
                </a:lnTo>
                <a:lnTo>
                  <a:pt x="2082" y="2442"/>
                </a:lnTo>
                <a:lnTo>
                  <a:pt x="1984" y="2422"/>
                </a:lnTo>
                <a:lnTo>
                  <a:pt x="1886" y="2398"/>
                </a:lnTo>
                <a:lnTo>
                  <a:pt x="1792" y="2372"/>
                </a:lnTo>
                <a:lnTo>
                  <a:pt x="1698" y="2340"/>
                </a:lnTo>
                <a:lnTo>
                  <a:pt x="1604" y="2304"/>
                </a:lnTo>
                <a:lnTo>
                  <a:pt x="1514" y="2266"/>
                </a:lnTo>
                <a:lnTo>
                  <a:pt x="1424" y="2224"/>
                </a:lnTo>
                <a:lnTo>
                  <a:pt x="1336" y="2178"/>
                </a:lnTo>
                <a:lnTo>
                  <a:pt x="1250" y="2128"/>
                </a:lnTo>
                <a:lnTo>
                  <a:pt x="1166" y="2074"/>
                </a:lnTo>
                <a:lnTo>
                  <a:pt x="1082" y="2018"/>
                </a:lnTo>
                <a:lnTo>
                  <a:pt x="1002" y="1956"/>
                </a:lnTo>
                <a:lnTo>
                  <a:pt x="920" y="1892"/>
                </a:lnTo>
                <a:lnTo>
                  <a:pt x="920" y="1892"/>
                </a:lnTo>
                <a:lnTo>
                  <a:pt x="836" y="1816"/>
                </a:lnTo>
                <a:lnTo>
                  <a:pt x="754" y="1740"/>
                </a:lnTo>
                <a:lnTo>
                  <a:pt x="676" y="1660"/>
                </a:lnTo>
                <a:lnTo>
                  <a:pt x="602" y="1576"/>
                </a:lnTo>
                <a:lnTo>
                  <a:pt x="532" y="1492"/>
                </a:lnTo>
                <a:lnTo>
                  <a:pt x="468" y="1404"/>
                </a:lnTo>
                <a:lnTo>
                  <a:pt x="436" y="1360"/>
                </a:lnTo>
                <a:lnTo>
                  <a:pt x="406" y="1314"/>
                </a:lnTo>
                <a:lnTo>
                  <a:pt x="378" y="1268"/>
                </a:lnTo>
                <a:lnTo>
                  <a:pt x="350" y="1222"/>
                </a:lnTo>
                <a:lnTo>
                  <a:pt x="322" y="1174"/>
                </a:lnTo>
                <a:lnTo>
                  <a:pt x="296" y="1128"/>
                </a:lnTo>
                <a:lnTo>
                  <a:pt x="248" y="1030"/>
                </a:lnTo>
                <a:lnTo>
                  <a:pt x="204" y="930"/>
                </a:lnTo>
                <a:lnTo>
                  <a:pt x="164" y="828"/>
                </a:lnTo>
                <a:lnTo>
                  <a:pt x="128" y="724"/>
                </a:lnTo>
                <a:lnTo>
                  <a:pt x="96" y="616"/>
                </a:lnTo>
                <a:lnTo>
                  <a:pt x="68" y="508"/>
                </a:lnTo>
                <a:lnTo>
                  <a:pt x="44" y="396"/>
                </a:lnTo>
                <a:lnTo>
                  <a:pt x="44" y="396"/>
                </a:lnTo>
                <a:lnTo>
                  <a:pt x="32" y="326"/>
                </a:lnTo>
                <a:lnTo>
                  <a:pt x="24" y="256"/>
                </a:lnTo>
                <a:lnTo>
                  <a:pt x="8" y="114"/>
                </a:lnTo>
                <a:lnTo>
                  <a:pt x="8" y="114"/>
                </a:lnTo>
                <a:lnTo>
                  <a:pt x="0" y="72"/>
                </a:lnTo>
                <a:lnTo>
                  <a:pt x="0" y="7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529269"/>
              </p:ext>
            </p:extLst>
          </p:nvPr>
        </p:nvGraphicFramePr>
        <p:xfrm>
          <a:off x="736898" y="942491"/>
          <a:ext cx="2632898" cy="145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84984" y="739598"/>
            <a:ext cx="2968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ИСТОЧНИКИ ФИНАНСИРОВАНИЯ МЕРОПРИЯТИЙ МУНИЦИПАЛЬНЫХ ПРОГГРАММ, МЛН.РУБ. </a:t>
            </a:r>
            <a:endParaRPr lang="ru-RU" sz="9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38310" y="1485113"/>
            <a:ext cx="10668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2019 год.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16200000">
            <a:off x="1581813" y="546170"/>
            <a:ext cx="251822" cy="1714360"/>
          </a:xfrm>
          <a:prstGeom prst="rightBrace">
            <a:avLst>
              <a:gd name="adj1" fmla="val 8333"/>
              <a:gd name="adj2" fmla="val 505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6468" y="2627917"/>
            <a:ext cx="6047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БЮДЖЕТОВ ПОСЕЛЕНИЙ НОВОКУБАНСКОГО РАЙОНА ПО РАЗДЕЛАМ И ПОДРАЗДЕЛАМ КЛАССИФИКАЦИИ РАСХОДОВ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0529" y="2907458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34428"/>
              </p:ext>
            </p:extLst>
          </p:nvPr>
        </p:nvGraphicFramePr>
        <p:xfrm>
          <a:off x="340704" y="3169531"/>
          <a:ext cx="6041046" cy="554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8718"/>
                <a:gridCol w="547824"/>
                <a:gridCol w="486955"/>
                <a:gridCol w="478349"/>
                <a:gridCol w="478349"/>
                <a:gridCol w="495561"/>
                <a:gridCol w="562645"/>
                <a:gridCol w="562645"/>
              </a:tblGrid>
              <a:tr h="2125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 (раздел, подраздел)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endParaRPr lang="en-US" sz="9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 </a:t>
                      </a:r>
                      <a:endParaRPr lang="en-US" sz="9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(факт)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2018/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2019(ф)/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2019(п)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7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Всего расходов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</a:t>
                      </a:r>
                      <a:r>
                        <a:rPr lang="ru-RU" sz="900" b="1" u="none" strike="noStrike" dirty="0">
                          <a:effectLst/>
                        </a:rPr>
                        <a:t>381,6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1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Общегосударственные расходы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</a:t>
                      </a:r>
                      <a:r>
                        <a:rPr lang="ru-RU" sz="900" b="1" u="none" strike="noStrike" dirty="0">
                          <a:effectLst/>
                        </a:rPr>
                        <a:t>62,3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6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Функционирование высшего должностного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лица</a:t>
                      </a:r>
                      <a:r>
                        <a:rPr lang="en-US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 smtClean="0">
                          <a:effectLst/>
                        </a:rPr>
                        <a:t>муниципального </a:t>
                      </a:r>
                      <a:r>
                        <a:rPr lang="ru-RU" sz="900" u="none" strike="noStrike" dirty="0">
                          <a:effectLst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7,0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Функционирование местных администраций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47,8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Обеспечение деятельности </a:t>
                      </a:r>
                      <a:r>
                        <a:rPr lang="ru-RU" sz="900" u="none" strike="noStrike" dirty="0" smtClean="0">
                          <a:effectLst/>
                        </a:rPr>
                        <a:t>финансово-</a:t>
                      </a:r>
                      <a:r>
                        <a:rPr lang="en-US" sz="900" u="none" strike="noStrike" dirty="0" smtClean="0">
                          <a:effectLst/>
                        </a:rPr>
                        <a:t>             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 smtClean="0">
                          <a:effectLst/>
                        </a:rPr>
                        <a:t>бюджетного </a:t>
                      </a:r>
                      <a:r>
                        <a:rPr lang="ru-RU" sz="900" u="none" strike="noStrike" dirty="0">
                          <a:effectLst/>
                        </a:rPr>
                        <a:t>надзора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 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Обеспечение проведения выборов и </a:t>
                      </a:r>
                      <a:r>
                        <a:rPr lang="en-US" sz="900" u="none" strike="noStrike" dirty="0" smtClean="0">
                          <a:effectLst/>
                        </a:rPr>
                        <a:t>       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референдумов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0,4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11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            </a:t>
                      </a:r>
                      <a:r>
                        <a:rPr lang="ru-RU" sz="900" u="none" strike="noStrike" dirty="0">
                          <a:effectLst/>
                        </a:rPr>
                        <a:t>-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7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 7,1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4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Национальная оборона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  </a:t>
                      </a:r>
                      <a:r>
                        <a:rPr lang="ru-RU" sz="900" b="1" u="none" strike="noStrike" dirty="0">
                          <a:effectLst/>
                        </a:rPr>
                        <a:t>1,7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2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Мобилизационная и вневойсковая подготовка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1,7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33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Национальная безопасность и </a:t>
                      </a:r>
                      <a:r>
                        <a:rPr lang="en-US" sz="900" b="1" u="none" strike="noStrike" dirty="0" smtClean="0">
                          <a:effectLst/>
                        </a:rPr>
                        <a:t>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правоохранительная 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</a:t>
                      </a:r>
                      <a:r>
                        <a:rPr lang="ru-RU" sz="900" b="1" u="none" strike="noStrike" dirty="0">
                          <a:effectLst/>
                        </a:rPr>
                        <a:t>2,7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Защита населения и территории от чрезвычайных </a:t>
                      </a:r>
                      <a:r>
                        <a:rPr lang="ru-RU" sz="900" u="none" strike="noStrike" dirty="0" smtClean="0">
                          <a:effectLst/>
                        </a:rPr>
                        <a:t>ситуаций </a:t>
                      </a:r>
                      <a:r>
                        <a:rPr lang="ru-RU" sz="900" u="none" strike="noStrike" dirty="0">
                          <a:effectLst/>
                        </a:rPr>
                        <a:t>природного и техногенного характера, </a:t>
                      </a:r>
                      <a:r>
                        <a:rPr lang="en-US" sz="900" u="none" strike="noStrike" dirty="0" smtClean="0">
                          <a:effectLst/>
                        </a:rPr>
                        <a:t>    </a:t>
                      </a:r>
                      <a:r>
                        <a:rPr lang="ru-RU" sz="900" u="none" strike="noStrike" dirty="0" smtClean="0">
                          <a:effectLst/>
                        </a:rPr>
                        <a:t>гражданская </a:t>
                      </a:r>
                      <a:r>
                        <a:rPr lang="ru-RU" sz="900" u="none" strike="noStrike" dirty="0">
                          <a:effectLst/>
                        </a:rPr>
                        <a:t>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</a:t>
                      </a:r>
                      <a:r>
                        <a:rPr lang="ru-RU" sz="900" u="none" strike="noStrike" dirty="0" smtClean="0">
                          <a:effectLst/>
                        </a:rPr>
                        <a:t>    </a:t>
                      </a:r>
                      <a:r>
                        <a:rPr lang="ru-RU" sz="900" u="none" strike="noStrike" dirty="0">
                          <a:effectLst/>
                        </a:rPr>
                        <a:t>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7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Обеспечение пожарной безопасности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2,4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национальной </a:t>
                      </a:r>
                      <a:r>
                        <a:rPr lang="en-US" sz="900" u="none" strike="noStrike" dirty="0" smtClean="0">
                          <a:effectLst/>
                        </a:rPr>
                        <a:t>         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безопасности </a:t>
                      </a:r>
                      <a:r>
                        <a:rPr lang="ru-RU" sz="900" u="none" strike="noStrike" dirty="0">
                          <a:effectLst/>
                        </a:rPr>
                        <a:t>и правоохранительной деятельности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0,3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2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  </a:t>
                      </a:r>
                      <a:r>
                        <a:rPr lang="ru-RU" sz="900" b="1" u="none" strike="noStrike" dirty="0">
                          <a:effectLst/>
                        </a:rPr>
                        <a:t>60,6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9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Общеэкономические </a:t>
                      </a:r>
                      <a:r>
                        <a:rPr lang="ru-RU" sz="900" u="none" strike="noStrike" dirty="0">
                          <a:effectLst/>
                        </a:rPr>
                        <a:t>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0,2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7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Дорожное хозяйство (дорожные фонды)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</a:t>
                      </a:r>
                      <a:r>
                        <a:rPr lang="ru-RU" sz="900" u="none" strike="noStrike" dirty="0" smtClean="0">
                          <a:effectLst/>
                        </a:rPr>
                        <a:t>    </a:t>
                      </a:r>
                      <a:r>
                        <a:rPr lang="ru-RU" sz="900" u="none" strike="noStrike" dirty="0">
                          <a:effectLst/>
                        </a:rPr>
                        <a:t>53,8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</a:t>
                      </a:r>
                      <a:r>
                        <a:rPr lang="ru-RU" sz="900" u="none" strike="noStrike" dirty="0" smtClean="0">
                          <a:effectLst/>
                        </a:rPr>
                        <a:t>национальной</a:t>
                      </a:r>
                      <a:r>
                        <a:rPr lang="en-US" sz="900" u="none" strike="noStrike" dirty="0" smtClean="0">
                          <a:effectLst/>
                        </a:rPr>
                        <a:t>          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6,6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7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</a:rPr>
                        <a:t>59,5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2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12,5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Благоустройство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</a:t>
                      </a:r>
                      <a:r>
                        <a:rPr lang="ru-RU" sz="900" u="none" strike="noStrike" dirty="0" smtClean="0">
                          <a:effectLst/>
                        </a:rPr>
                        <a:t>    </a:t>
                      </a:r>
                      <a:r>
                        <a:rPr lang="ru-RU" sz="900" u="none" strike="noStrike" dirty="0">
                          <a:effectLst/>
                        </a:rPr>
                        <a:t>34,1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33375" y="251520"/>
            <a:ext cx="6048375" cy="400110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МУНИЦИПАЛЬНОГО ОБРАЗОВАНИЯ </a:t>
            </a:r>
          </a:p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НОВОКУБАНСКИЙ РАЙОН В РАМКАХ МУНИЦИПАЛЬНЫХ ПРОГРАММ </a:t>
            </a:r>
            <a:endParaRPr lang="ru-RU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18346" y="1194392"/>
            <a:ext cx="1147536" cy="1124039"/>
            <a:chOff x="2208" y="1536"/>
            <a:chExt cx="1361" cy="1361"/>
          </a:xfrm>
        </p:grpSpPr>
        <p:sp>
          <p:nvSpPr>
            <p:cNvPr id="20" name="Oval 21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63529"/>
                    <a:invGamma/>
                  </a:srgbClr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2372" y="1697"/>
              <a:ext cx="1031" cy="1031"/>
              <a:chOff x="4173" y="1705"/>
              <a:chExt cx="1254" cy="1251"/>
            </a:xfrm>
          </p:grpSpPr>
          <p:sp>
            <p:nvSpPr>
              <p:cNvPr id="27" name="Oval 27"/>
              <p:cNvSpPr>
                <a:spLocks noChangeArrowheads="1"/>
              </p:cNvSpPr>
              <p:nvPr/>
            </p:nvSpPr>
            <p:spPr bwMode="gray">
              <a:xfrm>
                <a:off x="4173" y="1705"/>
                <a:ext cx="1254" cy="125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4191" y="1712"/>
                <a:ext cx="1224" cy="12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gray">
              <a:xfrm>
                <a:off x="4205" y="1724"/>
                <a:ext cx="1164" cy="11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" name="Oval 30"/>
              <p:cNvSpPr>
                <a:spLocks noChangeArrowheads="1"/>
              </p:cNvSpPr>
              <p:nvPr/>
            </p:nvSpPr>
            <p:spPr bwMode="gray">
              <a:xfrm>
                <a:off x="4270" y="1757"/>
                <a:ext cx="1035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2352" y="1931"/>
              <a:ext cx="1163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НОВЫЕ</a:t>
              </a:r>
            </a:p>
            <a:p>
              <a:r>
                <a:rPr lang="ru-RU" sz="9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ПРОГРАММЫ</a:t>
              </a:r>
              <a:endParaRPr lang="en-US" sz="9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33375" y="726259"/>
            <a:ext cx="6048375" cy="7848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2015 года бюджет муниципального образования </a:t>
            </a:r>
            <a:r>
              <a:rPr lang="ru-RU" sz="9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Новокубанский</a:t>
            </a:r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 район  формируется в программном формате на основе муниципальных программ.</a:t>
            </a:r>
          </a:p>
          <a:p>
            <a:pPr algn="just"/>
            <a:r>
              <a:rPr lang="ru-RU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В 2019 году бюджет сформирован на основании 17 муниципальных программ.</a:t>
            </a:r>
          </a:p>
          <a:p>
            <a:pPr marL="85725" algn="just"/>
            <a:endParaRPr lang="ru-RU" sz="9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5725" algn="just"/>
            <a:endParaRPr lang="ru-RU" sz="9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8453" y="1362755"/>
            <a:ext cx="2232058" cy="10618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МП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</a:rPr>
              <a:t>«Развитие сельского хозяйства и регулирование  рынков  сельскохозяйственной продукции , сырья и продовольствия на территории  муниципального образования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</a:rPr>
              <a:t>Новокубанский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</a:rPr>
              <a:t>  район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algn="just"/>
            <a:endParaRPr lang="ru-RU" sz="9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1744" y="1236639"/>
            <a:ext cx="2179584" cy="6463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 smtClean="0">
                <a:ea typeface="Times New Roman" panose="02020603050405020304" pitchFamily="18" charset="0"/>
              </a:rPr>
              <a:t>Повышение </a:t>
            </a:r>
            <a:r>
              <a:rPr lang="ru-RU" sz="900" dirty="0">
                <a:ea typeface="Times New Roman" panose="02020603050405020304" pitchFamily="18" charset="0"/>
              </a:rPr>
              <a:t>эффективности в управлении и распоряжении муниципальным имуществом и управлению земельными </a:t>
            </a:r>
            <a:r>
              <a:rPr lang="ru-RU" sz="900" dirty="0" smtClean="0">
                <a:ea typeface="Times New Roman" panose="02020603050405020304" pitchFamily="18" charset="0"/>
              </a:rPr>
              <a:t>ресурсами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95692" y="1999702"/>
            <a:ext cx="2185636" cy="5078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 smtClean="0"/>
              <a:t>Развитие </a:t>
            </a:r>
            <a:r>
              <a:rPr lang="ru-RU" sz="900" dirty="0"/>
              <a:t>информационного общества муниципального образования </a:t>
            </a:r>
            <a:r>
              <a:rPr lang="ru-RU" sz="900" dirty="0" err="1"/>
              <a:t>Новокубанский</a:t>
            </a:r>
            <a:r>
              <a:rPr lang="ru-RU" sz="900" dirty="0"/>
              <a:t> район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850511" y="1876982"/>
            <a:ext cx="147151" cy="105131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AC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14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586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36761" y="653371"/>
            <a:ext cx="1176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18443"/>
              </p:ext>
            </p:extLst>
          </p:nvPr>
        </p:nvGraphicFramePr>
        <p:xfrm>
          <a:off x="476249" y="861191"/>
          <a:ext cx="6035676" cy="3457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695"/>
                <a:gridCol w="504056"/>
                <a:gridCol w="531822"/>
                <a:gridCol w="452676"/>
                <a:gridCol w="452676"/>
                <a:gridCol w="528122"/>
                <a:gridCol w="554984"/>
                <a:gridCol w="562645"/>
              </a:tblGrid>
              <a:tr h="156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   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 </a:t>
                      </a: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(факт)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Динамика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2018/</a:t>
                      </a: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</a:t>
                      </a: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(ф)/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2019(п)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жилищно-коммунального хозяйства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12,</a:t>
                      </a:r>
                      <a:r>
                        <a:rPr lang="en-US" sz="900" u="none" strike="noStrike" dirty="0" smtClean="0">
                          <a:effectLst/>
                        </a:rPr>
                        <a:t>9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</a:t>
                      </a:r>
                      <a:r>
                        <a:rPr lang="ru-RU" sz="900" b="1" u="none" strike="noStrike" dirty="0">
                          <a:effectLst/>
                        </a:rPr>
                        <a:t>1,4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2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Молодежная политика и оздоровление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effectLst/>
                        </a:rPr>
                        <a:t>     </a:t>
                      </a:r>
                      <a:r>
                        <a:rPr lang="ru-RU" sz="900" b="0" u="none" strike="noStrike" dirty="0" smtClean="0">
                          <a:effectLst/>
                        </a:rPr>
                        <a:t>    </a:t>
                      </a:r>
                      <a:r>
                        <a:rPr lang="ru-RU" sz="900" b="0" u="none" strike="noStrike" dirty="0">
                          <a:effectLst/>
                        </a:rPr>
                        <a:t>1,4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</a:t>
                      </a:r>
                      <a:r>
                        <a:rPr lang="ru-RU" sz="900" b="1" u="none" strike="noStrike" dirty="0">
                          <a:effectLst/>
                        </a:rPr>
                        <a:t>162,2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157,7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4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культуры </a:t>
                      </a:r>
                      <a:r>
                        <a:rPr lang="ru-RU" sz="900" u="none" strike="noStrike" dirty="0" smtClean="0">
                          <a:effectLst/>
                        </a:rPr>
                        <a:t>и</a:t>
                      </a:r>
                      <a:r>
                        <a:rPr lang="en-US" sz="900" u="none" strike="noStrike" dirty="0" smtClean="0">
                          <a:effectLst/>
                        </a:rPr>
                        <a:t>                    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кинематографии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4,5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Социальная политика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</a:t>
                      </a:r>
                      <a:r>
                        <a:rPr lang="ru-RU" sz="900" b="1" u="none" strike="noStrike" dirty="0">
                          <a:effectLst/>
                        </a:rPr>
                        <a:t>2,0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Пенсионное обеспечение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0,4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Социальное обеспечение населения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1,2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4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Другие вопросы в области социальной политики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0,4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</a:t>
                      </a:r>
                      <a:r>
                        <a:rPr lang="ru-RU" sz="900" b="1" u="none" strike="noStrike" dirty="0">
                          <a:effectLst/>
                        </a:rPr>
                        <a:t>22,3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Физическая 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</a:t>
                      </a:r>
                      <a:r>
                        <a:rPr lang="ru-RU" sz="900" u="none" strike="noStrike" dirty="0" smtClean="0">
                          <a:effectLst/>
                        </a:rPr>
                        <a:t>   </a:t>
                      </a:r>
                      <a:r>
                        <a:rPr lang="ru-RU" sz="900" u="none" strike="noStrike" dirty="0">
                          <a:effectLst/>
                        </a:rPr>
                        <a:t>22,1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Массовый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</a:t>
                      </a:r>
                      <a:r>
                        <a:rPr lang="ru-RU" sz="900" u="none" strike="noStrike" dirty="0" smtClean="0">
                          <a:effectLst/>
                        </a:rPr>
                        <a:t>    </a:t>
                      </a:r>
                      <a:r>
                        <a:rPr lang="ru-RU" sz="900" u="none" strike="noStrike" dirty="0">
                          <a:effectLst/>
                        </a:rPr>
                        <a:t>0,2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</a:t>
                      </a:r>
                      <a:r>
                        <a:rPr lang="ru-RU" sz="900" b="1" u="none" strike="noStrike" dirty="0">
                          <a:effectLst/>
                        </a:rPr>
                        <a:t>2,8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Периодическая печать и издательства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      </a:t>
                      </a:r>
                      <a:r>
                        <a:rPr lang="ru-RU" sz="900" u="none" strike="noStrike" dirty="0" smtClean="0">
                          <a:effectLst/>
                        </a:rPr>
                        <a:t>  </a:t>
                      </a:r>
                      <a:r>
                        <a:rPr lang="ru-RU" sz="900" u="none" strike="noStrike" dirty="0">
                          <a:effectLst/>
                        </a:rPr>
                        <a:t>2,8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2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Обслуживание </a:t>
                      </a:r>
                      <a:r>
                        <a:rPr lang="ru-RU" sz="900" b="1" u="none" strike="noStrike" dirty="0" smtClean="0">
                          <a:effectLst/>
                        </a:rPr>
                        <a:t> муниципального</a:t>
                      </a:r>
                      <a:r>
                        <a:rPr lang="en-US" sz="900" b="1" u="none" strike="noStrike" dirty="0" smtClean="0">
                          <a:effectLst/>
                        </a:rPr>
                        <a:t>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</a:rPr>
                        <a:t>долга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       </a:t>
                      </a:r>
                      <a:r>
                        <a:rPr lang="ru-RU" sz="900" b="1" u="none" strike="noStrike" dirty="0" smtClean="0">
                          <a:effectLst/>
                        </a:rPr>
                        <a:t>  4,</a:t>
                      </a:r>
                      <a:r>
                        <a:rPr lang="en-US" sz="900" b="1" u="none" strike="noStrike" dirty="0" smtClean="0">
                          <a:effectLst/>
                        </a:rPr>
                        <a:t>1</a:t>
                      </a:r>
                      <a:r>
                        <a:rPr lang="ru-RU" sz="900" b="1" u="none" strike="noStrike" dirty="0" smtClean="0">
                          <a:effectLst/>
                        </a:rPr>
                        <a:t>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50" marR="8450" marT="84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311" y="4403303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РАСХОДЫ ПОСЕЛЕНИЙ В РАМКАХ МУНИЦИПАЛЬНЫХ ПРОГРАММ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35962"/>
              </p:ext>
            </p:extLst>
          </p:nvPr>
        </p:nvGraphicFramePr>
        <p:xfrm>
          <a:off x="467311" y="4838585"/>
          <a:ext cx="6057312" cy="3919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755"/>
                <a:gridCol w="2789771"/>
                <a:gridCol w="600776"/>
                <a:gridCol w="525678"/>
                <a:gridCol w="525678"/>
                <a:gridCol w="716399"/>
                <a:gridCol w="546255"/>
              </a:tblGrid>
              <a:tr h="438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№п/п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программы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endParaRPr lang="ru-RU" sz="9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2019/2018,%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Динамика 2019(ф)/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2019(п)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«Социальная поддержка граждан»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"Дети Кубани"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«Комплексное и устойчивое развитие в сфере строительства</a:t>
                      </a:r>
                      <a:r>
                        <a:rPr lang="ru-RU" sz="900" u="none" strike="noStrike" dirty="0" smtClean="0">
                          <a:effectLst/>
                        </a:rPr>
                        <a:t>,  </a:t>
                      </a:r>
                      <a:r>
                        <a:rPr lang="ru-RU" sz="900" u="none" strike="noStrike" dirty="0">
                          <a:effectLst/>
                        </a:rPr>
                        <a:t>архитектуры и дорожного хозяйства»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«Развитие жилищно-коммунального хозяйства»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117,38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«Обеспечение </a:t>
                      </a:r>
                      <a:r>
                        <a:rPr lang="ru-RU" sz="900" u="none" strike="noStrike" dirty="0">
                          <a:effectLst/>
                        </a:rPr>
                        <a:t>безопасности населения»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«Развитие культуры»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9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«Развитие физической культуры и массового спорта»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 </a:t>
                      </a:r>
                      <a:r>
                        <a:rPr lang="ru-RU" sz="900" u="none" strike="noStrike" dirty="0">
                          <a:effectLst/>
                        </a:rPr>
                        <a:t>«Экономическое развитие»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"Развитие муниципальной службы"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«Молодежь Кубани»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«Информационное обеспечение жителей»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</a:t>
                      </a:r>
                      <a:r>
                        <a:rPr lang="ru-RU" sz="900" u="none" strike="noStrike" dirty="0">
                          <a:effectLst/>
                        </a:rPr>
                        <a:t>«Информатизация администрации муниципального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                       образования</a:t>
                      </a:r>
                      <a:r>
                        <a:rPr lang="ru-RU" sz="900" u="none" strike="noStrike" dirty="0">
                          <a:effectLst/>
                        </a:rPr>
                        <a:t>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«Доступная среда»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МП «Формирование </a:t>
                      </a:r>
                      <a:r>
                        <a:rPr lang="ru-RU" sz="900" u="none" strike="noStrike" dirty="0">
                          <a:effectLst/>
                        </a:rPr>
                        <a:t>современной городской </a:t>
                      </a:r>
                      <a:r>
                        <a:rPr lang="ru-RU" sz="900" u="none" strike="noStrike" dirty="0" smtClean="0">
                          <a:effectLst/>
                        </a:rPr>
                        <a:t>среды»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Итого по программам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411,7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548,8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517,3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36761" y="4541803"/>
            <a:ext cx="1176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250" y="250482"/>
            <a:ext cx="6035675" cy="400110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РАСХОДЫ БЮДЖЕТОВ ПОСЕЛЕНИЙ НОВОКУБАНСКОГО РАЙОНА ПО РАЗДЕЛАМ </a:t>
            </a:r>
          </a:p>
          <a:p>
            <a:pPr indent="180975"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И ПОДРАЗДЕЛАМ КЛАССИФИКАЦИИ РАСХОДОВ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907" y="875385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15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0488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2314" y="1043608"/>
            <a:ext cx="10170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рублей</a:t>
            </a:r>
            <a:endParaRPr lang="ru-RU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375" y="251520"/>
            <a:ext cx="6047953" cy="707886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ИНФОРМАЦИЯ О ЦЕЛЕВЫХ ПОКАЗАТЕЛЯХ ПО ОПЛАТЕ ТРУДА </a:t>
            </a:r>
          </a:p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ОТДЕЛЬНЫХ КАТЕГОРИЙ РАБОТНИКОВ СОЦИАЛЬНОЙ СФЕРЫ </a:t>
            </a:r>
          </a:p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В ОРГАНИЗАЦИЯХ  МУНИЦИПАЛЬНОЙ И ГОСУДАРСТВЕННОЙ ФОРМ СОБСТВЕННОСТИ  </a:t>
            </a:r>
            <a:endParaRPr lang="en-US" sz="1000" b="1" dirty="0" smtClean="0"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В 2015-2019 ГОДАХ</a:t>
            </a:r>
            <a:endParaRPr lang="ru-RU" sz="1000" b="1" dirty="0"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7221"/>
              </p:ext>
            </p:extLst>
          </p:nvPr>
        </p:nvGraphicFramePr>
        <p:xfrm>
          <a:off x="333375" y="1251020"/>
          <a:ext cx="6047953" cy="11269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2898"/>
                <a:gridCol w="663011"/>
                <a:gridCol w="663011"/>
                <a:gridCol w="663011"/>
                <a:gridCol w="663011"/>
                <a:gridCol w="663011"/>
              </a:tblGrid>
              <a:tr h="134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Категория работников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Педагогические работники </a:t>
                      </a:r>
                      <a:r>
                        <a:rPr lang="ru-RU" sz="900" u="none" strike="noStrike" dirty="0" smtClean="0">
                          <a:effectLst/>
                        </a:rPr>
                        <a:t>образовательных</a:t>
                      </a: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учреждений общего образования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27 826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28 360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28 531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28 </a:t>
                      </a:r>
                      <a:r>
                        <a:rPr lang="ru-RU" sz="900" u="none" strike="noStrike" dirty="0" smtClean="0">
                          <a:effectLst/>
                        </a:rPr>
                        <a:t>830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31 152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Педагогические работники </a:t>
                      </a:r>
                      <a:r>
                        <a:rPr lang="ru-RU" sz="900" u="none" strike="noStrike" dirty="0" smtClean="0">
                          <a:effectLst/>
                        </a:rPr>
                        <a:t>дошкольных</a:t>
                      </a: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образовательных учреждений 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22 704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24 538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25 813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27 710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29 552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Педагогические работники учреждений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дополнительного </a:t>
                      </a:r>
                      <a:r>
                        <a:rPr lang="ru-RU" sz="900" u="none" strike="noStrike" dirty="0">
                          <a:effectLst/>
                        </a:rPr>
                        <a:t>образования детей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23 990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24 818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27 989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136</a:t>
                      </a: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31 837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0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Работники учреждений культуры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17 719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+mn-lt"/>
                        </a:rPr>
                        <a:t>18</a:t>
                      </a:r>
                      <a:r>
                        <a:rPr lang="ru-RU" sz="900" baseline="0" dirty="0" smtClean="0">
                          <a:latin typeface="+mn-lt"/>
                        </a:rPr>
                        <a:t> 963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 832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27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268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26 821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1" marR="5931" marT="59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218" y="2443438"/>
            <a:ext cx="6043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208" y="2810633"/>
            <a:ext cx="2897082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Общее количество объектов образования – 69 </a:t>
            </a:r>
            <a:endParaRPr lang="ru-RU" sz="900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Количество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общеобразовательных школ  – 31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обучается – 9795 человек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Количество детских дошкольных учреждений – 34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воспитывается – 3935 детей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Количество учреждений дополнительного образования - 4</a:t>
            </a:r>
          </a:p>
          <a:p>
            <a:r>
              <a:rPr lang="ru-RU" sz="900" dirty="0"/>
              <a:t>о</a:t>
            </a:r>
            <a:r>
              <a:rPr lang="ru-RU" sz="900" dirty="0" smtClean="0"/>
              <a:t>хват </a:t>
            </a:r>
            <a:r>
              <a:rPr lang="ru-RU" sz="900" dirty="0"/>
              <a:t>несовершеннолетних, вовлеченных в получение дополнительных образовательных программ и услуг, составлял в 2018 году 8957 человек (92, 3%), 2019 году  - 9140 (95%)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3375" y="2728913"/>
            <a:ext cx="3114557" cy="17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На отрасль «Образование» в 2019 году направлено 1 миллиард 208,6 миллионов рублей  или 54,4 %  от общего объема расход. </a:t>
            </a:r>
          </a:p>
          <a:p>
            <a:pPr algn="just">
              <a:spcAft>
                <a:spcPts val="0"/>
              </a:spcAft>
            </a:pP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том числе: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- дошкольное образование –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448,5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- общее образование –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595,6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дополнительное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образование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–76,2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молодежная  политика и оздоровление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детей –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12,2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прочие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расходы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–76,1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9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16</a:t>
            </a:r>
            <a:endParaRPr lang="ru-RU" sz="11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778" y="4263938"/>
            <a:ext cx="293255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</a:rPr>
              <a:t>В 2019 году район вошёл в региональный проект «Современная школа»</a:t>
            </a:r>
          </a:p>
          <a:p>
            <a:pPr algn="just"/>
            <a:r>
              <a:rPr lang="ru-RU" sz="900" b="1" dirty="0" smtClean="0">
                <a:solidFill>
                  <a:srgbClr val="000000"/>
                </a:solidFill>
              </a:rPr>
              <a:t/>
            </a:r>
            <a:br>
              <a:rPr lang="ru-RU" sz="900" b="1" dirty="0" smtClean="0">
                <a:solidFill>
                  <a:srgbClr val="000000"/>
                </a:solidFill>
              </a:rPr>
            </a:br>
            <a:r>
              <a:rPr lang="ru-RU" sz="900" b="1" dirty="0" smtClean="0">
                <a:solidFill>
                  <a:srgbClr val="000000"/>
                </a:solidFill>
              </a:rPr>
              <a:t>Н</a:t>
            </a:r>
            <a:r>
              <a:rPr lang="ru-RU" sz="900" dirty="0" smtClean="0">
                <a:solidFill>
                  <a:srgbClr val="000000"/>
                </a:solidFill>
              </a:rPr>
              <a:t>а </a:t>
            </a:r>
            <a:r>
              <a:rPr lang="ru-RU" sz="900" dirty="0">
                <a:solidFill>
                  <a:srgbClr val="000000"/>
                </a:solidFill>
              </a:rPr>
              <a:t>сумму </a:t>
            </a:r>
            <a:r>
              <a:rPr lang="ru-RU" sz="900" dirty="0" smtClean="0">
                <a:solidFill>
                  <a:srgbClr val="000000"/>
                </a:solidFill>
              </a:rPr>
              <a:t>4,9 млн. рублей в </a:t>
            </a:r>
            <a:r>
              <a:rPr lang="ru-RU" sz="900" dirty="0">
                <a:solidFill>
                  <a:srgbClr val="000000"/>
                </a:solidFill>
              </a:rPr>
              <a:t>3 учреждениях, расположенных в сельской местности  (МОБУСОШ № 7, МОАУСОШ № 8, МОБУСОШ № 10) обновлена материально-техническая база для реализации основных и дополнительных общеобразовательных программ цифрового естественно-научного и гуманитарного профилей. </a:t>
            </a:r>
            <a:r>
              <a:rPr lang="ru-RU" sz="900" dirty="0" smtClean="0">
                <a:solidFill>
                  <a:srgbClr val="000000"/>
                </a:solidFill>
              </a:rPr>
              <a:t>К сети высокоскоростного интернета были подключены 7 школ.</a:t>
            </a:r>
            <a:endParaRPr lang="ru-RU" sz="900" dirty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5" y="4559873"/>
            <a:ext cx="2196103" cy="13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6" descr="C:\Users\Econom2\Desktop\eca32a4843bca4eb6ff2f377bc4497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5" y="5946030"/>
            <a:ext cx="2196103" cy="13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6778" y="5937462"/>
            <a:ext cx="2964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На базе 4 общеобразовательных учреждений (МОБУСОШ № 3, МОАУСОШ № 5, МОБУСОШ № 9, МОБУСОШ № 13) обновлены материально-технические базы для реализации основных и дополнительных общеобразовательных программ предметной области «Технология» и других предметных областей на сумму </a:t>
            </a:r>
            <a:r>
              <a:rPr lang="ru-RU" sz="900" dirty="0" smtClean="0">
                <a:solidFill>
                  <a:srgbClr val="000000"/>
                </a:solidFill>
              </a:rPr>
              <a:t>17,4 млн. </a:t>
            </a:r>
            <a:r>
              <a:rPr lang="ru-RU" sz="900" dirty="0">
                <a:solidFill>
                  <a:srgbClr val="000000"/>
                </a:solidFill>
              </a:rPr>
              <a:t>рублей</a:t>
            </a:r>
          </a:p>
          <a:p>
            <a:r>
              <a:rPr lang="ru-RU" sz="900" dirty="0" smtClean="0">
                <a:solidFill>
                  <a:srgbClr val="000000"/>
                </a:solidFill>
              </a:rPr>
              <a:t>(оборудование кабинетов биология</a:t>
            </a:r>
            <a:r>
              <a:rPr lang="ru-RU" sz="900" dirty="0">
                <a:solidFill>
                  <a:srgbClr val="000000"/>
                </a:solidFill>
              </a:rPr>
              <a:t>, химия, агротехнический, инженерный). Охват школьников – 2825 человек</a:t>
            </a:r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3374" y="7509047"/>
            <a:ext cx="29259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ea typeface="Calibri" panose="020F0502020204030204" pitchFamily="34" charset="0"/>
              </a:rPr>
              <a:t> На капитальные и текущие ремонты отраслью образования в 2019 году успешно освоено более 50 </a:t>
            </a:r>
            <a:r>
              <a:rPr lang="ru-RU" sz="9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млн.рублей</a:t>
            </a:r>
            <a:r>
              <a:rPr lang="ru-RU" sz="900" dirty="0" smtClean="0">
                <a:solidFill>
                  <a:srgbClr val="000000"/>
                </a:solidFill>
                <a:ea typeface="Calibri" panose="020F0502020204030204" pitchFamily="34" charset="0"/>
              </a:rPr>
              <a:t>, это на 18 </a:t>
            </a:r>
            <a:r>
              <a:rPr lang="ru-RU" sz="9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млн.рублей</a:t>
            </a:r>
            <a:r>
              <a:rPr lang="ru-RU" sz="900" dirty="0" smtClean="0">
                <a:solidFill>
                  <a:srgbClr val="000000"/>
                </a:solidFill>
                <a:ea typeface="Calibri" panose="020F0502020204030204" pitchFamily="34" charset="0"/>
              </a:rPr>
              <a:t> больше чем в 2018 году. Проведены</a:t>
            </a:r>
            <a:r>
              <a:rPr lang="ru-RU" sz="900" dirty="0" smtClean="0">
                <a:ea typeface="Times-Roman"/>
              </a:rPr>
              <a:t> капитальные </a:t>
            </a:r>
            <a:r>
              <a:rPr lang="ru-RU" sz="900" dirty="0">
                <a:ea typeface="Times-Roman"/>
              </a:rPr>
              <a:t>ремонты спортивных залов МОАУООШ № 23 им. </a:t>
            </a:r>
            <a:r>
              <a:rPr lang="ru-RU" sz="900" dirty="0" err="1">
                <a:ea typeface="Times-Roman"/>
              </a:rPr>
              <a:t>Н.Шабатько</a:t>
            </a:r>
            <a:r>
              <a:rPr lang="ru-RU" sz="900" dirty="0">
                <a:ea typeface="Times-Roman"/>
              </a:rPr>
              <a:t> г. Новокубанска, МОБУООШ № 32 им. </a:t>
            </a:r>
            <a:r>
              <a:rPr lang="ru-RU" sz="900" dirty="0" err="1">
                <a:ea typeface="Times-Roman"/>
              </a:rPr>
              <a:t>Г.К.Жукова</a:t>
            </a:r>
            <a:r>
              <a:rPr lang="ru-RU" sz="900" dirty="0">
                <a:ea typeface="Times-Roman"/>
              </a:rPr>
              <a:t> ст. </a:t>
            </a:r>
            <a:r>
              <a:rPr lang="ru-RU" sz="900" dirty="0" smtClean="0">
                <a:ea typeface="Times-Roman"/>
              </a:rPr>
              <a:t>Бесскорбной на сумму 3,4 млн. рублей. 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351" y="7509047"/>
            <a:ext cx="2999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Выполнены капитальные ремонты зданий и сооружений, благоустройство территорий МДБУ № 43 г. Новокубанска, МДОБУ № 5 ст. Советской, МОАУООШ № 23 им. </a:t>
            </a:r>
            <a:r>
              <a:rPr lang="ru-RU" sz="900" dirty="0" err="1"/>
              <a:t>Н.Шабатько</a:t>
            </a:r>
            <a:r>
              <a:rPr lang="ru-RU" sz="900" dirty="0"/>
              <a:t>  г. Новокубанска на сумму 16,9 млн. рублей и другие ремонтные работы. Приобретено оборудование на сумму более 70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7056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68907" y="875385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17</a:t>
            </a:r>
            <a:endParaRPr lang="ru-RU" sz="11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1128" y="3785353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904" y="2892943"/>
            <a:ext cx="257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В 2019 году приобретено </a:t>
            </a:r>
            <a:r>
              <a:rPr lang="ru-RU" sz="1100" dirty="0">
                <a:solidFill>
                  <a:srgbClr val="FF0000"/>
                </a:solidFill>
                <a:effectLst/>
                <a:latin typeface="+mn-lt"/>
              </a:rPr>
              <a:t>4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школьных автобусов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на сумму 7,6 млн. рублей. С 2015 года приобретено </a:t>
            </a:r>
            <a:r>
              <a:rPr lang="ru-RU" sz="1100" dirty="0" smtClean="0">
                <a:solidFill>
                  <a:srgbClr val="FF0000"/>
                </a:solidFill>
                <a:effectLst/>
                <a:latin typeface="+mn-lt"/>
              </a:rPr>
              <a:t>16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автобусов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algn="just"/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233" y="192413"/>
            <a:ext cx="6043631" cy="276999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771" y="516000"/>
            <a:ext cx="295853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Внедорожный спорт «</a:t>
            </a:r>
            <a:r>
              <a:rPr lang="ru-RU" sz="900" dirty="0" err="1"/>
              <a:t>Джиппинг</a:t>
            </a:r>
            <a:r>
              <a:rPr lang="ru-RU" sz="900" dirty="0"/>
              <a:t>» все прочнее набирает своих поклонников.  В апреле 2019 года в Новокубанске прошел первый этап Южного федерального округа по джип-спринту. </a:t>
            </a:r>
          </a:p>
          <a:p>
            <a:pPr algn="just"/>
            <a:r>
              <a:rPr lang="ru-RU" sz="900" dirty="0"/>
              <a:t>Важными мероприятиями в 2020 году станут V юбилейные соревнования по джип-спринту и многодневный сплав «</a:t>
            </a:r>
            <a:r>
              <a:rPr lang="ru-RU" sz="900" dirty="0" err="1"/>
              <a:t>Рафт</a:t>
            </a:r>
            <a:r>
              <a:rPr lang="ru-RU" sz="900" dirty="0"/>
              <a:t> – Марафон Кубань 2020</a:t>
            </a:r>
            <a:r>
              <a:rPr lang="ru-RU" sz="900" dirty="0" smtClean="0"/>
              <a:t>».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24627" y="2750848"/>
            <a:ext cx="31362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ea typeface="Times-Roman"/>
              </a:rPr>
              <a:t>обновлен автопарк школьных автобусов МОАУСОШ № 17 им. </a:t>
            </a:r>
            <a:r>
              <a:rPr lang="ru-RU" sz="900" dirty="0" err="1">
                <a:ea typeface="Times-Roman"/>
              </a:rPr>
              <a:t>Н.К.Киянова</a:t>
            </a:r>
            <a:r>
              <a:rPr lang="ru-RU" sz="900" dirty="0">
                <a:ea typeface="Times-Roman"/>
              </a:rPr>
              <a:t> х. </a:t>
            </a:r>
            <a:r>
              <a:rPr lang="ru-RU" sz="900" dirty="0" err="1">
                <a:ea typeface="Times-Roman"/>
              </a:rPr>
              <a:t>Ляпино</a:t>
            </a:r>
            <a:r>
              <a:rPr lang="ru-RU" sz="900" dirty="0">
                <a:ea typeface="Times-Roman"/>
              </a:rPr>
              <a:t>, МОБУСОШ № 18 им. </a:t>
            </a:r>
            <a:r>
              <a:rPr lang="ru-RU" sz="900" dirty="0" err="1">
                <a:ea typeface="Times-Roman"/>
              </a:rPr>
              <a:t>Ф,Т.Данчева</a:t>
            </a:r>
            <a:r>
              <a:rPr lang="ru-RU" sz="900" dirty="0">
                <a:ea typeface="Times-Roman"/>
              </a:rPr>
              <a:t> х. Родниковского, МОБУООШ № 27 им. </a:t>
            </a:r>
            <a:r>
              <a:rPr lang="ru-RU" sz="900" dirty="0" err="1">
                <a:ea typeface="Times-Roman"/>
              </a:rPr>
              <a:t>Е.С.Рязанцева</a:t>
            </a:r>
            <a:r>
              <a:rPr lang="ru-RU" sz="900" dirty="0">
                <a:ea typeface="Times-Roman"/>
              </a:rPr>
              <a:t> </a:t>
            </a:r>
            <a:r>
              <a:rPr lang="ru-RU" sz="900" dirty="0" smtClean="0">
                <a:ea typeface="Times-Roman"/>
              </a:rPr>
              <a:t>ст</a:t>
            </a:r>
            <a:r>
              <a:rPr lang="ru-RU" sz="900" dirty="0">
                <a:ea typeface="Times-Roman"/>
              </a:rPr>
              <a:t>. Советской, МОБУООШ № 30 им. </a:t>
            </a:r>
            <a:r>
              <a:rPr lang="ru-RU" sz="900" dirty="0" err="1">
                <a:ea typeface="Times-Roman"/>
              </a:rPr>
              <a:t>А.Я.Сальникова</a:t>
            </a:r>
            <a:r>
              <a:rPr lang="ru-RU" sz="900" dirty="0">
                <a:ea typeface="Times-Roman"/>
              </a:rPr>
              <a:t> х. Радищево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4" y="1668817"/>
            <a:ext cx="1673973" cy="1056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29" y="1626602"/>
            <a:ext cx="1770793" cy="1081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88389" y="505191"/>
            <a:ext cx="312647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Всё большую популярность у </a:t>
            </a:r>
            <a:r>
              <a:rPr lang="ru-RU" sz="900" dirty="0" err="1"/>
              <a:t>Новокубанской</a:t>
            </a:r>
            <a:r>
              <a:rPr lang="ru-RU" sz="900" dirty="0"/>
              <a:t> молодёжи  набирает занятие туризмом. Проведены   2 туристических слета, 2 муниципальные смены, 53 похода. Молодежь района участвовала во всех краевых туристических форумах и сменах. В краевом спортивно –туристическом водном походе «Славянская Кругосветка» команда </a:t>
            </a:r>
            <a:r>
              <a:rPr lang="ru-RU" sz="900" dirty="0" err="1"/>
              <a:t>Новокубанского</a:t>
            </a:r>
            <a:r>
              <a:rPr lang="ru-RU" sz="900" dirty="0"/>
              <a:t> района заняла призовые места. </a:t>
            </a: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3083298" y="3107659"/>
            <a:ext cx="252964" cy="300022"/>
          </a:xfrm>
          <a:prstGeom prst="downArrow">
            <a:avLst/>
          </a:prstGeom>
          <a:solidFill>
            <a:srgbClr val="AC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2917" y="3600829"/>
            <a:ext cx="31264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конкурсах и олимпиадах различного уровня приняли участие 8564 обучающихся всех общеобразовательных школ района есть и победители: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обучающаяся прошла конкурсный отбор на  получение  премии администрации Краснодарского края.</a:t>
            </a:r>
          </a:p>
          <a:p>
            <a:pPr algn="just"/>
            <a:r>
              <a:rPr lang="ru-RU" sz="900" dirty="0" smtClean="0"/>
              <a:t>4 </a:t>
            </a:r>
            <a:r>
              <a:rPr lang="ru-RU" sz="900" dirty="0"/>
              <a:t>обучающихся стали призерами краевого конкурса «Юные исследователи окружающей среды»</a:t>
            </a:r>
          </a:p>
          <a:p>
            <a:pPr algn="just"/>
            <a:r>
              <a:rPr lang="ru-RU" sz="900" dirty="0" smtClean="0"/>
              <a:t>9 </a:t>
            </a:r>
            <a:r>
              <a:rPr lang="ru-RU" sz="900" dirty="0"/>
              <a:t>обучающихся стали призерами краевого конкурса краевого экологического костюма «Эко - стиль»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обучающийся стал победителем  краевого краеведческого конкурса «Жизнь во славу Отечества», посвященного Дню Героев</a:t>
            </a:r>
          </a:p>
          <a:p>
            <a:pPr algn="just"/>
            <a:r>
              <a:rPr lang="ru-RU" sz="900" dirty="0" smtClean="0"/>
              <a:t>9 </a:t>
            </a:r>
            <a:r>
              <a:rPr lang="ru-RU" sz="900" dirty="0"/>
              <a:t>обучающихся, победителей муниципального этапа всероссийской олимпиады школьников приглашаются на региональный этап.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обучающаяся стала победителем краевого конкурса «Бережем планету вместе»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обучающаяся стала победителем 1 обучающаяся  - призером краевого конкурса исследовательских работ «Судьба и гордость - моя Кубань»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обучающаяся стала призером краевого конкурса уголков «</a:t>
            </a:r>
            <a:r>
              <a:rPr lang="ru-RU" sz="900" dirty="0" err="1"/>
              <a:t>Эколята</a:t>
            </a:r>
            <a:r>
              <a:rPr lang="ru-RU" sz="900" dirty="0"/>
              <a:t> -молодые защитники природы»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обучающаяся стала финалистом всероссийского конкурса молодежных проектов «Стратегия будущего»</a:t>
            </a:r>
          </a:p>
          <a:p>
            <a:pPr algn="just"/>
            <a:r>
              <a:rPr lang="ru-RU" sz="900" dirty="0" smtClean="0"/>
              <a:t>2 </a:t>
            </a:r>
            <a:r>
              <a:rPr lang="ru-RU" sz="900" dirty="0"/>
              <a:t>обучающихся стали победителями и призерами краевого конкурса исследовательских работ «Кубань-жемчужина России»</a:t>
            </a:r>
          </a:p>
          <a:p>
            <a:pPr algn="just"/>
            <a:r>
              <a:rPr lang="ru-RU" sz="900" dirty="0" smtClean="0"/>
              <a:t>5 </a:t>
            </a:r>
            <a:r>
              <a:rPr lang="ru-RU" sz="900" dirty="0"/>
              <a:t>обучающихся района, за высокие заслуги в спортивных и творческих мероприятиях, были поощрены депутатом Госдумы </a:t>
            </a:r>
            <a:r>
              <a:rPr lang="ru-RU" sz="900" dirty="0" err="1"/>
              <a:t>Н.В.Костенко</a:t>
            </a:r>
            <a:r>
              <a:rPr lang="ru-RU" sz="900" dirty="0"/>
              <a:t> трехдневной поездкой в образовательный центр «Сириус»</a:t>
            </a:r>
          </a:p>
          <a:p>
            <a:pPr algn="just"/>
            <a:r>
              <a:rPr lang="ru-RU" sz="900" dirty="0"/>
              <a:t> </a:t>
            </a:r>
            <a:r>
              <a:rPr lang="ru-RU" sz="900" dirty="0" smtClean="0"/>
              <a:t>5 </a:t>
            </a:r>
            <a:r>
              <a:rPr lang="ru-RU" sz="900" dirty="0"/>
              <a:t>учащихся  из ОУ № 2, 4, 10  стали победителями региональной олимпиады школьников по математике среди учащихся 5-8 классов  (зональный этап);</a:t>
            </a:r>
          </a:p>
          <a:p>
            <a:pPr algn="just"/>
            <a:r>
              <a:rPr lang="ru-RU" sz="900" dirty="0" smtClean="0"/>
              <a:t>1 </a:t>
            </a:r>
            <a:r>
              <a:rPr lang="ru-RU" sz="900" dirty="0"/>
              <a:t>учащийся  11 класса из ОУ № 2, стал  победителем региональной олимпиады школьников по журналистике и литературе  (региональный  этап);</a:t>
            </a:r>
          </a:p>
          <a:p>
            <a:r>
              <a:rPr lang="ru-RU" sz="900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53697" y="3606741"/>
            <a:ext cx="296116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4 </a:t>
            </a:r>
            <a:r>
              <a:rPr lang="ru-RU" sz="900" dirty="0"/>
              <a:t>учащихся  из ОУ №1, 2, 3, 4, стали  победителем региональной олимпиады школьников среди учащихся 7-8 классов  (региональный этап).</a:t>
            </a:r>
          </a:p>
          <a:p>
            <a:pPr algn="just"/>
            <a:r>
              <a:rPr lang="ru-RU" sz="900" dirty="0"/>
              <a:t>С целью сохранения и укрепления физического и психического здоровья школьников во всех общеобразовательных учреждениях с 1 по 11 классы проводится  по два- три  часа физической культуры в неделю (в соответствии с учебным планом).</a:t>
            </a:r>
          </a:p>
          <a:p>
            <a:pPr algn="just"/>
            <a:r>
              <a:rPr lang="ru-RU" sz="900" dirty="0"/>
              <a:t>В общеобразовательных учреждениях работало 28 спортивных залов, 198 спортивных секций, 31 спортивный клуб; на базе учреждений дополнительного образования - 155 спортивных секций. Охвачено спортивной работой 98 %  учащихся. </a:t>
            </a:r>
          </a:p>
          <a:p>
            <a:pPr algn="just"/>
            <a:r>
              <a:rPr lang="ru-RU" sz="900" dirty="0"/>
              <a:t>В 2019 году  по спортивному направлению была проведена:</a:t>
            </a:r>
          </a:p>
          <a:p>
            <a:pPr algn="just"/>
            <a:r>
              <a:rPr lang="ru-RU" sz="900" dirty="0"/>
              <a:t>ХIII </a:t>
            </a:r>
            <a:r>
              <a:rPr lang="ru-RU" sz="900" dirty="0" err="1"/>
              <a:t>Всекубанская</a:t>
            </a:r>
            <a:r>
              <a:rPr lang="ru-RU" sz="900" dirty="0"/>
              <a:t> спартакиада по игровым видам спорта «Спортивные надежды Кубани»;</a:t>
            </a:r>
          </a:p>
          <a:p>
            <a:pPr algn="just"/>
            <a:r>
              <a:rPr lang="ru-RU" sz="900" dirty="0"/>
              <a:t>I этап (</a:t>
            </a:r>
            <a:r>
              <a:rPr lang="ru-RU" sz="900" dirty="0" err="1"/>
              <a:t>внутришкольный</a:t>
            </a:r>
            <a:r>
              <a:rPr lang="ru-RU" sz="900" dirty="0"/>
              <a:t>) – приняли участие 31 общеобразовательное учреждение. Проведено 1420 соревнований по 40 видам спорта. Приняло участие – 8280 учащихся, что составляет 86,8 % от общего числа учащихся..</a:t>
            </a:r>
          </a:p>
          <a:p>
            <a:pPr algn="just"/>
            <a:r>
              <a:rPr lang="ru-RU" sz="900" dirty="0"/>
              <a:t>II этап (районный) – 25 общеобразовательных учреждений. Проведено 40 соревнований по 40 видам спорта. Приняло участие 2980 учащихся, что составляет 30,4 % от общего числа учащихся.</a:t>
            </a:r>
          </a:p>
          <a:p>
            <a:pPr algn="just"/>
            <a:r>
              <a:rPr lang="ru-RU" sz="900" dirty="0"/>
              <a:t>Команда по рафтингу МОБУООШ № 23 им. Н. </a:t>
            </a:r>
            <a:r>
              <a:rPr lang="ru-RU" sz="900" dirty="0" err="1"/>
              <a:t>Шабатько</a:t>
            </a:r>
            <a:r>
              <a:rPr lang="ru-RU" sz="900" dirty="0"/>
              <a:t>                               г. Новокубанска в 2019 году в первенстве ЮФО среди юниоров, проходившем в Лабинском районе, стала победителем</a:t>
            </a:r>
            <a:r>
              <a:rPr lang="ru-RU" sz="900" dirty="0" smtClean="0"/>
              <a:t>.</a:t>
            </a:r>
          </a:p>
          <a:p>
            <a:r>
              <a:rPr lang="ru-RU" sz="900" dirty="0"/>
              <a:t>Ежегодно получают отраслевые награды и педагоги района. В 2019 году награждены Почетной грамотой Министерства образования и науки Российской Федерации 22 человека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1 педагогу </a:t>
            </a:r>
            <a:r>
              <a:rPr lang="ru-RU" sz="900" dirty="0"/>
              <a:t>– присвоено Почетное звание «Заслуженный учитель Кубани» </a:t>
            </a:r>
          </a:p>
          <a:p>
            <a:pPr algn="just"/>
            <a:endParaRPr lang="ru-RU" sz="9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/>
            </a:extLst>
          </p:cNvPr>
          <p:cNvCxnSpPr/>
          <p:nvPr/>
        </p:nvCxnSpPr>
        <p:spPr>
          <a:xfrm>
            <a:off x="424744" y="3535678"/>
            <a:ext cx="6031183" cy="11568"/>
          </a:xfrm>
          <a:prstGeom prst="line">
            <a:avLst/>
          </a:prstGeom>
          <a:ln>
            <a:solidFill>
              <a:srgbClr val="519AA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128" y="3785353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9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3375" y="192413"/>
            <a:ext cx="6043631" cy="276999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ДОШКОЛЬНОЕ ОБРАЗОВАНИЕ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0648" y="535161"/>
            <a:ext cx="3138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</a:t>
            </a:r>
            <a:r>
              <a:rPr lang="ru-RU" sz="900" dirty="0" smtClean="0"/>
              <a:t>Новокубанском районе </a:t>
            </a:r>
            <a:r>
              <a:rPr lang="ru-RU" sz="900" dirty="0"/>
              <a:t>проживает 5332 ребенка дошкольного возраста. Из них 3935 человек посещают дошкольные образовательные учреждения. Очередность детей в дошкольные учреждения составляет 896 детей в возрасте от 0 до 3 лет. Очередность детей в возрасте от 3-х лет до 7-ми лет в районе ликвидирована. Актуальная очередь отсутствует (т.е. желаемая дата зачисления всех очередников от 0 до 3 лет 2020 год и последующие годы).</a:t>
            </a:r>
          </a:p>
          <a:p>
            <a:pPr algn="just"/>
            <a:r>
              <a:rPr lang="ru-RU" sz="900" dirty="0"/>
              <a:t>Для увеличения численности детей, получающих услуги дошкольного образования, расширения и развития новых форм дошкольного образования на территории муниципального района, обеспечения наиболее полного охвата детей дошкольным образованием, реализации индивидуального подхода в воспитании детей, в  районе активно используются вариативные формы дошкольного воспитания. Функционирует 14 консультационных центров для детей, получающих дошкольное образование в форме семейного воспитания.  В 4 детских садах, для более легкой адаптации вновь поступающих детей в дошкольные учреждения,  функционирует   группы кратковременного пребывания (от 3 до 4,5 часов). </a:t>
            </a:r>
            <a:endParaRPr lang="ru-RU" sz="900" dirty="0" smtClean="0"/>
          </a:p>
          <a:p>
            <a:pPr algn="just"/>
            <a:r>
              <a:rPr lang="ru-RU" sz="900" dirty="0"/>
              <a:t>Для поддержки многодетных семей и семей, имеющих </a:t>
            </a:r>
            <a:r>
              <a:rPr lang="ru-RU" sz="900" dirty="0" smtClean="0"/>
              <a:t>детей     дошкольного     </a:t>
            </a:r>
            <a:r>
              <a:rPr lang="ru-RU" sz="900" dirty="0"/>
              <a:t>возраста, </a:t>
            </a:r>
            <a:r>
              <a:rPr lang="ru-RU" sz="900" dirty="0" smtClean="0"/>
              <a:t>    для     предоставления</a:t>
            </a:r>
          </a:p>
          <a:p>
            <a:pPr algn="just"/>
            <a:r>
              <a:rPr lang="ru-RU" sz="900" dirty="0" smtClean="0"/>
              <a:t>родителям   </a:t>
            </a:r>
            <a:r>
              <a:rPr lang="ru-RU" sz="900" dirty="0"/>
              <a:t>возможности </a:t>
            </a:r>
            <a:r>
              <a:rPr lang="ru-RU" sz="900" dirty="0" smtClean="0"/>
              <a:t>  трудоустройства</a:t>
            </a:r>
            <a:r>
              <a:rPr lang="ru-RU" sz="900" dirty="0"/>
              <a:t>, </a:t>
            </a:r>
            <a:r>
              <a:rPr lang="ru-RU" sz="900" dirty="0" smtClean="0"/>
              <a:t> не   </a:t>
            </a:r>
            <a:r>
              <a:rPr lang="ru-RU" sz="900" dirty="0"/>
              <a:t>прерывая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3376" y="3910662"/>
            <a:ext cx="60436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КУЛЬТУРА  И КИНЕМАТОГРАФИЯ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3375" y="4079266"/>
            <a:ext cx="1785267" cy="7848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 2019 году на отрасль культуры направлено 191,9 </a:t>
            </a:r>
            <a:r>
              <a:rPr lang="ru-RU" sz="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млн.рублей</a:t>
            </a:r>
            <a:r>
              <a:rPr lang="ru-RU" sz="9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9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что на 4,5%  меньше чем в  2018 году или  на 9,1 </a:t>
            </a:r>
            <a:r>
              <a:rPr lang="ru-RU" sz="900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млн.рублей</a:t>
            </a:r>
            <a:r>
              <a:rPr lang="ru-RU" sz="9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900" dirty="0" smtClean="0">
              <a:ea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42" y="4204207"/>
            <a:ext cx="992724" cy="49636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847821" y="4102349"/>
            <a:ext cx="244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</a:rPr>
              <a:t>36 ДОМОВ </a:t>
            </a:r>
            <a:r>
              <a:rPr lang="ru-RU" sz="900" dirty="0" smtClean="0">
                <a:solidFill>
                  <a:srgbClr val="FF0000"/>
                </a:solidFill>
              </a:rPr>
              <a:t>КУЛЬТУРЫ      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27 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БИБЛИОТЕК</a:t>
            </a:r>
          </a:p>
          <a:p>
            <a:endParaRPr lang="ru-RU" sz="9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33355" y="4230251"/>
            <a:ext cx="30483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 smtClean="0">
                <a:cs typeface="Segoe UI" panose="020B0502040204020203" pitchFamily="34" charset="0"/>
              </a:rPr>
              <a:t>В 2019 году созданы  </a:t>
            </a:r>
            <a:r>
              <a:rPr lang="ru-RU" altLang="ru-RU" sz="900" dirty="0">
                <a:cs typeface="Segoe UI" panose="020B0502040204020203" pitchFamily="34" charset="0"/>
              </a:rPr>
              <a:t>два национальных хореографических коллектива кавказских танцев при муниципальном бюджетном учреждении культуры «</a:t>
            </a:r>
            <a:r>
              <a:rPr lang="ru-RU" altLang="ru-RU" sz="900" dirty="0" err="1">
                <a:cs typeface="Segoe UI" panose="020B0502040204020203" pitchFamily="34" charset="0"/>
              </a:rPr>
              <a:t>Новокубанский</a:t>
            </a:r>
            <a:r>
              <a:rPr lang="ru-RU" altLang="ru-RU" sz="900" dirty="0">
                <a:cs typeface="Segoe UI" panose="020B0502040204020203" pitchFamily="34" charset="0"/>
              </a:rPr>
              <a:t> культурно-досуговый центр» им. </a:t>
            </a:r>
            <a:r>
              <a:rPr lang="ru-RU" altLang="ru-RU" sz="900" dirty="0" err="1">
                <a:cs typeface="Segoe UI" panose="020B0502040204020203" pitchFamily="34" charset="0"/>
              </a:rPr>
              <a:t>Наумчиковой</a:t>
            </a:r>
            <a:r>
              <a:rPr lang="ru-RU" altLang="ru-RU" sz="900" dirty="0">
                <a:cs typeface="Segoe UI" panose="020B0502040204020203" pitchFamily="34" charset="0"/>
              </a:rPr>
              <a:t> В.И. и муниципальном казенном учреждении культуры «</a:t>
            </a:r>
            <a:r>
              <a:rPr lang="ru-RU" altLang="ru-RU" sz="900" dirty="0" err="1">
                <a:cs typeface="Segoe UI" panose="020B0502040204020203" pitchFamily="34" charset="0"/>
              </a:rPr>
              <a:t>Новлсельский</a:t>
            </a:r>
            <a:r>
              <a:rPr lang="ru-RU" altLang="ru-RU" sz="900" dirty="0">
                <a:cs typeface="Segoe UI" panose="020B0502040204020203" pitchFamily="34" charset="0"/>
              </a:rPr>
              <a:t> культурно-досуговый центр»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0648" y="4849378"/>
            <a:ext cx="312774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b="1" dirty="0">
                <a:cs typeface="Segoe UI" panose="020B0502040204020203" pitchFamily="34" charset="0"/>
              </a:rPr>
              <a:t>Разработан районный проект «Открытая библиотека»:</a:t>
            </a:r>
          </a:p>
          <a:p>
            <a:pPr algn="just"/>
            <a:r>
              <a:rPr lang="ru-RU" altLang="ru-RU" sz="900" b="1" dirty="0">
                <a:cs typeface="Segoe UI" panose="020B0502040204020203" pitchFamily="34" charset="0"/>
              </a:rPr>
              <a:t>«Лестница успеха» </a:t>
            </a:r>
            <a:r>
              <a:rPr lang="ru-RU" altLang="ru-RU" sz="900" dirty="0">
                <a:cs typeface="Segoe UI" panose="020B0502040204020203" pitchFamily="34" charset="0"/>
              </a:rPr>
              <a:t>– программа непрерывного  образования библиотечных кадров</a:t>
            </a:r>
          </a:p>
          <a:p>
            <a:pPr algn="just"/>
            <a:r>
              <a:rPr lang="ru-RU" altLang="ru-RU" sz="900" b="1" dirty="0">
                <a:cs typeface="Segoe UI" panose="020B0502040204020203" pitchFamily="34" charset="0"/>
              </a:rPr>
              <a:t>Модернизация читального зала библиотеки</a:t>
            </a:r>
          </a:p>
          <a:p>
            <a:pPr algn="just"/>
            <a:r>
              <a:rPr lang="ru-RU" altLang="ru-RU" sz="900" b="1" dirty="0">
                <a:cs typeface="Segoe UI" panose="020B0502040204020203" pitchFamily="34" charset="0"/>
              </a:rPr>
              <a:t>«Молодые - молодым» - программа работы с молодежью: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«Ожившая книга» –театр в библиотеке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«Библиотека. Книга.RU» – продвижение книги и чтения через интернет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</a:t>
            </a:r>
            <a:r>
              <a:rPr lang="ru-RU" altLang="ru-RU" sz="900" dirty="0" err="1">
                <a:cs typeface="Segoe UI" panose="020B0502040204020203" pitchFamily="34" charset="0"/>
              </a:rPr>
              <a:t>Библио</a:t>
            </a:r>
            <a:r>
              <a:rPr lang="en-US" altLang="ru-RU" sz="900" dirty="0">
                <a:cs typeface="Segoe UI" panose="020B0502040204020203" pitchFamily="34" charset="0"/>
              </a:rPr>
              <a:t>Time»– </a:t>
            </a:r>
            <a:r>
              <a:rPr lang="ru-RU" altLang="ru-RU" sz="900" dirty="0">
                <a:cs typeface="Segoe UI" panose="020B0502040204020203" pitchFamily="34" charset="0"/>
              </a:rPr>
              <a:t>клуб досуга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</a:t>
            </a:r>
            <a:r>
              <a:rPr lang="ru-RU" altLang="ru-RU" sz="900" dirty="0" err="1">
                <a:cs typeface="Segoe UI" panose="020B0502040204020203" pitchFamily="34" charset="0"/>
              </a:rPr>
              <a:t>ГлаголЪ</a:t>
            </a:r>
            <a:r>
              <a:rPr lang="ru-RU" altLang="ru-RU" sz="900" dirty="0">
                <a:cs typeface="Segoe UI" panose="020B0502040204020203" pitchFamily="34" charset="0"/>
              </a:rPr>
              <a:t>» – литературная студия</a:t>
            </a:r>
          </a:p>
          <a:p>
            <a:pPr algn="just"/>
            <a:r>
              <a:rPr lang="ru-RU" altLang="ru-RU" sz="900" b="1" dirty="0">
                <a:cs typeface="Segoe UI" panose="020B0502040204020203" pitchFamily="34" charset="0"/>
              </a:rPr>
              <a:t>«Живая книга» - программа инновационных мероприятий по привлечению читателей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«Общаясь с районом»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«МАМЫ.</a:t>
            </a:r>
            <a:r>
              <a:rPr lang="en-US" altLang="ru-RU" sz="900" dirty="0">
                <a:cs typeface="Segoe UI" panose="020B0502040204020203" pitchFamily="34" charset="0"/>
              </a:rPr>
              <a:t>RU»</a:t>
            </a:r>
          </a:p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«Новокубанск читающий»</a:t>
            </a:r>
            <a:endParaRPr lang="ru-RU" altLang="ru-RU" sz="900" b="1" dirty="0">
              <a:cs typeface="Segoe UI" panose="020B0502040204020203" pitchFamily="34" charset="0"/>
            </a:endParaRPr>
          </a:p>
          <a:p>
            <a:pPr algn="just"/>
            <a:r>
              <a:rPr lang="ru-RU" altLang="ru-RU" sz="900" b="1" dirty="0">
                <a:cs typeface="Segoe UI" panose="020B0502040204020203" pitchFamily="34" charset="0"/>
              </a:rPr>
              <a:t>«Окно в мир» -  информационно – социальный проект по обучению людей старшего возраста компьютерной грамотности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53" y="5292080"/>
            <a:ext cx="2184241" cy="1197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" name="Прямоугольник 38"/>
          <p:cNvSpPr/>
          <p:nvPr/>
        </p:nvSpPr>
        <p:spPr>
          <a:xfrm>
            <a:off x="3388390" y="6468015"/>
            <a:ext cx="3064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 smtClean="0">
                <a:cs typeface="Segoe UI" panose="020B0502040204020203" pitchFamily="34" charset="0"/>
              </a:rPr>
              <a:t>В 2019 году произведен капитальный ремонт здания </a:t>
            </a:r>
            <a:r>
              <a:rPr lang="ru-RU" altLang="ru-RU" sz="900" dirty="0">
                <a:cs typeface="Segoe UI" panose="020B0502040204020203" pitchFamily="34" charset="0"/>
              </a:rPr>
              <a:t>дома культуры  п. </a:t>
            </a:r>
            <a:r>
              <a:rPr lang="ru-RU" altLang="ru-RU" sz="900" dirty="0" err="1" smtClean="0">
                <a:cs typeface="Segoe UI" panose="020B0502040204020203" pitchFamily="34" charset="0"/>
              </a:rPr>
              <a:t>Прикубанский</a:t>
            </a:r>
            <a:r>
              <a:rPr lang="ru-RU" altLang="ru-RU" sz="900" dirty="0" smtClean="0">
                <a:cs typeface="Segoe UI" panose="020B0502040204020203" pitchFamily="34" charset="0"/>
              </a:rPr>
              <a:t> </a:t>
            </a:r>
            <a:r>
              <a:rPr lang="ru-RU" altLang="ru-RU" sz="900" dirty="0">
                <a:cs typeface="Segoe UI" panose="020B0502040204020203" pitchFamily="34" charset="0"/>
              </a:rPr>
              <a:t>на сумму </a:t>
            </a:r>
            <a:r>
              <a:rPr lang="ru-RU" altLang="ru-RU" sz="900" dirty="0" smtClean="0">
                <a:cs typeface="Segoe UI" panose="020B0502040204020203" pitchFamily="34" charset="0"/>
              </a:rPr>
              <a:t>2,1 </a:t>
            </a:r>
            <a:r>
              <a:rPr lang="ru-RU" altLang="ru-RU" sz="900" dirty="0">
                <a:cs typeface="Segoe UI" panose="020B0502040204020203" pitchFamily="34" charset="0"/>
              </a:rPr>
              <a:t>млн. </a:t>
            </a:r>
            <a:r>
              <a:rPr lang="ru-RU" altLang="ru-RU" sz="900" dirty="0" smtClean="0">
                <a:cs typeface="Segoe UI" panose="020B0502040204020203" pitchFamily="34" charset="0"/>
              </a:rPr>
              <a:t>рублей.</a:t>
            </a:r>
          </a:p>
          <a:p>
            <a:pPr algn="just"/>
            <a:r>
              <a:rPr lang="ru-RU" altLang="ru-RU" sz="900" dirty="0" smtClean="0">
                <a:cs typeface="Segoe UI" panose="020B0502040204020203" pitchFamily="34" charset="0"/>
              </a:rPr>
              <a:t> </a:t>
            </a:r>
            <a:r>
              <a:rPr lang="ru-RU" altLang="ru-RU" sz="900" dirty="0"/>
              <a:t>В</a:t>
            </a:r>
            <a:r>
              <a:rPr lang="ru-RU" sz="900" dirty="0" smtClean="0">
                <a:ea typeface="Times New Roman" panose="02020603050405020304" pitchFamily="18" charset="0"/>
              </a:rPr>
              <a:t> рамках </a:t>
            </a:r>
            <a:r>
              <a:rPr lang="ru-RU" sz="900" dirty="0">
                <a:ea typeface="Times New Roman" panose="02020603050405020304" pitchFamily="18" charset="0"/>
              </a:rPr>
              <a:t>р</a:t>
            </a:r>
            <a:r>
              <a:rPr lang="ru-RU" sz="900" dirty="0">
                <a:ea typeface="Calibri" panose="020F0502020204030204" pitchFamily="34" charset="0"/>
              </a:rPr>
              <a:t>еализация районного проекта по развитию библиотечно-информационного обслуживания населения </a:t>
            </a:r>
            <a:r>
              <a:rPr lang="ru-RU" sz="900" dirty="0" err="1">
                <a:ea typeface="Calibri" panose="020F0502020204030204" pitchFamily="34" charset="0"/>
              </a:rPr>
              <a:t>Новокубанского</a:t>
            </a:r>
            <a:r>
              <a:rPr lang="ru-RU" sz="900" dirty="0">
                <a:ea typeface="Calibri" panose="020F0502020204030204" pitchFamily="34" charset="0"/>
              </a:rPr>
              <a:t> района «Открытая библиотека» отремонтирован читальный </a:t>
            </a:r>
            <a:r>
              <a:rPr lang="ru-RU" sz="900" dirty="0" smtClean="0">
                <a:ea typeface="Calibri" panose="020F0502020204030204" pitchFamily="34" charset="0"/>
              </a:rPr>
              <a:t>зал, </a:t>
            </a:r>
            <a:r>
              <a:rPr lang="ru-RU" sz="900" dirty="0" smtClean="0"/>
              <a:t>приобретена </a:t>
            </a:r>
            <a:r>
              <a:rPr lang="ru-RU" sz="900" dirty="0" err="1"/>
              <a:t>орг</a:t>
            </a:r>
            <a:r>
              <a:rPr lang="ru-RU" sz="900" dirty="0"/>
              <a:t> и видео техника, мебель и разделители для книг на сумму </a:t>
            </a:r>
            <a:r>
              <a:rPr lang="ru-RU" sz="900" dirty="0" smtClean="0"/>
              <a:t>0,7 млн. </a:t>
            </a:r>
            <a:r>
              <a:rPr lang="ru-RU" sz="900" dirty="0"/>
              <a:t>рублей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3" y="7673666"/>
            <a:ext cx="1452954" cy="1174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86" y="7664189"/>
            <a:ext cx="1460644" cy="11938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>
            <a:lum bright="2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04" y="7728518"/>
            <a:ext cx="2184242" cy="112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388389" y="515999"/>
            <a:ext cx="2993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процесс </a:t>
            </a:r>
            <a:r>
              <a:rPr lang="ru-RU" sz="900" dirty="0"/>
              <a:t>воспитания детей, в районе функционирует 4 группы семейного воспитания, как структурных подразделений дошкольных учреждений, которые посещают 14 детей в возрасте от 2 месяцев до 7 лет.</a:t>
            </a:r>
          </a:p>
          <a:p>
            <a:pPr algn="just"/>
            <a:r>
              <a:rPr lang="ru-RU" sz="900" dirty="0"/>
              <a:t>Охват детей дошкольным образованием составляет 91</a:t>
            </a:r>
            <a:r>
              <a:rPr lang="ru-RU" sz="900" dirty="0" smtClean="0"/>
              <a:t>%.</a:t>
            </a:r>
          </a:p>
          <a:p>
            <a:pPr algn="just"/>
            <a:r>
              <a:rPr lang="ru-RU" sz="900" dirty="0"/>
              <a:t>В  2019 году </a:t>
            </a:r>
            <a:r>
              <a:rPr lang="ru-RU" sz="900" dirty="0" smtClean="0"/>
              <a:t>коллективы </a:t>
            </a:r>
            <a:r>
              <a:rPr lang="ru-RU" sz="900" dirty="0"/>
              <a:t>дошкольных </a:t>
            </a:r>
            <a:r>
              <a:rPr lang="ru-RU" sz="900" dirty="0" smtClean="0"/>
              <a:t>организаций </a:t>
            </a:r>
            <a:r>
              <a:rPr lang="ru-RU" sz="900" dirty="0"/>
              <a:t>района принимали активное участие в различных конкурсах и смотрах:</a:t>
            </a:r>
          </a:p>
          <a:p>
            <a:pPr algn="just"/>
            <a:r>
              <a:rPr lang="ru-RU" sz="900" dirty="0" smtClean="0"/>
              <a:t>- детский </a:t>
            </a:r>
            <a:r>
              <a:rPr lang="ru-RU" sz="900" dirty="0"/>
              <a:t>сад № 43 «Аленушка» стал победителем всероссийского смотра – конкурса «Образцовый детский сад 2019».</a:t>
            </a:r>
          </a:p>
          <a:p>
            <a:pPr algn="just"/>
            <a:r>
              <a:rPr lang="ru-RU" sz="900" dirty="0" smtClean="0"/>
              <a:t>2 </a:t>
            </a:r>
            <a:r>
              <a:rPr lang="ru-RU" sz="900" dirty="0"/>
              <a:t>детских сада стали муниципальными инновационными площадками:</a:t>
            </a:r>
          </a:p>
          <a:p>
            <a:pPr algn="just"/>
            <a:r>
              <a:rPr lang="ru-RU" sz="900" dirty="0" smtClean="0"/>
              <a:t>МДОАУ </a:t>
            </a:r>
            <a:r>
              <a:rPr lang="ru-RU" sz="900" dirty="0"/>
              <a:t>№ 13 «Весна» г. Новокубанска  название площадки: «Социализация детей дошкольного возраста в процессе ранней профориентации»;</a:t>
            </a:r>
          </a:p>
          <a:p>
            <a:r>
              <a:rPr lang="ru-RU" sz="900" dirty="0" smtClean="0"/>
              <a:t>МДОАУ </a:t>
            </a:r>
            <a:r>
              <a:rPr lang="ru-RU" sz="900" dirty="0"/>
              <a:t>№ 22 «Ласточка» пос. Глубокий название площадки: «Формирование представлений о профессиях малой родины, как условие ранней профориентации дошкольников»;</a:t>
            </a:r>
          </a:p>
          <a:p>
            <a:pPr algn="just"/>
            <a:r>
              <a:rPr lang="ru-RU" sz="900" dirty="0" smtClean="0"/>
              <a:t>МДОБУ </a:t>
            </a:r>
            <a:r>
              <a:rPr lang="ru-RU" sz="900" dirty="0"/>
              <a:t>№ 20 «Березка» х. Кирова  стал  </a:t>
            </a:r>
            <a:r>
              <a:rPr lang="ru-RU" sz="900" dirty="0" err="1"/>
              <a:t>апробационной</a:t>
            </a:r>
            <a:r>
              <a:rPr lang="ru-RU" sz="900" dirty="0"/>
              <a:t> площадкой ГБОУ ИРО Краснодарского края по теме «Апробация программно-методического комплекса "Мозаичный парк"; </a:t>
            </a:r>
          </a:p>
          <a:p>
            <a:pPr algn="just"/>
            <a:endParaRPr lang="ru-RU" sz="900" dirty="0" smtClean="0"/>
          </a:p>
          <a:p>
            <a:endParaRPr lang="ru-RU" sz="900" dirty="0" smtClean="0"/>
          </a:p>
          <a:p>
            <a:r>
              <a:rPr lang="ru-RU" sz="900" dirty="0"/>
              <a:t>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18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700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7"/>
          <p:cNvSpPr txBox="1">
            <a:spLocks/>
          </p:cNvSpPr>
          <p:nvPr/>
        </p:nvSpPr>
        <p:spPr bwMode="auto">
          <a:xfrm>
            <a:off x="476251" y="1043608"/>
            <a:ext cx="6048374" cy="31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Уважаемые  жители Новокубанского района!</a:t>
            </a:r>
          </a:p>
          <a:p>
            <a:pPr marL="0" indent="542925" algn="just">
              <a:buNone/>
            </a:pPr>
            <a:endParaRPr lang="ru-RU" sz="10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542925" algn="just">
              <a:buNone/>
            </a:pPr>
            <a:r>
              <a:rPr lang="ru-RU" sz="1000" dirty="0" smtClean="0">
                <a:cs typeface="Times New Roman" pitchFamily="18" charset="0"/>
              </a:rPr>
              <a:t>Бюджет для граждан «Исполнение бюджета за 2019 год» – информационный сборник, позволяющий населению ознакомиться с основными положениями итогового финансового документа Новокубанского района – отчета об исполнении консолидированного бюджета района за 2019 год.</a:t>
            </a:r>
          </a:p>
          <a:p>
            <a:pPr marL="0" indent="542925" algn="just">
              <a:buNone/>
            </a:pPr>
            <a:r>
              <a:rPr lang="ru-RU" sz="1000" dirty="0" smtClean="0">
                <a:cs typeface="Times New Roman" pitchFamily="18" charset="0"/>
              </a:rPr>
              <a:t>Представленная информация предназначена для широкого  круга пользователей и будет интересна как учащимся, педагогам, врачам, молодым семьям, так и пенсионерам и другим категориям населения, так как консолидированный бюджет района затрагивает интересы каждого жителя Новокубанского района.</a:t>
            </a:r>
          </a:p>
          <a:p>
            <a:pPr marL="0" indent="542925" algn="just">
              <a:buNone/>
            </a:pPr>
            <a:r>
              <a:rPr lang="ru-RU" sz="1000" dirty="0" smtClean="0">
                <a:cs typeface="Times New Roman" pitchFamily="18" charset="0"/>
              </a:rPr>
              <a:t>Граждане, как налогоплательщики и как потребители общественных благ, должны быть уверены в том, что уплачиваемые ими средства в виде налоговых и неналоговых платежей используются прозрачно и эффективно, приносят конкретные результаты для общества в целом, для каждой семьи, каждого человека.</a:t>
            </a:r>
          </a:p>
          <a:p>
            <a:pPr marL="0" indent="542925" algn="just">
              <a:buNone/>
            </a:pPr>
            <a:r>
              <a:rPr lang="ru-RU" sz="1000" dirty="0" smtClean="0">
                <a:cs typeface="Times New Roman" pitchFamily="18" charset="0"/>
              </a:rPr>
              <a:t>Мы </a:t>
            </a:r>
            <a:r>
              <a:rPr lang="ru-RU" sz="1000" dirty="0">
                <a:cs typeface="Times New Roman" pitchFamily="18" charset="0"/>
              </a:rPr>
              <a:t>постарались в доступной и понятной форме </a:t>
            </a:r>
            <a:r>
              <a:rPr lang="ru-RU" sz="1000" dirty="0" smtClean="0">
                <a:cs typeface="Times New Roman" pitchFamily="18" charset="0"/>
              </a:rPr>
              <a:t>показать, </a:t>
            </a:r>
            <a:r>
              <a:rPr lang="ru-RU" sz="1000" dirty="0">
                <a:cs typeface="Times New Roman" pitchFamily="18" charset="0"/>
              </a:rPr>
              <a:t>на какие цели и в каком объеме были направлены бюджетные ресурсы в </a:t>
            </a:r>
            <a:r>
              <a:rPr lang="ru-RU" sz="1000" dirty="0" smtClean="0">
                <a:cs typeface="Times New Roman" pitchFamily="18" charset="0"/>
              </a:rPr>
              <a:t>2019 году.</a:t>
            </a:r>
          </a:p>
          <a:p>
            <a:pPr marL="0" indent="542925" algn="just">
              <a:buNone/>
            </a:pPr>
            <a:r>
              <a:rPr lang="ru-RU" sz="1000" dirty="0">
                <a:cs typeface="Times New Roman" pitchFamily="18" charset="0"/>
              </a:rPr>
              <a:t>Вся изложенная в этой брошюре информация также опубликована на официальном сайте финансового управления администрации муниципального образования Новокубанский район (http://funkub.ru</a:t>
            </a:r>
            <a:r>
              <a:rPr lang="ru-RU" sz="1000" dirty="0" smtClean="0">
                <a:cs typeface="Times New Roman" pitchFamily="18" charset="0"/>
              </a:rPr>
              <a:t>).</a:t>
            </a:r>
            <a:endParaRPr lang="ru-RU" sz="1000" dirty="0"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39391"/>
              </p:ext>
            </p:extLst>
          </p:nvPr>
        </p:nvGraphicFramePr>
        <p:xfrm>
          <a:off x="476250" y="4716017"/>
          <a:ext cx="6048375" cy="416325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185668"/>
                <a:gridCol w="3862707"/>
              </a:tblGrid>
              <a:tr h="740144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effectLst/>
                        </a:rPr>
                        <a:t>Когда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проводятся</a:t>
                      </a:r>
                      <a:r>
                        <a:rPr lang="ru-RU" sz="900" kern="1200" dirty="0" smtClean="0">
                          <a:effectLst/>
                        </a:rPr>
                        <a:t> публичные слушания по проекту и отчету  об исполнении районного бюджета?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kern="1200" dirty="0" smtClean="0">
                          <a:effectLst/>
                        </a:rPr>
                        <a:t>В период со дня внесения в Совет муниципального образования Новокубанский район проекта решения о</a:t>
                      </a:r>
                      <a:r>
                        <a:rPr lang="ru-RU" sz="900" kern="1200" baseline="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бюджете муниципального образования Новокубанский район и не позднее</a:t>
                      </a:r>
                      <a:r>
                        <a:rPr lang="ru-RU" sz="900" kern="1200" baseline="0" dirty="0" smtClean="0">
                          <a:effectLst/>
                        </a:rPr>
                        <a:t> чем за 5 дней </a:t>
                      </a:r>
                      <a:r>
                        <a:rPr lang="ru-RU" sz="900" kern="1200" dirty="0" smtClean="0">
                          <a:effectLst/>
                        </a:rPr>
                        <a:t>до его рассмотрения в Совете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89874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Как информируются граждане о проведении публичных слушаний?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На официальном сайте администрации</a:t>
                      </a:r>
                      <a:r>
                        <a:rPr lang="ru-RU" sz="900" baseline="0" dirty="0" smtClean="0"/>
                        <a:t> муниципального образования Новокубанский район</a:t>
                      </a:r>
                      <a:r>
                        <a:rPr lang="ru-RU" sz="900" dirty="0" smtClean="0"/>
                        <a:t> в сети Интернет (</a:t>
                      </a:r>
                      <a:r>
                        <a:rPr lang="en-US" sz="900" dirty="0" smtClean="0"/>
                        <a:t>novokubanskiy.ru</a:t>
                      </a:r>
                      <a:r>
                        <a:rPr lang="ru-RU" sz="900" dirty="0" smtClean="0"/>
                        <a:t>) размещаются объявления о проведении публичных слушаний, о чем население извещается не позднее чем за 10 дней до даты их проведения с публикацией темы и перечня вопросов, выносимых на обсуждение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874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Кто может выступить на публичных слушаниях (высказать мнение,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рекомендации, предложения)?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Эксперт публичных слушаний – то есть лицо, представившее в оргкомитет в письменном виде предложения и рекомендации по вопросам публичных слушаний не позднее чем за 5 дней до даты проведения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публичных слушаний и принимающее участие в прениях для их аргументации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89874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Результат публичных слушаний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Оформляется итоговый документ публичных слушаний с учетом высказанных экспертами рекомендаций и предложений. Итоговый документ размещается на официальном сайте администрации муниципального образования Новокубанский район в сети Интернет (</a:t>
                      </a:r>
                      <a:r>
                        <a:rPr lang="en-US" sz="900" dirty="0" smtClean="0"/>
                        <a:t>novokubanskiy.ru</a:t>
                      </a:r>
                      <a:r>
                        <a:rPr lang="ru-RU" sz="900" dirty="0" smtClean="0"/>
                        <a:t>)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686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Где можно получить дополнительную информацию о публичных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слушаниях по районному бюджету?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Финансовое управление администрации муниципального образования Новокубанский</a:t>
                      </a:r>
                      <a:r>
                        <a:rPr lang="ru-RU" sz="900" baseline="0" dirty="0" smtClean="0"/>
                        <a:t> район</a:t>
                      </a:r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тел. 8(86195) 3-34-77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6252" y="4355976"/>
            <a:ext cx="60483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УЧАСТИЕ ГРАЖДАН 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В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ОБСУЖДЕНИИ ПРОЕКТА 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РАЙОННОГО БЮДЖЕТА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43">
            <a:extLst>
              <a:ext uri="{FF2B5EF4-FFF2-40B4-BE49-F238E27FC236}">
                <a16:creationId xmlns="" xmlns:a16="http://schemas.microsoft.com/office/drawing/2014/main" id="{351192B9-3BA4-40EC-AD01-F7DD993C9B6B}"/>
              </a:ext>
            </a:extLst>
          </p:cNvPr>
          <p:cNvGrpSpPr/>
          <p:nvPr/>
        </p:nvGrpSpPr>
        <p:grpSpPr>
          <a:xfrm>
            <a:off x="0" y="-4886"/>
            <a:ext cx="2977133" cy="612170"/>
            <a:chOff x="-556493" y="1431780"/>
            <a:chExt cx="734006" cy="461818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 44">
              <a:extLst>
                <a:ext uri="{FF2B5EF4-FFF2-40B4-BE49-F238E27FC236}">
                  <a16:creationId xmlns="" xmlns:a16="http://schemas.microsoft.com/office/drawing/2014/main" id="{9181B080-B6AB-4A89-840D-AF614ABCECE2}"/>
                </a:ext>
              </a:extLst>
            </p:cNvPr>
            <p:cNvSpPr/>
            <p:nvPr/>
          </p:nvSpPr>
          <p:spPr>
            <a:xfrm>
              <a:off x="-556493" y="5126328"/>
              <a:ext cx="734006" cy="92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45">
              <a:extLst>
                <a:ext uri="{FF2B5EF4-FFF2-40B4-BE49-F238E27FC236}">
                  <a16:creationId xmlns="" xmlns:a16="http://schemas.microsoft.com/office/drawing/2014/main" id="{B621DA64-0769-43B3-A1A9-5BF2A549C2CA}"/>
                </a:ext>
              </a:extLst>
            </p:cNvPr>
            <p:cNvSpPr/>
            <p:nvPr/>
          </p:nvSpPr>
          <p:spPr>
            <a:xfrm>
              <a:off x="-556493" y="4202691"/>
              <a:ext cx="734006" cy="92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46">
              <a:extLst>
                <a:ext uri="{FF2B5EF4-FFF2-40B4-BE49-F238E27FC236}">
                  <a16:creationId xmlns="" xmlns:a16="http://schemas.microsoft.com/office/drawing/2014/main" id="{96CBDD35-CED9-41D7-AE5F-32E63BF0A577}"/>
                </a:ext>
              </a:extLst>
            </p:cNvPr>
            <p:cNvSpPr/>
            <p:nvPr/>
          </p:nvSpPr>
          <p:spPr>
            <a:xfrm>
              <a:off x="-556493" y="3279054"/>
              <a:ext cx="734006" cy="92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Rectangle 47">
              <a:extLst>
                <a:ext uri="{FF2B5EF4-FFF2-40B4-BE49-F238E27FC236}">
                  <a16:creationId xmlns="" xmlns:a16="http://schemas.microsoft.com/office/drawing/2014/main" id="{CB30B498-BB81-4FF6-BA78-66B1D7171E48}"/>
                </a:ext>
              </a:extLst>
            </p:cNvPr>
            <p:cNvSpPr/>
            <p:nvPr/>
          </p:nvSpPr>
          <p:spPr>
            <a:xfrm>
              <a:off x="-556493" y="2355417"/>
              <a:ext cx="734006" cy="92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Rectangle 48">
              <a:extLst>
                <a:ext uri="{FF2B5EF4-FFF2-40B4-BE49-F238E27FC236}">
                  <a16:creationId xmlns="" xmlns:a16="http://schemas.microsoft.com/office/drawing/2014/main" id="{24A3BEBC-D4E3-4845-BAE9-5B62C9361CE8}"/>
                </a:ext>
              </a:extLst>
            </p:cNvPr>
            <p:cNvSpPr/>
            <p:nvPr/>
          </p:nvSpPr>
          <p:spPr>
            <a:xfrm>
              <a:off x="-556493" y="1431780"/>
              <a:ext cx="734006" cy="92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9655" y="116533"/>
            <a:ext cx="26121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ahoma" charset="0"/>
              </a:rPr>
              <a:t>БЮДЖЕТ ДЛЯ ГРАЖДАН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974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1</a:t>
            </a:r>
          </a:p>
        </p:txBody>
      </p:sp>
      <p:sp>
        <p:nvSpPr>
          <p:cNvPr id="13" name="Isosceles Triangle 54">
            <a:extLst>
              <a:ext uri="{FF2B5EF4-FFF2-40B4-BE49-F238E27FC236}">
                <a16:creationId xmlns="" xmlns:a16="http://schemas.microsoft.com/office/drawing/2014/main" id="{DB8C8741-8E8F-4658-A422-F51BBCB5E3D8}"/>
              </a:ext>
            </a:extLst>
          </p:cNvPr>
          <p:cNvSpPr/>
          <p:nvPr/>
        </p:nvSpPr>
        <p:spPr>
          <a:xfrm flipV="1">
            <a:off x="2539619" y="0"/>
            <a:ext cx="875028" cy="638438"/>
          </a:xfrm>
          <a:prstGeom prst="triangl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488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603" y="198614"/>
            <a:ext cx="6068023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ФИЗИЧЕСКАЯ КУЛЬТУРА И СПОРТ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4283" y="466123"/>
            <a:ext cx="29398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 2019 году на физическую культуру и спорт   направлено 55,7 мил. рублей</a:t>
            </a:r>
            <a:endParaRPr lang="ru-RU" sz="900" dirty="0" smtClean="0">
              <a:ea typeface="Times New Roman" panose="02020603050405020304" pitchFamily="18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3405139" y="454897"/>
            <a:ext cx="31663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9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Систематически занимающихся физической культурой и спортом  51%  жителей</a:t>
            </a:r>
            <a:r>
              <a:rPr lang="ru-RU" altLang="ru-RU" sz="9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, в том числе детей и молодежи </a:t>
            </a:r>
            <a:r>
              <a:rPr lang="ru-RU" altLang="ru-RU" sz="9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88,5</a:t>
            </a:r>
            <a:r>
              <a:rPr lang="ru-RU" altLang="ru-RU" sz="9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%, граждан среднего </a:t>
            </a:r>
            <a:r>
              <a:rPr lang="ru-RU" altLang="ru-RU" sz="9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возраста 55</a:t>
            </a:r>
            <a:r>
              <a:rPr lang="ru-RU" altLang="ru-RU" sz="9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%, граждан старшего возраста </a:t>
            </a:r>
            <a:r>
              <a:rPr lang="ru-RU" altLang="ru-RU" sz="9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25%</a:t>
            </a:r>
            <a:endParaRPr lang="ru-RU" altLang="ru-RU" sz="9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endParaRPr lang="ru-RU" altLang="ru-RU" sz="9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32509" y="1020494"/>
            <a:ext cx="30928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Осуществлен капитальный ремонт боксерского и большого игрового спортивного залов в МАУ СШ «Надежда» станицы Советской  (в </a:t>
            </a:r>
            <a:r>
              <a:rPr lang="ru-RU" sz="900" dirty="0"/>
              <a:t>том числе </a:t>
            </a:r>
            <a:r>
              <a:rPr lang="ru-RU" sz="900" dirty="0" smtClean="0"/>
              <a:t>подготовка проектно-сметной документации и проведение </a:t>
            </a:r>
            <a:r>
              <a:rPr lang="ru-RU" sz="900" dirty="0"/>
              <a:t>строительного надзора) </a:t>
            </a:r>
            <a:r>
              <a:rPr lang="ru-RU" sz="900" dirty="0" smtClean="0"/>
              <a:t>на сумму 3,1 млн. </a:t>
            </a:r>
            <a:r>
              <a:rPr lang="ru-RU" sz="900" dirty="0"/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62" y="1375042"/>
            <a:ext cx="29757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dirty="0" smtClean="0">
                <a:solidFill>
                  <a:srgbClr val="203864"/>
                </a:solidFill>
                <a:cs typeface="Segoe UI" panose="020B0502040204020203" pitchFamily="34" charset="0"/>
              </a:rPr>
              <a:t> </a:t>
            </a:r>
            <a:endParaRPr lang="ru-RU" altLang="ru-RU" sz="900" dirty="0">
              <a:solidFill>
                <a:srgbClr val="203864"/>
              </a:solidFill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6" y="3335691"/>
            <a:ext cx="1213176" cy="7426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4813" y="2747041"/>
            <a:ext cx="3067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ea typeface="Times New Roman" panose="02020603050405020304" pitchFamily="18" charset="0"/>
              </a:rPr>
              <a:t>В 2019 году произведено строительство многофункциональной</a:t>
            </a:r>
            <a:r>
              <a:rPr lang="ru-RU" sz="900" dirty="0" smtClean="0"/>
              <a:t> </a:t>
            </a:r>
            <a:r>
              <a:rPr lang="ru-RU" sz="900" dirty="0" smtClean="0">
                <a:ea typeface="Times New Roman" panose="02020603050405020304" pitchFamily="18" charset="0"/>
              </a:rPr>
              <a:t>спортивно-игровой </a:t>
            </a:r>
            <a:r>
              <a:rPr lang="ru-RU" sz="900" dirty="0">
                <a:ea typeface="Times New Roman" panose="02020603050405020304" pitchFamily="18" charset="0"/>
              </a:rPr>
              <a:t>площадки в </a:t>
            </a:r>
            <a:r>
              <a:rPr lang="ru-RU" sz="900" dirty="0" err="1">
                <a:ea typeface="Times New Roman" panose="02020603050405020304" pitchFamily="18" charset="0"/>
              </a:rPr>
              <a:t>х.Ляпино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smtClean="0">
                <a:ea typeface="Times New Roman" panose="02020603050405020304" pitchFamily="18" charset="0"/>
              </a:rPr>
              <a:t> на сумму 5,1 </a:t>
            </a:r>
            <a:r>
              <a:rPr lang="ru-RU" sz="900" dirty="0">
                <a:ea typeface="Times New Roman" panose="02020603050405020304" pitchFamily="18" charset="0"/>
              </a:rPr>
              <a:t>млн</a:t>
            </a:r>
            <a:r>
              <a:rPr lang="ru-RU" sz="900" dirty="0">
                <a:ea typeface="Calibri" panose="020F0502020204030204" pitchFamily="34" charset="0"/>
              </a:rPr>
              <a:t>. </a:t>
            </a:r>
            <a:r>
              <a:rPr lang="ru-RU" sz="900" dirty="0" smtClean="0">
                <a:ea typeface="Calibri" panose="020F0502020204030204" pitchFamily="34" charset="0"/>
              </a:rPr>
              <a:t>рублей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6314" y="1214955"/>
            <a:ext cx="29901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598 человек занимающихся спортивной подготовкой прошли углубленные </a:t>
            </a:r>
            <a:r>
              <a:rPr lang="ru-RU" sz="900" dirty="0"/>
              <a:t>медосмотры детей </a:t>
            </a:r>
            <a:r>
              <a:rPr lang="ru-RU" sz="900" dirty="0" smtClean="0"/>
              <a:t>на сумму 3,8 </a:t>
            </a:r>
            <a:r>
              <a:rPr lang="ru-RU" sz="900" dirty="0" err="1" smtClean="0"/>
              <a:t>млн.рублей</a:t>
            </a:r>
            <a:endParaRPr lang="ru-RU" sz="9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39845" y="2727431"/>
            <a:ext cx="30847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Проведено массовое мероприятие, направленное  </a:t>
            </a:r>
            <a:r>
              <a:rPr lang="ru-RU" sz="900" dirty="0"/>
              <a:t>на популяризацию Всероссийского физкультурно-спортивного комплекса «Готов к труду и обороне</a:t>
            </a:r>
            <a:r>
              <a:rPr lang="ru-RU" sz="900" dirty="0" smtClean="0"/>
              <a:t>».</a:t>
            </a:r>
            <a:endParaRPr lang="ru-RU" sz="9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4" y="2059294"/>
            <a:ext cx="801851" cy="6185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92" y="1804276"/>
            <a:ext cx="1133757" cy="75536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2" y="1804276"/>
            <a:ext cx="1162103" cy="77425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78" y="3347482"/>
            <a:ext cx="1096947" cy="73084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82719" y="1687684"/>
            <a:ext cx="30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</a:t>
            </a:r>
            <a:r>
              <a:rPr lang="ru-RU" sz="900" dirty="0" smtClean="0"/>
              <a:t> </a:t>
            </a:r>
            <a:r>
              <a:rPr lang="ru-RU" sz="900" dirty="0"/>
              <a:t>МАУ СШ «Крепыш» </a:t>
            </a:r>
            <a:r>
              <a:rPr lang="ru-RU" sz="900" dirty="0" err="1"/>
              <a:t>г.Новокубанск</a:t>
            </a:r>
            <a:r>
              <a:rPr lang="ru-RU" sz="900" dirty="0"/>
              <a:t> открыт новый спортивный зал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6" y="3335691"/>
            <a:ext cx="1256579" cy="7571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75" y="1986843"/>
            <a:ext cx="1285776" cy="72831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93099" y="4186929"/>
            <a:ext cx="604837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СОЦИАЛЬНАЯ ПОЛИТИКА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424727" y="4462661"/>
            <a:ext cx="31923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2019 году на отрасль социальная политика направлено 133,0 млн. рублей, что на 15,1 млн. рублей больше чем в 2018 году или на 12,8 %</a:t>
            </a:r>
            <a:endParaRPr lang="ru-RU" altLang="ru-RU" sz="9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4728" y="4902367"/>
            <a:ext cx="2988114" cy="6655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жилыми помещениями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детей-сирот направлено    32,5 </a:t>
            </a:r>
            <a:r>
              <a:rPr lang="ru-RU" sz="9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млн.рублей</a:t>
            </a:r>
            <a:r>
              <a:rPr lang="ru-RU" sz="9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900" dirty="0">
                <a:ea typeface="Calibri" panose="020F0502020204030204" pitchFamily="34" charset="0"/>
              </a:rPr>
              <a:t>24 человека из числа детей сирот и детей, оставшихся без попечения родителей </a:t>
            </a:r>
            <a:r>
              <a:rPr lang="ru-RU" sz="900" dirty="0"/>
              <a:t>обеспечены жилыми </a:t>
            </a:r>
            <a:r>
              <a:rPr lang="ru-RU" sz="900" dirty="0" smtClean="0"/>
              <a:t>помещениями.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5552" y="6790385"/>
            <a:ext cx="30817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Предоставлены субсидии трем  семьям на улучшение жилищных условий </a:t>
            </a:r>
            <a:r>
              <a:rPr lang="ru-RU" sz="900" dirty="0"/>
              <a:t>в рамках </a:t>
            </a:r>
            <a:r>
              <a:rPr lang="ru-RU" sz="900" dirty="0" smtClean="0"/>
              <a:t>подпрограммы </a:t>
            </a:r>
            <a:r>
              <a:rPr lang="ru-RU" sz="900" dirty="0"/>
              <a:t>«Оказание государственной </a:t>
            </a:r>
            <a:r>
              <a:rPr lang="ru-RU" sz="900" dirty="0" smtClean="0"/>
              <a:t>поддержки </a:t>
            </a:r>
            <a:r>
              <a:rPr lang="ru-RU" sz="900" dirty="0"/>
              <a:t>гражданам в </a:t>
            </a:r>
            <a:r>
              <a:rPr lang="ru-RU" sz="900" dirty="0" smtClean="0"/>
              <a:t>обеспечении жильем и </a:t>
            </a:r>
            <a:r>
              <a:rPr lang="ru-RU" sz="900" dirty="0"/>
              <a:t>оплате </a:t>
            </a:r>
            <a:r>
              <a:rPr lang="ru-RU" sz="900" dirty="0" smtClean="0"/>
              <a:t>жилищно-коммунальных услуг» </a:t>
            </a:r>
            <a:r>
              <a:rPr lang="ru-RU" sz="900" dirty="0" smtClean="0">
                <a:ea typeface="Times New Roman" panose="02020603050405020304" pitchFamily="18" charset="0"/>
              </a:rPr>
              <a:t>в 2019 году в сумме 2,1 млн. рублей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39844" y="4572000"/>
            <a:ext cx="3085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Численность </a:t>
            </a:r>
            <a:r>
              <a:rPr lang="ru-RU" sz="900" dirty="0"/>
              <a:t>детей переданные на воспитание в приемные семьи и находящихся под опекой и попечительством на конец 2019 года составила </a:t>
            </a:r>
            <a:r>
              <a:rPr lang="ru-RU" sz="900" dirty="0" smtClean="0"/>
              <a:t>323 человека.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9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Ежемесячные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выплаты и вознаграждения приемным родителям, на содержание детей-сирот и детей, оставшихся без попечения родителей, находящихся     под опекой (попечительством) или переданных на        воспитание в приемные семьи – 85,7 </a:t>
            </a:r>
            <a:r>
              <a:rPr lang="ru-RU" sz="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9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6005" y="5768441"/>
            <a:ext cx="31097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</a:t>
            </a:r>
            <a:r>
              <a:rPr lang="ru-RU" sz="900" dirty="0" smtClean="0"/>
              <a:t>2019 году </a:t>
            </a:r>
            <a:r>
              <a:rPr lang="ru-RU" sz="900" dirty="0"/>
              <a:t>отдельным категориям работников </a:t>
            </a:r>
            <a:r>
              <a:rPr lang="ru-RU" sz="900" dirty="0" err="1"/>
              <a:t>Новокубанского</a:t>
            </a:r>
            <a:r>
              <a:rPr lang="ru-RU" sz="900" dirty="0"/>
              <a:t> района, имеющим необходимый стаж муниципальной службы, предоставлены дополнительные гарантии в виде ежемесячной денежной выплаты, осуществляемой при выходе на </a:t>
            </a:r>
            <a:r>
              <a:rPr lang="ru-RU" sz="900" dirty="0" smtClean="0"/>
              <a:t>пенсию, объем направленных  средств - 3,3 </a:t>
            </a:r>
            <a:r>
              <a:rPr lang="ru-RU" sz="900" dirty="0" err="1" smtClean="0"/>
              <a:t>млн.рублей</a:t>
            </a:r>
            <a:endParaRPr lang="ru-RU" sz="900" dirty="0"/>
          </a:p>
          <a:p>
            <a:pPr algn="just"/>
            <a:endParaRPr lang="ru-RU" sz="9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421663" y="6638500"/>
            <a:ext cx="31140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Выплачены субсидии на поддержку социально </a:t>
            </a:r>
            <a:r>
              <a:rPr lang="ru-RU" sz="900" dirty="0"/>
              <a:t>ориентированных некоммерческих организаций </a:t>
            </a:r>
            <a:r>
              <a:rPr lang="ru-RU" sz="900" dirty="0" smtClean="0"/>
              <a:t> </a:t>
            </a:r>
            <a:r>
              <a:rPr lang="ru-RU" sz="900" dirty="0" err="1"/>
              <a:t>Новокубанского</a:t>
            </a:r>
            <a:r>
              <a:rPr lang="ru-RU" sz="900" dirty="0"/>
              <a:t> района – получателей поддержки, включает в себя 7 общественных организаций наиболее активно участвующих в жизни муниципального образования </a:t>
            </a:r>
            <a:r>
              <a:rPr lang="ru-RU" sz="900" dirty="0" err="1"/>
              <a:t>Новокубанский</a:t>
            </a:r>
            <a:r>
              <a:rPr lang="ru-RU" sz="900" dirty="0"/>
              <a:t> район и осуществляющих свою деятельность в </a:t>
            </a:r>
            <a:r>
              <a:rPr lang="ru-RU" sz="900" dirty="0" smtClean="0"/>
              <a:t>соответствии с </a:t>
            </a:r>
            <a:r>
              <a:rPr lang="ru-RU" sz="900" dirty="0"/>
              <a:t>уставами  </a:t>
            </a:r>
            <a:r>
              <a:rPr lang="ru-RU" sz="900" dirty="0" smtClean="0"/>
              <a:t>своих организаций в сумме 1,4 </a:t>
            </a:r>
            <a:r>
              <a:rPr lang="ru-RU" sz="900" dirty="0" err="1" smtClean="0"/>
              <a:t>млн.рублей</a:t>
            </a:r>
            <a:endParaRPr lang="ru-RU" sz="900" dirty="0"/>
          </a:p>
          <a:p>
            <a:pPr algn="just"/>
            <a:endParaRPr lang="ru-RU" sz="9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5896" y="6491938"/>
            <a:ext cx="593356" cy="46166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7956204"/>
            <a:ext cx="857239" cy="95220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05" y="3356101"/>
            <a:ext cx="1230452" cy="72222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958405" y="897012"/>
            <a:ext cx="186935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СШ  «Крепыш»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г.Новокубанск</a:t>
            </a: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  <a:ea typeface="Calibri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СШ «Надежда»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ст.Советская</a:t>
            </a: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6603" y="912955"/>
            <a:ext cx="18693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2 СПОРТИВНЫЕ ШКОЛЫ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1726498" y="955228"/>
            <a:ext cx="216024" cy="743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5528" y="7491523"/>
            <a:ext cx="3097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Segoe UI" panose="020B0502040204020203" pitchFamily="34" charset="0"/>
              </a:rPr>
              <a:t>Обеспечение доступным жильем семей  </a:t>
            </a:r>
            <a:endParaRPr lang="ru-RU" altLang="ru-RU" sz="1100" i="1" dirty="0">
              <a:solidFill>
                <a:schemeClr val="tx2">
                  <a:lumMod val="60000"/>
                  <a:lumOff val="40000"/>
                </a:schemeClr>
              </a:solidFill>
              <a:cs typeface="Segoe UI" panose="020B0502040204020203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85084"/>
              </p:ext>
            </p:extLst>
          </p:nvPr>
        </p:nvGraphicFramePr>
        <p:xfrm>
          <a:off x="476249" y="7753133"/>
          <a:ext cx="297045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580"/>
                <a:gridCol w="495462"/>
                <a:gridCol w="472291"/>
                <a:gridCol w="444118"/>
              </a:tblGrid>
              <a:tr h="1366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47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Количество семей </a:t>
                      </a:r>
                      <a:r>
                        <a:rPr lang="ru-RU" sz="900" baseline="0" dirty="0" smtClean="0"/>
                        <a:t>со средним достатком </a:t>
                      </a:r>
                      <a:r>
                        <a:rPr lang="ru-RU" sz="900" dirty="0" smtClean="0"/>
                        <a:t>приобретающих ж</a:t>
                      </a:r>
                      <a:r>
                        <a:rPr lang="ru-RU" sz="900" baseline="0" dirty="0" smtClean="0"/>
                        <a:t>илье с использованием ипотечного кредита и поддержкой государства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4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47550"/>
              </p:ext>
            </p:extLst>
          </p:nvPr>
        </p:nvGraphicFramePr>
        <p:xfrm>
          <a:off x="456602" y="5802385"/>
          <a:ext cx="2983241" cy="97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81"/>
                <a:gridCol w="562711"/>
                <a:gridCol w="485319"/>
                <a:gridCol w="446030"/>
              </a:tblGrid>
              <a:tr h="23993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34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</a:t>
                      </a:r>
                      <a:r>
                        <a:rPr lang="ru-RU" sz="900" baseline="0" dirty="0" smtClean="0"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квартир для детей-сирот и детей, оставшихся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19901" y="5530757"/>
            <a:ext cx="30373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Segoe UI" panose="020B0502040204020203" pitchFamily="34" charset="0"/>
              </a:rPr>
              <a:t>Обеспечение </a:t>
            </a:r>
            <a:r>
              <a:rPr lang="ru-RU" alt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Segoe UI" panose="020B0502040204020203" pitchFamily="34" charset="0"/>
              </a:rPr>
              <a:t>жильем </a:t>
            </a:r>
            <a:r>
              <a:rPr lang="ru-RU" alt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Segoe UI" panose="020B0502040204020203" pitchFamily="34" charset="0"/>
              </a:rPr>
              <a:t>детей сирот  </a:t>
            </a:r>
            <a:endParaRPr lang="ru-RU" altLang="ru-RU" sz="1100" i="1" dirty="0">
              <a:solidFill>
                <a:schemeClr val="tx2">
                  <a:lumMod val="60000"/>
                  <a:lumOff val="40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83" y="7900009"/>
            <a:ext cx="933520" cy="1008396"/>
          </a:xfrm>
          <a:prstGeom prst="rect">
            <a:avLst/>
          </a:prstGeom>
        </p:spPr>
      </p:pic>
      <p:sp>
        <p:nvSpPr>
          <p:cNvPr id="59" name="Нашивка 58"/>
          <p:cNvSpPr/>
          <p:nvPr/>
        </p:nvSpPr>
        <p:spPr>
          <a:xfrm>
            <a:off x="3585848" y="8298133"/>
            <a:ext cx="268091" cy="21215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8907" y="875385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19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7309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375" y="281704"/>
            <a:ext cx="6048375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НАЦИОНАЛЬНАЯ ЭКОНОМИКА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4431" y="2539027"/>
            <a:ext cx="2503081" cy="2308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8630" y="4151609"/>
            <a:ext cx="6002112" cy="230832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ДОРОЖНЫЙ ФОНД</a:t>
            </a: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25" y="3288496"/>
            <a:ext cx="1188472" cy="8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2084" y="550086"/>
            <a:ext cx="301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Times New Roman" pitchFamily="18" charset="0"/>
              </a:rPr>
              <a:t>Средства дорожного фонда направляются на финансовое обеспечение дорожной деятельности в отношении </a:t>
            </a:r>
            <a:r>
              <a:rPr lang="ru-RU" sz="900" dirty="0">
                <a:ea typeface="Verdana" panose="020B0604030504040204" pitchFamily="34" charset="0"/>
                <a:cs typeface="Times New Roman" pitchFamily="18" charset="0"/>
              </a:rPr>
              <a:t>автомобильных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Times New Roman" pitchFamily="18" charset="0"/>
              </a:rPr>
              <a:t> дорог общего пользования, находящихся в муниципальной собственности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0127" y="3250278"/>
            <a:ext cx="2745144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defRPr/>
            </a:pPr>
            <a:r>
              <a:rPr lang="ru-RU" sz="900" dirty="0">
                <a:ea typeface="Verdana" panose="020B0604030504040204" pitchFamily="34" charset="0"/>
                <a:cs typeface="Times New Roman" pitchFamily="18" charset="0"/>
              </a:rPr>
              <a:t>Основные источники </a:t>
            </a:r>
            <a:endParaRPr lang="ru-RU" sz="900" dirty="0" smtClean="0">
              <a:ea typeface="Verdana" panose="020B0604030504040204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900" dirty="0" smtClean="0">
                <a:ea typeface="Verdana" panose="020B0604030504040204" pitchFamily="34" charset="0"/>
                <a:cs typeface="Times New Roman" pitchFamily="18" charset="0"/>
              </a:rPr>
              <a:t>формирования дорожного</a:t>
            </a:r>
          </a:p>
          <a:p>
            <a:pPr algn="just">
              <a:defRPr/>
            </a:pPr>
            <a:r>
              <a:rPr lang="ru-RU" sz="900" dirty="0" smtClean="0"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900" dirty="0">
                <a:ea typeface="Verdana" panose="020B0604030504040204" pitchFamily="34" charset="0"/>
                <a:cs typeface="Times New Roman" pitchFamily="18" charset="0"/>
              </a:rPr>
              <a:t>фонда: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900" dirty="0">
                <a:ea typeface="Verdana" panose="020B0604030504040204" pitchFamily="34" charset="0"/>
                <a:cs typeface="Times New Roman" pitchFamily="18" charset="0"/>
              </a:rPr>
              <a:t>Акцизы на автомобильный бензин,   прямогонный бензин, дизельное топливо, моторные масла для дизельных и карбюраторных (</a:t>
            </a:r>
            <a:r>
              <a:rPr lang="ru-RU" sz="900" dirty="0" err="1">
                <a:ea typeface="Verdana" panose="020B0604030504040204" pitchFamily="34" charset="0"/>
                <a:cs typeface="Times New Roman" pitchFamily="18" charset="0"/>
              </a:rPr>
              <a:t>инжекторных</a:t>
            </a:r>
            <a:r>
              <a:rPr lang="ru-RU" sz="900" dirty="0">
                <a:ea typeface="Verdana" panose="020B0604030504040204" pitchFamily="34" charset="0"/>
                <a:cs typeface="Times New Roman" pitchFamily="18" charset="0"/>
              </a:rPr>
              <a:t>) двигателей;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900" dirty="0">
                <a:ea typeface="Verdana" panose="020B0604030504040204" pitchFamily="34" charset="0"/>
                <a:cs typeface="Times New Roman" pitchFamily="18" charset="0"/>
              </a:rPr>
              <a:t>Межбюджетные трансферты из бюджетов бюджетной системы Российской Федерации на обеспечение дорожной деятельности в отношении автомобильных дорог общего пользования (за исключением автомобильных дорог федерального значения)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3375" y="527428"/>
            <a:ext cx="30956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 отрасли национальная экономика в 2019 году произведено расходов на сумму 171,3 </a:t>
            </a:r>
            <a:r>
              <a:rPr lang="ru-RU" sz="9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на: сельское хозяйство-16,7 </a:t>
            </a:r>
            <a:r>
              <a:rPr lang="ru-RU" sz="9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дорожное хозяйство-149,7 </a:t>
            </a:r>
            <a:r>
              <a:rPr lang="ru-RU" sz="9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другие вопросы в области национальной экономики-4,8 </a:t>
            </a:r>
            <a:r>
              <a:rPr lang="ru-RU" sz="9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757" y="1258373"/>
            <a:ext cx="309759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ea typeface="Calibri" panose="020F0502020204030204" pitchFamily="34" charset="0"/>
              </a:rPr>
              <a:t>На предоставление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 в муниципальном образовании </a:t>
            </a:r>
            <a:r>
              <a:rPr lang="ru-RU" sz="900" dirty="0" err="1">
                <a:ea typeface="Calibri" panose="020F0502020204030204" pitchFamily="34" charset="0"/>
              </a:rPr>
              <a:t>Новокубанский</a:t>
            </a:r>
            <a:r>
              <a:rPr lang="ru-RU" sz="900" dirty="0">
                <a:ea typeface="Calibri" panose="020F0502020204030204" pitchFamily="34" charset="0"/>
              </a:rPr>
              <a:t> </a:t>
            </a:r>
            <a:r>
              <a:rPr lang="ru-RU" sz="900" dirty="0" smtClean="0">
                <a:ea typeface="Calibri" panose="020F0502020204030204" pitchFamily="34" charset="0"/>
              </a:rPr>
              <a:t>район направлено 16,7 млн. рублей. 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742" y="224383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dirty="0" smtClean="0">
                <a:solidFill>
                  <a:srgbClr val="00B0F0"/>
                </a:solidFill>
                <a:ea typeface="Verdana" panose="020B0604030504040204" pitchFamily="34" charset="0"/>
                <a:cs typeface="Times New Roman" pitchFamily="18" charset="0"/>
              </a:rPr>
              <a:t>Субсидии получили:</a:t>
            </a:r>
          </a:p>
          <a:p>
            <a:pPr algn="just">
              <a:defRPr/>
            </a:pPr>
            <a:r>
              <a:rPr lang="ru-RU" sz="900" dirty="0" smtClean="0">
                <a:solidFill>
                  <a:srgbClr val="00B0F0"/>
                </a:solidFill>
                <a:ea typeface="Verdana" panose="020B0604030504040204" pitchFamily="34" charset="0"/>
                <a:cs typeface="Times New Roman" pitchFamily="18" charset="0"/>
              </a:rPr>
              <a:t> ЛПХ – 133 получателя, ИП и КФХ – 9 получателей</a:t>
            </a:r>
            <a:endParaRPr lang="ru-RU" sz="900" dirty="0">
              <a:solidFill>
                <a:srgbClr val="00B0F0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02298" y="1108088"/>
            <a:ext cx="3027757" cy="215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На капитальный ремонт и ремонт автомобильных дорог направлено 121,9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 Произведен ремонт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участка автомобильной дороги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п.Комсомольский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п.Восход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2,4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км., грейдирование автомобильной дороги от п. Передовой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до х. Веселый 11,5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км,капитальный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ремонт автомобильной дороги в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х.Роте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-Фане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ул.Юбилейная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(0,7 км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.), капитальный ремонт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автомобильных дорог в п.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Прикубанский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по ул. Садовая (0,4 км.) и ул. Мичурина (0,4 км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.), капитальный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ремонт дороги в п. Глубокий по ул. Калинина   (0,6 км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.) и в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с. Новосельском по ул. Кирова (1,9 км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.), капитальный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ремонт автомобильной дороги и тротуара в </a:t>
            </a:r>
            <a:r>
              <a:rPr lang="ru-RU" sz="9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ст.Бесскорбной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ул.Ленина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(2,2 км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.)                      </a:t>
            </a:r>
            <a:endParaRPr lang="ru-RU" sz="9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99208"/>
              </p:ext>
            </p:extLst>
          </p:nvPr>
        </p:nvGraphicFramePr>
        <p:xfrm>
          <a:off x="328631" y="2845923"/>
          <a:ext cx="31005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202"/>
                <a:gridCol w="523105"/>
                <a:gridCol w="523105"/>
                <a:gridCol w="523104"/>
              </a:tblGrid>
              <a:tr h="2067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44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Предоставлено субсидий гражданам, ведущим личное подсобное хозяйство, КФХ, ИП, осуществляющим деятельность в области сельскохозяйственного производства 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14,1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16,7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779452" y="2679718"/>
            <a:ext cx="702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800" dirty="0" err="1" smtClean="0">
                <a:ea typeface="Verdana" panose="020B0604030504040204" pitchFamily="34" charset="0"/>
                <a:cs typeface="Times New Roman" pitchFamily="18" charset="0"/>
              </a:rPr>
              <a:t>млн.рублей</a:t>
            </a:r>
            <a:endParaRPr lang="ru-RU" sz="800" dirty="0"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2" name="Picture 4" descr="D:\Аппарат\НАЦПРОЕКТЫ\Конструктор инфографики\Иконки\PNG\PNG_icons_national_projects\icon_n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45" y="3394909"/>
            <a:ext cx="863032" cy="5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798702" y="2577901"/>
            <a:ext cx="23389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Segoe UI" panose="020B0502040204020203" pitchFamily="34" charset="0"/>
              </a:rPr>
              <a:t>Предоставление субсидий</a:t>
            </a:r>
            <a:endParaRPr lang="ru-RU" altLang="ru-RU" sz="11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86215"/>
              </p:ext>
            </p:extLst>
          </p:nvPr>
        </p:nvGraphicFramePr>
        <p:xfrm>
          <a:off x="188640" y="6916906"/>
          <a:ext cx="6292763" cy="21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168266"/>
              </p:ext>
            </p:extLst>
          </p:nvPr>
        </p:nvGraphicFramePr>
        <p:xfrm>
          <a:off x="119746" y="4332916"/>
          <a:ext cx="5476332" cy="258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992256"/>
              </p:ext>
            </p:extLst>
          </p:nvPr>
        </p:nvGraphicFramePr>
        <p:xfrm>
          <a:off x="3988880" y="4520269"/>
          <a:ext cx="2441175" cy="212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03314" y="6801490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Arial" panose="020B0604020202020204" pitchFamily="34" charset="0"/>
              </a:rPr>
              <a:t>млн.рублей</a:t>
            </a:r>
            <a:endParaRPr lang="ru-RU" sz="9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988207" y="5437110"/>
            <a:ext cx="51427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33375" y="6732240"/>
            <a:ext cx="6043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СТРУКТУРА ДОРОЖНОГО ФОНДА </a:t>
            </a:r>
          </a:p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9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4528" y="4467363"/>
            <a:ext cx="232298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Общий объем дорожного фонда по Новокубанскому району </a:t>
            </a:r>
          </a:p>
          <a:p>
            <a:pPr algn="ctr"/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за 2018 год составил </a:t>
            </a:r>
          </a:p>
          <a:p>
            <a:pPr algn="ctr"/>
            <a:r>
              <a:rPr lang="ru-RU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166,5 млн.рублей</a:t>
            </a:r>
            <a:r>
              <a:rPr lang="ru-RU" sz="9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9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733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3818" y="284755"/>
            <a:ext cx="6050807" cy="261610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cs typeface="Arial" panose="020B0604020202020204" pitchFamily="34" charset="0"/>
              </a:rPr>
              <a:t>Другие вопросы в области национальной экономики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6433" y="3796842"/>
            <a:ext cx="60069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ЖИЛИЩНО-КОММУНАЛЬНОЕ ХОЗЯЙСТВО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3375" y="5485918"/>
            <a:ext cx="604932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МУНИЦИПАЛЬНАЯ ПРОГРАММА  «ФОРМИРОВАНИЕ СОВРЕМЕННОЙ ГОРОДСКОЙ СРЕДЫ»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4278" y="559633"/>
            <a:ext cx="246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0"/>
              </a:spcAft>
            </a:pPr>
            <a:r>
              <a:rPr lang="ru-RU" sz="900" dirty="0" smtClean="0">
                <a:ea typeface="Times New Roman" panose="02020603050405020304" pitchFamily="18" charset="0"/>
              </a:rPr>
              <a:t>За </a:t>
            </a:r>
            <a:r>
              <a:rPr lang="ru-RU" sz="900" dirty="0">
                <a:ea typeface="Times New Roman" panose="02020603050405020304" pitchFamily="18" charset="0"/>
              </a:rPr>
              <a:t>последние пять лет прирост субъектов МСП составил 53%, это более 1000 новых предпринимателей открыли свое дело, показатель по инвестициям вырос почти на 20%.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818" y="1990359"/>
            <a:ext cx="3019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/>
              <a:t>В 2019 году Центром поддержки предпринимательства проведено 42 мероприятий, в том числе: два сезона Школа молодого предпринимателя; 4 семинара; организация посещений субъектов малого и среднего предпринимательства </a:t>
            </a:r>
            <a:r>
              <a:rPr lang="ru-RU" altLang="ru-RU" sz="900" dirty="0" err="1"/>
              <a:t>Новокубанского</a:t>
            </a:r>
            <a:r>
              <a:rPr lang="ru-RU" altLang="ru-RU" sz="900" dirty="0"/>
              <a:t> района на 2 мероприятия за пределы </a:t>
            </a:r>
            <a:r>
              <a:rPr lang="ru-RU" altLang="ru-RU" sz="900" dirty="0" err="1"/>
              <a:t>муниципалетета</a:t>
            </a:r>
            <a:r>
              <a:rPr lang="ru-RU" altLang="ru-RU" sz="900" dirty="0"/>
              <a:t>; выезд МБУ НЦПП по поселениям </a:t>
            </a:r>
            <a:r>
              <a:rPr lang="ru-RU" altLang="ru-RU" sz="900" dirty="0" err="1"/>
              <a:t>Новокубанского</a:t>
            </a:r>
            <a:r>
              <a:rPr lang="ru-RU" altLang="ru-RU" sz="900" dirty="0"/>
              <a:t> района.  Оказано 1010 консультационных поддержек субъектам малого и среднего предпринимательств и физическим лицам в области преимуществ открытия предпринимательства и имеющиеся меры государственной поддержки малому бизнесу. </a:t>
            </a:r>
            <a:endParaRPr lang="ru-RU" altLang="ru-RU" sz="900" b="1" dirty="0"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0396" y="1240035"/>
            <a:ext cx="3095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ea typeface="Times New Roman" panose="02020603050405020304" pitchFamily="18" charset="0"/>
              </a:rPr>
              <a:t>В </a:t>
            </a:r>
            <a:r>
              <a:rPr lang="ru-RU" sz="900" dirty="0">
                <a:ea typeface="Times New Roman" panose="02020603050405020304" pitchFamily="18" charset="0"/>
              </a:rPr>
              <a:t>2019 году 20 предпринимателей </a:t>
            </a:r>
            <a:r>
              <a:rPr lang="ru-RU" sz="900" dirty="0" err="1">
                <a:ea typeface="Times New Roman" panose="02020603050405020304" pitchFamily="18" charset="0"/>
              </a:rPr>
              <a:t>Новокубанского</a:t>
            </a:r>
            <a:r>
              <a:rPr lang="ru-RU" sz="900" dirty="0">
                <a:ea typeface="Times New Roman" panose="02020603050405020304" pitchFamily="18" charset="0"/>
              </a:rPr>
              <a:t> района привлекли на развитие своего бизнеса более 60 млн. рублей </a:t>
            </a:r>
            <a:r>
              <a:rPr lang="ru-RU" sz="900" dirty="0" err="1" smtClean="0">
                <a:ea typeface="Times New Roman" panose="02020603050405020304" pitchFamily="18" charset="0"/>
              </a:rPr>
              <a:t>микрозаймов</a:t>
            </a:r>
            <a:r>
              <a:rPr lang="ru-RU" sz="900" dirty="0"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900" dirty="0" smtClean="0">
                <a:ea typeface="Calibri" panose="020F0502020204030204" pitchFamily="34" charset="0"/>
              </a:rPr>
              <a:t>Организовано </a:t>
            </a:r>
            <a:r>
              <a:rPr lang="ru-RU" sz="900" dirty="0">
                <a:ea typeface="Calibri" panose="020F0502020204030204" pitchFamily="34" charset="0"/>
              </a:rPr>
              <a:t>более 100 открытых уроков и лекций для школьников и студентов. Успешно проходит бесплатный образовательный курс «Сам себе финансист». </a:t>
            </a:r>
            <a:endParaRPr lang="ru-RU" sz="900" dirty="0">
              <a:ea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ea typeface="Times New Roman" panose="02020603050405020304" pitchFamily="18" charset="0"/>
              </a:rPr>
              <a:t> </a:t>
            </a:r>
            <a:r>
              <a:rPr lang="ru-RU" sz="900" dirty="0" smtClean="0">
                <a:ea typeface="Calibri" panose="020F0502020204030204" pitchFamily="34" charset="0"/>
              </a:rPr>
              <a:t>В </a:t>
            </a:r>
            <a:r>
              <a:rPr lang="ru-RU" sz="900" dirty="0">
                <a:ea typeface="Calibri" panose="020F0502020204030204" pitchFamily="34" charset="0"/>
              </a:rPr>
              <a:t>2019 году его посетили более 600 участников, лучшие спикеры и эксперты Кубани и России. 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433" y="541214"/>
            <a:ext cx="29527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/>
              <a:t>По состоянию на 01 января 2020 года количество субъектов малого предпринимательства составило 2662 единицы.</a:t>
            </a:r>
          </a:p>
          <a:p>
            <a:pPr algn="just"/>
            <a:r>
              <a:rPr lang="ru-RU" altLang="ru-RU" sz="900" dirty="0"/>
              <a:t>Количество малых предприятий 337 единиц. Количество индивидуальных предпринимателей составило 2321 единицы, что на 8 % больше аналогичного периода прошлого года</a:t>
            </a:r>
            <a:r>
              <a:rPr lang="ru-RU" altLang="ru-RU" sz="900" dirty="0">
                <a:solidFill>
                  <a:srgbClr val="203864"/>
                </a:solidFill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58799" y="1554912"/>
            <a:ext cx="29418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С 2017 года в Новокубанском районе осуществляет свою деятельность </a:t>
            </a:r>
            <a:r>
              <a:rPr lang="ru-RU" altLang="ru-RU" sz="900" dirty="0" err="1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Новокубанский</a:t>
            </a:r>
            <a:r>
              <a:rPr lang="ru-RU" altLang="ru-RU" sz="900" dirty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центр поддержки </a:t>
            </a:r>
            <a:r>
              <a:rPr lang="ru-RU" altLang="ru-RU" sz="900" dirty="0" smtClean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предпринимательства.</a:t>
            </a:r>
            <a:endParaRPr lang="ru-RU" sz="900" dirty="0"/>
          </a:p>
        </p:txBody>
      </p:sp>
      <p:pic>
        <p:nvPicPr>
          <p:cNvPr id="53" name="Picture 2" descr="\\192.168.1.17\общая\!!!!ФОТО\главы\Гомодин\DSC_8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50" y="2359089"/>
            <a:ext cx="1248227" cy="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 descr="D:\Аппарат\НАЦПРОЕКТЫ\Конструктор инфографики\Иконки\PNG\PNG_icons_federal_projects\icon_p (5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5" y="616532"/>
            <a:ext cx="593710" cy="59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25" y="2641353"/>
            <a:ext cx="1529306" cy="919909"/>
          </a:xfrm>
          <a:prstGeom prst="rect">
            <a:avLst/>
          </a:prstGeom>
        </p:spPr>
      </p:pic>
      <p:pic>
        <p:nvPicPr>
          <p:cNvPr id="57" name="Рисунок 42" descr="IMG_049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3" y="6211853"/>
            <a:ext cx="1617295" cy="12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88224" y="4023979"/>
            <a:ext cx="313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>
                <a:cs typeface="Segoe UI" panose="020B0502040204020203" pitchFamily="34" charset="0"/>
              </a:rPr>
              <a:t>Выполнены проектные и изыскательские работы по объекту: «Реконструкция водопроводных очистных сооружений производительностью 4,8 тыс.м3/</a:t>
            </a:r>
            <a:r>
              <a:rPr lang="ru-RU" altLang="ru-RU" sz="900" dirty="0" err="1">
                <a:cs typeface="Segoe UI" panose="020B0502040204020203" pitchFamily="34" charset="0"/>
              </a:rPr>
              <a:t>сут</a:t>
            </a:r>
            <a:r>
              <a:rPr lang="ru-RU" altLang="ru-RU" sz="900" dirty="0">
                <a:cs typeface="Segoe UI" panose="020B0502040204020203" pitchFamily="34" charset="0"/>
              </a:rPr>
              <a:t> в г. Новокубанск</a:t>
            </a:r>
            <a:r>
              <a:rPr lang="ru-RU" altLang="ru-RU" sz="900" dirty="0" smtClean="0">
                <a:cs typeface="Segoe UI" panose="020B0502040204020203" pitchFamily="34" charset="0"/>
              </a:rPr>
              <a:t>»</a:t>
            </a:r>
            <a:r>
              <a:rPr lang="ru-RU" altLang="ru-RU" sz="900" dirty="0"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0" name="Рисунок 59" descr="IMG_04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722" y="7558882"/>
            <a:ext cx="1597618" cy="118723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012357" y="7627560"/>
            <a:ext cx="150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Прикубанское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сельское поселение</a:t>
            </a:r>
          </a:p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«Площадь Народного Единства»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32796" y="6312539"/>
            <a:ext cx="1398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Верхнекубанское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сельское поселение</a:t>
            </a:r>
          </a:p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«Площадь Победы»</a:t>
            </a:r>
          </a:p>
        </p:txBody>
      </p:sp>
      <p:pic>
        <p:nvPicPr>
          <p:cNvPr id="64" name="Рисунок 63" descr="IMG_0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8524" y="6219249"/>
            <a:ext cx="1481615" cy="119529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951378" y="6271661"/>
            <a:ext cx="164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Новосельское сельское поселение</a:t>
            </a:r>
          </a:p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«Центральный парк х. Глубокий»</a:t>
            </a:r>
          </a:p>
        </p:txBody>
      </p:sp>
      <p:pic>
        <p:nvPicPr>
          <p:cNvPr id="66" name="Рисунок 65" descr="4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31401" y="7558882"/>
            <a:ext cx="1458738" cy="118723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869112" y="7599473"/>
            <a:ext cx="167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Советское сельское поселение</a:t>
            </a:r>
          </a:p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«Центральный парк ст. Советской»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48514" y="8388550"/>
            <a:ext cx="130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23,9 млн. рублей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19803" y="7083685"/>
            <a:ext cx="130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30,7 млн. рублей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05472" y="6933638"/>
            <a:ext cx="130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</a:rPr>
              <a:t>15,5 млн. рублей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37712" y="8340724"/>
            <a:ext cx="130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</a:rPr>
              <a:t>3,4 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1552" y="4920662"/>
            <a:ext cx="29763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2019 году начата реконструкция еще одной котельной в г. Новокубанске, общая стоимость работ более </a:t>
            </a:r>
            <a:r>
              <a:rPr lang="ru-RU" sz="900" dirty="0" smtClean="0"/>
              <a:t>60 </a:t>
            </a:r>
            <a:r>
              <a:rPr lang="ru-RU" sz="900" dirty="0" err="1" smtClean="0"/>
              <a:t>мил.рублей</a:t>
            </a:r>
            <a:r>
              <a:rPr lang="ru-RU" sz="900" dirty="0"/>
              <a:t>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6709" y="4023979"/>
            <a:ext cx="2932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2019 году </a:t>
            </a:r>
            <a:r>
              <a:rPr lang="ru-RU" sz="900" dirty="0" smtClean="0"/>
              <a:t>на отрасль ЖКХ  направлено 205 </a:t>
            </a:r>
            <a:r>
              <a:rPr lang="ru-RU" sz="900" dirty="0" err="1" smtClean="0"/>
              <a:t>млн.рублей</a:t>
            </a:r>
            <a:r>
              <a:rPr lang="ru-RU" sz="900" dirty="0" smtClean="0"/>
              <a:t>, в том числе:</a:t>
            </a:r>
          </a:p>
          <a:p>
            <a:pPr algn="just"/>
            <a:r>
              <a:rPr lang="ru-RU" sz="900" dirty="0" smtClean="0"/>
              <a:t>жилищное хозяйство – 0,6 </a:t>
            </a:r>
            <a:r>
              <a:rPr lang="ru-RU" sz="900" dirty="0" err="1" smtClean="0"/>
              <a:t>млн.рублей</a:t>
            </a:r>
            <a:r>
              <a:rPr lang="ru-RU" sz="900" dirty="0" smtClean="0"/>
              <a:t>, </a:t>
            </a:r>
            <a:endParaRPr lang="en-US" sz="900" dirty="0" smtClean="0"/>
          </a:p>
          <a:p>
            <a:pPr algn="just"/>
            <a:r>
              <a:rPr lang="ru-RU" sz="900" dirty="0" smtClean="0"/>
              <a:t>коммунальное хозяйство – 66,5 </a:t>
            </a:r>
            <a:r>
              <a:rPr lang="ru-RU" sz="900" dirty="0" err="1" smtClean="0"/>
              <a:t>млн.рублей</a:t>
            </a:r>
            <a:r>
              <a:rPr lang="ru-RU" sz="900" dirty="0" smtClean="0"/>
              <a:t>, благоустройство -  116,7 </a:t>
            </a:r>
            <a:r>
              <a:rPr lang="ru-RU" sz="900" dirty="0" err="1" smtClean="0"/>
              <a:t>млн.рублей</a:t>
            </a:r>
            <a:r>
              <a:rPr lang="ru-RU" sz="900" dirty="0" smtClean="0"/>
              <a:t>, </a:t>
            </a:r>
            <a:endParaRPr lang="en-US" sz="900" dirty="0" smtClean="0"/>
          </a:p>
          <a:p>
            <a:pPr algn="just"/>
            <a:r>
              <a:rPr lang="ru-RU" sz="900" dirty="0" smtClean="0"/>
              <a:t>другие вопросы в области  ЖКХ – 21,2 </a:t>
            </a:r>
            <a:r>
              <a:rPr lang="ru-RU" sz="900" dirty="0" err="1" smtClean="0"/>
              <a:t>млн.рублей</a:t>
            </a: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83208" y="4572000"/>
            <a:ext cx="31363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ea typeface="Calibri" panose="020F0502020204030204" pitchFamily="34" charset="0"/>
                <a:cs typeface="Times New Roman" panose="02020603050405020304" pitchFamily="18" charset="0"/>
              </a:rPr>
              <a:t>В 2019 году проведен капитальный ремонт конструкций и инженерных коммуникаций в 27 многоквартирных домах</a:t>
            </a:r>
            <a:r>
              <a:rPr lang="ru-RU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900" dirty="0">
                <a:ea typeface="Calibri" panose="020F0502020204030204" pitchFamily="34" charset="0"/>
                <a:cs typeface="Times New Roman" panose="02020603050405020304" pitchFamily="18" charset="0"/>
              </a:rPr>
              <a:t>Заменено более 20 км ветхих сетей водоснабжения и водоотведения, отремонтировано 6 артезианских скважин и 5,5 км теплотрасс.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4813" y="5785702"/>
            <a:ext cx="301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Благоустроено 4 места массового отдыха населения и общественных </a:t>
            </a:r>
            <a:r>
              <a:rPr lang="ru-RU" altLang="ru-RU" sz="900" dirty="0" smtClean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территорий</a:t>
            </a:r>
            <a:r>
              <a:rPr lang="ru-RU" altLang="ru-RU" sz="900" dirty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900" dirty="0" smtClean="0">
                <a:solidFill>
                  <a:srgbClr val="20386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на сумму: 73,5 млн. рублей</a:t>
            </a:r>
            <a:endParaRPr lang="ru-RU" altLang="ru-RU" sz="900" dirty="0">
              <a:solidFill>
                <a:srgbClr val="20386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77006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22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485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32" y="251520"/>
            <a:ext cx="6048374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ПАРАМЕТРЫ БЮДЖЕТА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3430" y="2699792"/>
            <a:ext cx="2663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x-none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муниципальному образованию Новокубанский район реструктуризировано обязательств по бюджетным кредитам, предоставленным из краевого бюджета на сумму 7,0 миллионов рублей, </a:t>
            </a:r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Новокубанскому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городскому поселению – 25,6  </a:t>
            </a:r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9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Поселениям </a:t>
            </a:r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Новокубанского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района реструктуризировано обязательств по бюджетным кредитам, предоставленным из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районного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бюджета на сумму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5,6 миллионов рублей: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Ковалевскому с/п –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миллионов рублей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Верхнекубанскому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с/п – 4,4 миллионов рублей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900" b="1" dirty="0" smtClean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101326"/>
              </p:ext>
            </p:extLst>
          </p:nvPr>
        </p:nvGraphicFramePr>
        <p:xfrm>
          <a:off x="294517" y="755650"/>
          <a:ext cx="3062897" cy="180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702981"/>
              </p:ext>
            </p:extLst>
          </p:nvPr>
        </p:nvGraphicFramePr>
        <p:xfrm>
          <a:off x="3212976" y="721385"/>
          <a:ext cx="3311649" cy="172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51475"/>
              </p:ext>
            </p:extLst>
          </p:nvPr>
        </p:nvGraphicFramePr>
        <p:xfrm>
          <a:off x="260649" y="5162005"/>
          <a:ext cx="6116358" cy="369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683443"/>
              </p:ext>
            </p:extLst>
          </p:nvPr>
        </p:nvGraphicFramePr>
        <p:xfrm>
          <a:off x="476250" y="2662220"/>
          <a:ext cx="3284259" cy="249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68907" y="875385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21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3846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78882"/>
              </p:ext>
            </p:extLst>
          </p:nvPr>
        </p:nvGraphicFramePr>
        <p:xfrm>
          <a:off x="472207" y="777688"/>
          <a:ext cx="1720240" cy="670249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720240"/>
              </a:tblGrid>
              <a:tr h="38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+mn-lt"/>
                        </a:rPr>
                        <a:t>Президент</a:t>
                      </a:r>
                      <a:r>
                        <a:rPr lang="ru-RU" sz="1100" baseline="0" dirty="0" smtClean="0">
                          <a:latin typeface="+mn-lt"/>
                        </a:rPr>
                        <a:t> России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9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en-US" sz="1100" dirty="0" smtClean="0"/>
                        <a:t>www</a:t>
                      </a:r>
                      <a:r>
                        <a:rPr lang="ru-RU" sz="1100" dirty="0" smtClean="0"/>
                        <a:t>.</a:t>
                      </a:r>
                      <a:r>
                        <a:rPr lang="en-US" sz="1100" dirty="0" smtClean="0"/>
                        <a:t>kremlin.ru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C:\Documents and Settings\muzychuk.FUNKUB\Рабочий стол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" y="1528789"/>
            <a:ext cx="1674198" cy="4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03343"/>
              </p:ext>
            </p:extLst>
          </p:nvPr>
        </p:nvGraphicFramePr>
        <p:xfrm>
          <a:off x="458659" y="1977308"/>
          <a:ext cx="1803500" cy="32512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03500"/>
              </a:tblGrid>
              <a:tr h="325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www</a:t>
                      </a:r>
                      <a:r>
                        <a:rPr lang="ru-RU" sz="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open.gov.ru</a:t>
                      </a:r>
                      <a:endParaRPr lang="ru-RU" sz="9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32103"/>
              </p:ext>
            </p:extLst>
          </p:nvPr>
        </p:nvGraphicFramePr>
        <p:xfrm>
          <a:off x="458658" y="2302428"/>
          <a:ext cx="1803388" cy="80311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03388"/>
              </a:tblGrid>
              <a:tr h="512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Министерство</a:t>
                      </a:r>
                      <a:r>
                        <a:rPr lang="ru-RU" sz="900" baseline="0" dirty="0" smtClean="0">
                          <a:latin typeface="+mn-lt"/>
                        </a:rPr>
                        <a:t> финансов Российской Федерации</a:t>
                      </a:r>
                      <a:endParaRPr lang="ru-RU" sz="9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90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www</a:t>
                      </a:r>
                      <a:r>
                        <a:rPr lang="ru-RU" sz="900" dirty="0" smtClean="0"/>
                        <a:t>.</a:t>
                      </a:r>
                      <a:r>
                        <a:rPr lang="en-US" sz="900" dirty="0" smtClean="0"/>
                        <a:t>minfin.ru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21296"/>
              </p:ext>
            </p:extLst>
          </p:nvPr>
        </p:nvGraphicFramePr>
        <p:xfrm>
          <a:off x="469421" y="3204866"/>
          <a:ext cx="1799575" cy="686972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799575"/>
              </a:tblGrid>
              <a:tr h="39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Федеральное казначейство</a:t>
                      </a:r>
                      <a:endParaRPr lang="ru-RU" sz="9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90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www</a:t>
                      </a:r>
                      <a:r>
                        <a:rPr lang="ru-RU" sz="900" dirty="0" smtClean="0"/>
                        <a:t>.</a:t>
                      </a:r>
                      <a:r>
                        <a:rPr lang="en-US" sz="900" dirty="0" smtClean="0"/>
                        <a:t>roskazna.ru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C:\Documents and Settings\muzychuk.FUNKUB\Рабочий стол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7" y="3958611"/>
            <a:ext cx="1720240" cy="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3799"/>
              </p:ext>
            </p:extLst>
          </p:nvPr>
        </p:nvGraphicFramePr>
        <p:xfrm>
          <a:off x="476250" y="4470515"/>
          <a:ext cx="1724570" cy="3251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24570"/>
              </a:tblGrid>
              <a:tr h="325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www</a:t>
                      </a:r>
                      <a:r>
                        <a:rPr lang="ru-RU" sz="900" dirty="0" smtClean="0">
                          <a:latin typeface="+mn-lt"/>
                        </a:rPr>
                        <a:t>.</a:t>
                      </a:r>
                      <a:r>
                        <a:rPr lang="en-US" sz="900" dirty="0" smtClean="0">
                          <a:latin typeface="+mn-lt"/>
                        </a:rPr>
                        <a:t>budget.gov.ru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82170"/>
              </p:ext>
            </p:extLst>
          </p:nvPr>
        </p:nvGraphicFramePr>
        <p:xfrm>
          <a:off x="476249" y="4890753"/>
          <a:ext cx="1735679" cy="10520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35679"/>
              </a:tblGrid>
              <a:tr h="761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Официальный сайт для размещения информации о государственных (муниципальных) учреждениях</a:t>
                      </a:r>
                      <a:endParaRPr lang="ru-RU" sz="9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90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www</a:t>
                      </a:r>
                      <a:r>
                        <a:rPr lang="ru-RU" sz="900" dirty="0" smtClean="0">
                          <a:latin typeface="+mn-lt"/>
                        </a:rPr>
                        <a:t>.</a:t>
                      </a:r>
                      <a:r>
                        <a:rPr lang="en-US" sz="900" dirty="0" smtClean="0">
                          <a:latin typeface="+mn-lt"/>
                        </a:rPr>
                        <a:t>bus</a:t>
                      </a:r>
                      <a:r>
                        <a:rPr lang="ru-RU" sz="900" dirty="0" smtClean="0">
                          <a:latin typeface="+mn-lt"/>
                        </a:rPr>
                        <a:t>.</a:t>
                      </a:r>
                      <a:r>
                        <a:rPr lang="en-US" sz="900" dirty="0" smtClean="0">
                          <a:latin typeface="+mn-lt"/>
                        </a:rPr>
                        <a:t>gov.ru</a:t>
                      </a:r>
                      <a:endParaRPr lang="ru-RU" sz="9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58" y="6162952"/>
            <a:ext cx="1742162" cy="9293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20888" y="790259"/>
            <a:ext cx="3740918" cy="4688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>
                <a:solidFill>
                  <a:srgbClr val="404040"/>
                </a:solidFill>
              </a:rPr>
              <a:t>- </a:t>
            </a:r>
            <a:r>
              <a:rPr lang="ru" sz="900" dirty="0">
                <a:solidFill>
                  <a:srgbClr val="404040"/>
                </a:solidFill>
              </a:rPr>
              <a:t>Бюджетные послания Президента Российской Федерации, Указы Президента Российской </a:t>
            </a:r>
            <a:r>
              <a:rPr lang="ru" sz="900" dirty="0" smtClean="0">
                <a:solidFill>
                  <a:srgbClr val="404040"/>
                </a:solidFill>
              </a:rPr>
              <a:t>Федерации</a:t>
            </a:r>
            <a:endParaRPr lang="ru" sz="900" dirty="0">
              <a:solidFill>
                <a:srgbClr val="40404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0888" y="1547664"/>
            <a:ext cx="3731947" cy="409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900" dirty="0">
                <a:solidFill>
                  <a:srgbClr val="404040"/>
                </a:solidFill>
              </a:rPr>
              <a:t>- о проекте «Бюджет для граждан», обсуждения и события по вопросу отрытых данных (повышения уровня информационной открытости федеральных ведомств)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0888" y="2302428"/>
            <a:ext cx="3740917" cy="5760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>
                <a:solidFill>
                  <a:srgbClr val="404040"/>
                </a:solidFill>
              </a:rPr>
              <a:t>- </a:t>
            </a:r>
            <a:r>
              <a:rPr lang="ru" sz="900" dirty="0">
                <a:solidFill>
                  <a:srgbClr val="404040"/>
                </a:solidFill>
              </a:rPr>
              <a:t>о федеральном бюджете, бюджетной политике, электронном бюджете, Резервном фонде и Фонде национального благосостояния, а также иная информация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0888" y="3349535"/>
            <a:ext cx="3740918" cy="39763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900" dirty="0"/>
              <a:t>- о бюджетах и бюджетном процессе в Российской Федерации (включая бюджеты субъектов Российской Федерации и бюджеты муниципальных образований)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20888" y="4004699"/>
            <a:ext cx="3857600" cy="8860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/>
              <a:t>- </a:t>
            </a:r>
            <a:r>
              <a:rPr lang="ru" sz="900" dirty="0"/>
              <a:t>об исполнении федерального бюджета, кассовом обслуживании исполнения бюджетов бюджетной системы Российской Федерации, предварительном и текущем контроле за ведением операций со средствами федерального бюджета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20888" y="4890754"/>
            <a:ext cx="3838288" cy="10840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900" dirty="0"/>
              <a:t>- общая статистика по видам и типам учреждений в разрезе регионов и видов деятельности учреждений, информация по учреждениям, оказывающим определенную услугу (выполняющим определенную работу) в разрезе регионов и видов деятельности учреждений, информация об общей стоимости имущества учреждений в зависимости от учредителя, региона и типа учреждения, рейтинг государственных (муниципальных) учреждений по платным и бесплатным услугам, сформированный на основании </a:t>
            </a:r>
            <a:r>
              <a:rPr lang="ru" sz="900" dirty="0" smtClean="0"/>
              <a:t>оценок</a:t>
            </a:r>
            <a:endParaRPr lang="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20888" y="6177262"/>
            <a:ext cx="3828355" cy="843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/>
              <a:t>- </a:t>
            </a:r>
            <a:r>
              <a:rPr lang="ru" sz="900" dirty="0"/>
              <a:t>представляет собой площадку для общественного обсуждения предлагаемых в Бюджетный кодекс Российской Федерации изменений, анализа лучшего опыта, полученного в данной сфере на текущий момент, а также базу информационно-аналитических материалов, посвященных вопросам реализации положений действующей редакции Бюджетного кодекса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4929" y="251520"/>
            <a:ext cx="6050807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anose="020B0604020202020204" pitchFamily="34" charset="0"/>
              </a:rPr>
              <a:t>ОТКРЫТЫЕ ГОСУДАРСТВЕННЫЕ И МУНИЦИПАЛЬНЫЕ ИНФОРМАЦИОННЫЕ РЕСУРСЫ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250" y="7349761"/>
            <a:ext cx="2791695" cy="861774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РАЗРАБОТЧИК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Финансовое управление администрации </a:t>
            </a:r>
            <a:endParaRPr lang="en-US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муниципального </a:t>
            </a: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образования Новокубанский район</a:t>
            </a:r>
          </a:p>
          <a:p>
            <a:pPr algn="ctr">
              <a:defRPr/>
            </a:pPr>
            <a:endParaRPr lang="ru-RU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67944" y="7304093"/>
            <a:ext cx="2969367" cy="1477328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МЕСТОНАХОЖДЕНИЕ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г. Новокубанск,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ул. Первомайская, 124</a:t>
            </a:r>
            <a:endParaRPr lang="en-US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КОНТАКТНЫЙ ТЕЛЕФОН</a:t>
            </a: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/</a:t>
            </a: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ФАКС</a:t>
            </a:r>
            <a:endParaRPr lang="en-US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8(86195)3-01-51</a:t>
            </a:r>
          </a:p>
          <a:p>
            <a:pPr algn="ctr">
              <a:defRPr/>
            </a:pPr>
            <a:endParaRPr lang="ru-RU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АДРЕС ЭЛЕКТРОННОЙ ПОЧТЫ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funovk@gmail.com</a:t>
            </a:r>
            <a:endParaRPr lang="ru-RU" sz="1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72" y="761960"/>
            <a:ext cx="6047953" cy="2369880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cs typeface="Times New Roman" pitchFamily="18" charset="0"/>
              </a:rPr>
              <a:t>бюджет</a:t>
            </a:r>
            <a:r>
              <a:rPr lang="ru-RU" sz="900" dirty="0" smtClean="0">
                <a:cs typeface="Times New Roman" pitchFamily="18" charset="0"/>
              </a:rPr>
              <a:t> </a:t>
            </a:r>
            <a:r>
              <a:rPr lang="ru-RU" sz="900" dirty="0"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консолидированный бюджет</a:t>
            </a:r>
            <a:r>
              <a:rPr lang="ru-RU" sz="900" dirty="0"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бюджетная система Российской Федерации</a:t>
            </a:r>
            <a:r>
              <a:rPr lang="ru-RU" sz="900" dirty="0"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</a:t>
            </a:r>
            <a:r>
              <a:rPr lang="ru-RU" sz="900" dirty="0" smtClean="0">
                <a:cs typeface="Times New Roman" pitchFamily="18" charset="0"/>
              </a:rPr>
              <a:t>Феде-рации </a:t>
            </a:r>
            <a:r>
              <a:rPr lang="ru-RU" sz="900" dirty="0">
                <a:cs typeface="Times New Roman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cs typeface="Times New Roman" pitchFamily="18" charset="0"/>
              </a:rPr>
              <a:t>доходы </a:t>
            </a:r>
            <a:r>
              <a:rPr lang="ru-RU" sz="900" b="1" dirty="0">
                <a:cs typeface="Times New Roman" pitchFamily="18" charset="0"/>
              </a:rPr>
              <a:t>бюджета</a:t>
            </a:r>
            <a:r>
              <a:rPr lang="ru-RU" sz="900" dirty="0">
                <a:cs typeface="Times New Roman" pitchFamily="18" charset="0"/>
              </a:rPr>
              <a:t> - поступающие в бюджет денежные средства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расходы бюджета</a:t>
            </a:r>
            <a:r>
              <a:rPr lang="ru-RU" sz="900" dirty="0">
                <a:cs typeface="Times New Roman" pitchFamily="18" charset="0"/>
              </a:rPr>
              <a:t> - выплачиваемые из бюджета </a:t>
            </a:r>
            <a:r>
              <a:rPr lang="ru-RU" sz="900" dirty="0" smtClean="0">
                <a:cs typeface="Times New Roman" pitchFamily="18" charset="0"/>
              </a:rPr>
              <a:t>де-нежные </a:t>
            </a:r>
            <a:r>
              <a:rPr lang="ru-RU" sz="900" dirty="0">
                <a:cs typeface="Times New Roman" pitchFamily="18" charset="0"/>
              </a:rPr>
              <a:t>средства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дефицит бюджета</a:t>
            </a:r>
            <a:r>
              <a:rPr lang="ru-RU" sz="900" dirty="0">
                <a:cs typeface="Times New Roman" pitchFamily="18" charset="0"/>
              </a:rPr>
              <a:t> - превышение расходов бюджета над его доходами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профицит бюджета</a:t>
            </a:r>
            <a:r>
              <a:rPr lang="ru-RU" sz="900" dirty="0">
                <a:cs typeface="Times New Roman" pitchFamily="18" charset="0"/>
              </a:rPr>
              <a:t> - превышение доходов бюджета над его расходами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бюджетный процесс</a:t>
            </a:r>
            <a:r>
              <a:rPr lang="ru-RU" sz="900" dirty="0">
                <a:cs typeface="Times New Roman" pitchFamily="18" charset="0"/>
              </a:rPr>
              <a:t> - регламентируемая </a:t>
            </a:r>
            <a:r>
              <a:rPr lang="ru-RU" sz="900" dirty="0" smtClean="0">
                <a:cs typeface="Times New Roman" pitchFamily="18" charset="0"/>
              </a:rPr>
              <a:t>законодательством </a:t>
            </a:r>
            <a:r>
              <a:rPr lang="ru-RU" sz="900" dirty="0">
                <a:cs typeface="Times New Roman" pitchFamily="18" charset="0"/>
              </a:rPr>
              <a:t>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900" dirty="0" smtClean="0">
                <a:cs typeface="Times New Roman" pitchFamily="18" charset="0"/>
              </a:rPr>
              <a:t>отчетности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375" y="252681"/>
            <a:ext cx="604795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ОСНОВНЫЕ ТЕРМИНЫ, ПРИМЕНЯЕМЫЕ </a:t>
            </a:r>
            <a:br>
              <a:rPr lang="ru-RU" sz="1400" b="1" dirty="0" smtClean="0">
                <a:cs typeface="Times New Roman" pitchFamily="18" charset="0"/>
              </a:rPr>
            </a:br>
            <a:r>
              <a:rPr lang="ru-RU" sz="1400" b="1" dirty="0" smtClean="0">
                <a:cs typeface="Times New Roman" pitchFamily="18" charset="0"/>
              </a:rPr>
              <a:t>В БЮДЖЕТНОМ ПРОЦЕССЕ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376" y="3636620"/>
            <a:ext cx="6048375" cy="1223412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Увеличение </a:t>
            </a:r>
            <a:r>
              <a:rPr lang="ru-RU" sz="900" dirty="0">
                <a:cs typeface="Times New Roman" pitchFamily="18" charset="0"/>
              </a:rPr>
              <a:t>наполняемости доходной части </a:t>
            </a:r>
            <a:r>
              <a:rPr lang="ru-RU" sz="900" dirty="0" smtClean="0">
                <a:cs typeface="Times New Roman" pitchFamily="18" charset="0"/>
              </a:rPr>
              <a:t>консолидированного </a:t>
            </a:r>
            <a:r>
              <a:rPr lang="ru-RU" sz="900" dirty="0">
                <a:cs typeface="Times New Roman" pitchFamily="18" charset="0"/>
              </a:rPr>
              <a:t>бюджета </a:t>
            </a:r>
            <a:r>
              <a:rPr lang="ru-RU" sz="900" dirty="0" smtClean="0">
                <a:cs typeface="Times New Roman" pitchFamily="18" charset="0"/>
              </a:rPr>
              <a:t>Новокубанского района</a:t>
            </a:r>
            <a:endParaRPr lang="ru-RU" sz="900" dirty="0">
              <a:cs typeface="Times New Roman" pitchFamily="18" charset="0"/>
            </a:endParaRP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Повышение качества управления муниципальными финансами, эффективности расходования бюджетных средств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Совершенствование </a:t>
            </a:r>
            <a:r>
              <a:rPr lang="ru-RU" sz="900" dirty="0">
                <a:cs typeface="Times New Roman" pitchFamily="18" charset="0"/>
              </a:rPr>
              <a:t>системы управления и распоряжения </a:t>
            </a:r>
            <a:r>
              <a:rPr lang="ru-RU" sz="900" dirty="0" smtClean="0">
                <a:cs typeface="Times New Roman" pitchFamily="18" charset="0"/>
              </a:rPr>
              <a:t>муниципальным имуществом, </a:t>
            </a:r>
            <a:r>
              <a:rPr lang="ru-RU" sz="900" dirty="0">
                <a:cs typeface="Times New Roman" pitchFamily="18" charset="0"/>
              </a:rPr>
              <a:t>увеличение доходов от его использования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Своевременное и полное финансирование бюджетных </a:t>
            </a:r>
            <a:r>
              <a:rPr lang="ru-RU" sz="900" dirty="0" smtClean="0">
                <a:cs typeface="Times New Roman" pitchFamily="18" charset="0"/>
              </a:rPr>
              <a:t>расходов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Упорядочение </a:t>
            </a:r>
            <a:r>
              <a:rPr lang="ru-RU" sz="900" dirty="0">
                <a:cs typeface="Times New Roman" pitchFamily="18" charset="0"/>
              </a:rPr>
              <a:t>существующих налоговых льгот путем отмены неэффективных льгот; предоставление налоговых льгот, носящих ограниченный во времени характер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Проведение взвешенной долговой политики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Совершенствование межбюджетных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450" y="3133001"/>
            <a:ext cx="604837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ОСНОВНЫЕ НАПРАВЛЕНИЯ РЕАЛИЗАЦИИ БЮДЖЕТНОЙ </a:t>
            </a: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И НАЛОГОВОЙ ПОЛИТИКИ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376" y="4912295"/>
            <a:ext cx="60479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ПРИНЦИПЫ </a:t>
            </a:r>
            <a:r>
              <a:rPr lang="ru-RU" sz="1400" b="1" dirty="0"/>
              <a:t>ИСПОЛНЕНИЯ МЕСТНОГО БЮДЖЕТА В </a:t>
            </a:r>
            <a:r>
              <a:rPr lang="ru-RU" sz="1400" b="1" dirty="0" smtClean="0"/>
              <a:t>2019 </a:t>
            </a:r>
            <a:r>
              <a:rPr lang="ru-RU" sz="1400" b="1" dirty="0"/>
              <a:t>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3374" y="5269720"/>
            <a:ext cx="6048376" cy="1246496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marL="0" lvl="1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населения доступными и качественными </a:t>
            </a:r>
            <a:r>
              <a:rPr lang="ru-RU" sz="900" dirty="0" smtClean="0">
                <a:cs typeface="Times New Roman" pitchFamily="18" charset="0"/>
              </a:rPr>
              <a:t>муниципальными </a:t>
            </a:r>
            <a:r>
              <a:rPr lang="ru-RU" sz="900" dirty="0">
                <a:cs typeface="Times New Roman" pitchFamily="18" charset="0"/>
              </a:rPr>
              <a:t>услугами, социальными </a:t>
            </a:r>
            <a:r>
              <a:rPr lang="ru-RU" sz="900" dirty="0" smtClean="0">
                <a:cs typeface="Times New Roman" pitchFamily="18" charset="0"/>
              </a:rPr>
              <a:t>гарантиями</a:t>
            </a:r>
            <a:r>
              <a:rPr lang="ru-RU" sz="900" dirty="0">
                <a:cs typeface="Times New Roman" pitchFamily="18" charset="0"/>
              </a:rPr>
              <a:t>; адресное решение социальных вопросов; создание благоприятных и комфортных условий для проживания</a:t>
            </a:r>
          </a:p>
          <a:p>
            <a:pPr marL="0" lvl="1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мер, направленных на устойчивое социально‑ экономическое развитие </a:t>
            </a:r>
            <a:r>
              <a:rPr lang="ru-RU" sz="900" dirty="0" err="1" smtClean="0">
                <a:cs typeface="Times New Roman" pitchFamily="18" charset="0"/>
              </a:rPr>
              <a:t>Новокубанского</a:t>
            </a:r>
            <a:r>
              <a:rPr lang="ru-RU" sz="900" dirty="0" smtClean="0">
                <a:cs typeface="Times New Roman" pitchFamily="18" charset="0"/>
              </a:rPr>
              <a:t> района</a:t>
            </a:r>
            <a:endParaRPr lang="ru-RU" sz="900" dirty="0">
              <a:cs typeface="Times New Roman" pitchFamily="18" charset="0"/>
            </a:endParaRPr>
          </a:p>
          <a:p>
            <a:pPr marL="0" lvl="1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роста доходной части </a:t>
            </a:r>
            <a:r>
              <a:rPr lang="ru-RU" sz="900" dirty="0" smtClean="0">
                <a:cs typeface="Times New Roman" pitchFamily="18" charset="0"/>
              </a:rPr>
              <a:t>консолидирован-</a:t>
            </a:r>
            <a:r>
              <a:rPr lang="ru-RU" sz="900" dirty="0" err="1" smtClean="0">
                <a:cs typeface="Times New Roman" pitchFamily="18" charset="0"/>
              </a:rPr>
              <a:t>ного</a:t>
            </a:r>
            <a:r>
              <a:rPr lang="ru-RU" sz="900" dirty="0" smtClean="0">
                <a:cs typeface="Times New Roman" pitchFamily="18" charset="0"/>
              </a:rPr>
              <a:t> бюджета Новокубанского района</a:t>
            </a:r>
            <a:endParaRPr lang="ru-RU" sz="900" dirty="0">
              <a:cs typeface="Times New Roman" pitchFamily="18" charset="0"/>
            </a:endParaRPr>
          </a:p>
          <a:p>
            <a:pPr lvl="0" indent="182563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Обеспечение </a:t>
            </a:r>
            <a:r>
              <a:rPr lang="ru-RU" sz="900" dirty="0">
                <a:cs typeface="Times New Roman" pitchFamily="18" charset="0"/>
              </a:rPr>
              <a:t>сбалансированности и устойчивости </a:t>
            </a:r>
            <a:r>
              <a:rPr lang="ru-RU" sz="900" dirty="0" smtClean="0">
                <a:cs typeface="Times New Roman" pitchFamily="18" charset="0"/>
              </a:rPr>
              <a:t>районного  </a:t>
            </a:r>
            <a:r>
              <a:rPr lang="ru-RU" sz="900" dirty="0">
                <a:cs typeface="Times New Roman" pitchFamily="18" charset="0"/>
              </a:rPr>
              <a:t>бюджета</a:t>
            </a:r>
          </a:p>
          <a:p>
            <a:pPr lvl="0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Безусловное выполнение социальных обязательств перед гражданами</a:t>
            </a:r>
          </a:p>
          <a:p>
            <a:pPr lvl="0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Поддержка инвестиционной активности </a:t>
            </a:r>
            <a:r>
              <a:rPr lang="ru-RU" sz="900" dirty="0" smtClean="0">
                <a:cs typeface="Times New Roman" pitchFamily="18" charset="0"/>
              </a:rPr>
              <a:t>хозяйствующих субъектов</a:t>
            </a:r>
            <a:r>
              <a:rPr lang="ru-RU" sz="900" dirty="0">
                <a:cs typeface="Times New Roman" pitchFamily="18" charset="0"/>
              </a:rPr>
              <a:t>, осуществляющих деятельность на территории </a:t>
            </a:r>
            <a:r>
              <a:rPr lang="ru-RU" sz="900" dirty="0" smtClean="0">
                <a:cs typeface="Times New Roman" pitchFamily="18" charset="0"/>
              </a:rPr>
              <a:t>Новокубанского района</a:t>
            </a:r>
            <a:endParaRPr lang="ru-RU" sz="900" dirty="0">
              <a:cs typeface="Times New Roman" pitchFamily="18" charset="0"/>
            </a:endParaRPr>
          </a:p>
          <a:p>
            <a:pPr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прозрачности (открытости) бюджетного процесса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374" y="6570801"/>
            <a:ext cx="6047954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БЮДЖЕТ МУНИЦИПАЛЬНОГО ОБРАЗОВАНИЯ НОВОКУБАНСКИЙ РАЙОН НА 2019 ГОД УТВЕРЖДЕН РЕШЕНИЕМ СОВЕТА МУНИЦИПАЛЬНОГО ОБРАЗОВАНИЯ НОВОКУБАНСКИЙ РАЙОН ОТ 22 НОЯБРЯ 2018 ГОДА № 380 «О БЮДЖЕТЕ МУНИЦИПАЛЬНОГО ОБРАЗОВАНИЯ НОВОКУБАНСКИЙ РАЙОН НА 2019 ГОД И ПЛАНОВЫЙ ПЕРИОД 2020 И 2021 ГОДОВ»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33374" y="7973799"/>
            <a:ext cx="3024188" cy="91868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Публичные слушания по проекту районного бюджета на 2019 год и плановый период 2020 и 2021 годов были проведены                       9 ноября 2018 года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73016" y="7973800"/>
            <a:ext cx="2801809" cy="91868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Публичные слушания по отчету об исполнении районного бюджета в 2019 году назначены на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6 апреля 2019 года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224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2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2665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250" y="251520"/>
            <a:ext cx="604270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cs typeface="Times New Roman" pitchFamily="18" charset="0"/>
              </a:rPr>
              <a:t>ОСНОВНЫЕ ПОКАЗАТЕЛИ </a:t>
            </a:r>
            <a:r>
              <a:rPr lang="ru-RU" sz="1400" b="1" dirty="0" smtClean="0">
                <a:cs typeface="Times New Roman" pitchFamily="18" charset="0"/>
              </a:rPr>
              <a:t>СОЦИАЛЬНО - ЭКОНОМИЧЕСКОГО РАЗВИТИЯ НОВОКУБАНСКОГО РАЙОНА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50" y="2864387"/>
            <a:ext cx="6048375" cy="3154710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Ведущую роль в развитии района играет сельское хозяйство, на долю которого в структуре базовых отраслей приходится более 50%. Наши </a:t>
            </a:r>
            <a:r>
              <a:rPr lang="ru-RU" sz="900" dirty="0" err="1" smtClean="0">
                <a:cs typeface="Times New Roman" pitchFamily="18" charset="0"/>
              </a:rPr>
              <a:t>сельхозтоваропроизводители</a:t>
            </a:r>
            <a:r>
              <a:rPr lang="ru-RU" sz="900" dirty="0" smtClean="0">
                <a:cs typeface="Times New Roman" pitchFamily="18" charset="0"/>
              </a:rPr>
              <a:t> постоянно наращивают обороты.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Свыше 470 тысяч тонн зерна - вклад Новокубанского района в краевой каравай хлеба. 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Урожайность зерновых колосовых и зернобобовых культур превысила 74 ц/га, это на 3,3 % выше прошлого года.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Внесли свой вклад в экономику района животноводы. За 2019 год произведено 18,8 тысяч тонн мяса в живом весе, 87,3 тысячи тонн молока, что на 3,6%  больше уровня 2018 года. 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Результаты 2019 года - новые прорывные показатели. 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Площадь теплиц 302,6 </a:t>
            </a:r>
            <a:r>
              <a:rPr lang="ru-RU" sz="900" dirty="0">
                <a:cs typeface="Times New Roman" pitchFamily="18" charset="0"/>
              </a:rPr>
              <a:t>тысяч квадратных метров. </a:t>
            </a:r>
            <a:r>
              <a:rPr lang="ru-RU" sz="900" dirty="0" smtClean="0">
                <a:cs typeface="Times New Roman" pitchFamily="18" charset="0"/>
              </a:rPr>
              <a:t>За 2018 год построено 65,7 тысяч квадратных метров. </a:t>
            </a: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endParaRPr lang="ru-RU" sz="900" dirty="0">
              <a:cs typeface="Times New Roman" pitchFamily="18" charset="0"/>
            </a:endParaRPr>
          </a:p>
          <a:p>
            <a:pPr lvl="0" indent="180975" algn="just"/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Благодаря активному развитию овощеводства закрытого грунта в 2019 году в районе выращено 15 тыс. тонн овощей и зелени (рост составил 1 %). Плодов и ягод более 3,7 тысяч тонн, что на 12 % больше показателя 2018 года.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Площадь садов </a:t>
            </a:r>
            <a:r>
              <a:rPr lang="ru-RU" sz="900" dirty="0" err="1" smtClean="0">
                <a:cs typeface="Times New Roman" pitchFamily="18" charset="0"/>
              </a:rPr>
              <a:t>суперинтенсивного</a:t>
            </a:r>
            <a:r>
              <a:rPr lang="ru-RU" sz="900" dirty="0" smtClean="0">
                <a:cs typeface="Times New Roman" pitchFamily="18" charset="0"/>
              </a:rPr>
              <a:t> типа выросла </a:t>
            </a:r>
            <a:r>
              <a:rPr lang="ru-RU" sz="900" dirty="0">
                <a:cs typeface="Times New Roman" pitchFamily="18" charset="0"/>
              </a:rPr>
              <a:t>в 9 раз и сейчас их почти  300 гектаров.</a:t>
            </a:r>
            <a:endParaRPr lang="ru-RU" sz="900" dirty="0" smtClean="0">
              <a:cs typeface="Times New Roman" pitchFamily="18" charset="0"/>
            </a:endParaRPr>
          </a:p>
        </p:txBody>
      </p:sp>
      <p:graphicFrame>
        <p:nvGraphicFramePr>
          <p:cNvPr id="96" name="Таблица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21210"/>
              </p:ext>
            </p:extLst>
          </p:nvPr>
        </p:nvGraphicFramePr>
        <p:xfrm>
          <a:off x="3545378" y="985002"/>
          <a:ext cx="2926709" cy="144935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468133"/>
                <a:gridCol w="418165"/>
                <a:gridCol w="418165"/>
                <a:gridCol w="622246"/>
              </a:tblGrid>
              <a:tr h="27206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>
                          <a:effectLst/>
                        </a:rPr>
                        <a:t>Показатели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>
                          <a:effectLst/>
                        </a:rPr>
                        <a:t>2018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800" u="none" strike="noStrike" dirty="0" smtClean="0">
                          <a:effectLst/>
                        </a:rPr>
                        <a:t>Динамика,</a:t>
                      </a:r>
                    </a:p>
                    <a:p>
                      <a:pPr algn="ct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</a:tr>
              <a:tr h="293654">
                <a:tc>
                  <a:txBody>
                    <a:bodyPr/>
                    <a:lstStyle/>
                    <a:p>
                      <a:pPr algn="l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>
                          <a:effectLst/>
                        </a:rPr>
                        <a:t>Объём отгруженных товаров промышленной </a:t>
                      </a:r>
                      <a:r>
                        <a:rPr lang="ru-RU" sz="900" u="none" strike="noStrike" dirty="0" smtClean="0">
                          <a:effectLst/>
                        </a:rPr>
                        <a:t>продукции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3,33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3,57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93,3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9805">
                <a:tc>
                  <a:txBody>
                    <a:bodyPr/>
                    <a:lstStyle/>
                    <a:p>
                      <a:pPr algn="l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>
                          <a:effectLst/>
                        </a:rPr>
                        <a:t>Продукция сельского </a:t>
                      </a:r>
                      <a:r>
                        <a:rPr lang="ru-RU" sz="900" u="none" strike="noStrike" dirty="0" smtClean="0">
                          <a:effectLst/>
                        </a:rPr>
                        <a:t>хозяйства,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C6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7,56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C6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8,52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C6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88,7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C6F3">
                        <a:alpha val="20000"/>
                      </a:srgbClr>
                    </a:solidFill>
                  </a:tcPr>
                </a:tc>
              </a:tr>
              <a:tr h="272060">
                <a:tc>
                  <a:txBody>
                    <a:bodyPr/>
                    <a:lstStyle/>
                    <a:p>
                      <a:pPr algn="l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>
                          <a:effectLst/>
                        </a:rPr>
                        <a:t>Оборот розничной торговли и общественного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питания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2,44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2,60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94,0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84071">
                <a:tc>
                  <a:txBody>
                    <a:bodyPr/>
                    <a:lstStyle/>
                    <a:p>
                      <a:pPr algn="l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>
                          <a:effectLst/>
                        </a:rPr>
                        <a:t>Объём платных </a:t>
                      </a:r>
                      <a:r>
                        <a:rPr lang="ru-RU" sz="900" u="none" strike="noStrike" dirty="0" smtClean="0">
                          <a:effectLst/>
                        </a:rPr>
                        <a:t>услуг населению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0,23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0,22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80"/>
                        </a:lnSpc>
                      </a:pPr>
                      <a:r>
                        <a:rPr lang="ru-RU" sz="900" u="none" strike="noStrike" dirty="0" smtClean="0">
                          <a:effectLst/>
                        </a:rPr>
                        <a:t>101,2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EBAF1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7" name="Прямоугольник 96"/>
          <p:cNvSpPr/>
          <p:nvPr/>
        </p:nvSpPr>
        <p:spPr>
          <a:xfrm>
            <a:off x="461776" y="930651"/>
            <a:ext cx="2952751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>
              <a:spcAft>
                <a:spcPts val="300"/>
              </a:spcAft>
            </a:pPr>
            <a:r>
              <a:rPr lang="ru-RU" sz="900" dirty="0" smtClean="0">
                <a:cs typeface="Times New Roman" pitchFamily="18" charset="0"/>
              </a:rPr>
              <a:t>В 2019 году объем отгруженной продукции, выполненных работ и услуг в базовых отраслях районной экономики достиг 13,7 млрд. рублей, что на 9,1 % ниже уровня 2018 года:</a:t>
            </a:r>
          </a:p>
          <a:p>
            <a:pPr marL="171450" lvl="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в сельском хозяйстве снижение 11,3%; </a:t>
            </a:r>
          </a:p>
          <a:p>
            <a:pPr marL="171450" lvl="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в оказании платных услуг населению рост на 4,5%; </a:t>
            </a:r>
          </a:p>
          <a:p>
            <a:pPr marL="171450" lvl="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 smtClean="0">
                <a:cs typeface="Times New Roman" pitchFamily="18" charset="0"/>
              </a:rPr>
              <a:t>в розничной торговле на 4%.;</a:t>
            </a:r>
          </a:p>
          <a:p>
            <a:pPr marL="171450" lvl="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п</a:t>
            </a:r>
            <a:r>
              <a:rPr lang="ru-RU" sz="900" dirty="0" smtClean="0">
                <a:cs typeface="Times New Roman" pitchFamily="18" charset="0"/>
              </a:rPr>
              <a:t>ромышленной продукции – снижение на 1,9%</a:t>
            </a:r>
          </a:p>
          <a:p>
            <a:pPr lvl="0" indent="180975" algn="just">
              <a:spcAft>
                <a:spcPts val="300"/>
              </a:spcAft>
            </a:pPr>
            <a:r>
              <a:rPr lang="ru-RU" sz="900" dirty="0" smtClean="0">
                <a:cs typeface="Times New Roman" pitchFamily="18" charset="0"/>
              </a:rPr>
              <a:t>Финансовые результаты работы крупных и средних предприятий района - это 2,2 миллиарда рублей прибыли. </a:t>
            </a:r>
          </a:p>
          <a:p>
            <a:pPr lvl="0" algn="just">
              <a:spcAft>
                <a:spcPts val="300"/>
              </a:spcAft>
            </a:pPr>
            <a:endParaRPr lang="ru-RU" sz="900" dirty="0" smtClean="0">
              <a:cs typeface="Times New Roman" pitchFamily="18" charset="0"/>
            </a:endParaRPr>
          </a:p>
          <a:p>
            <a:pPr lvl="0" algn="just">
              <a:spcAft>
                <a:spcPts val="300"/>
              </a:spcAft>
            </a:pPr>
            <a:endParaRPr lang="ru-RU" sz="900" dirty="0" smtClean="0"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72114" y="5148064"/>
            <a:ext cx="604837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ИНВЕСТИЦИИ В ОСНОВНОЙ КАПИТАЛЛ</a:t>
            </a:r>
            <a:endParaRPr lang="ru-RU" sz="1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61776" y="5508104"/>
            <a:ext cx="6057177" cy="3185487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В 2019 году учитывая приоритетные направления, определенные стратегией Кубани-2030 для Восточной экономической зоны, куда входит наш муниципалитет, нами актуализирован инвестиционный портфель Новокубанского района.        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Объем инвестиций в основной капитал по крупным и средним предприятиям за 2019 год составил 2198, </a:t>
            </a:r>
            <a:r>
              <a:rPr lang="ru-RU" sz="900" dirty="0" err="1">
                <a:cs typeface="Times New Roman" pitchFamily="18" charset="0"/>
              </a:rPr>
              <a:t>млн.руб</a:t>
            </a:r>
            <a:r>
              <a:rPr lang="ru-RU" sz="900" dirty="0">
                <a:cs typeface="Times New Roman" pitchFamily="18" charset="0"/>
              </a:rPr>
              <a:t>., что составляет 146,6 % от аналогичного периода прошлого года.</a:t>
            </a:r>
            <a:r>
              <a:rPr lang="ru-RU" sz="9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В 2019 году завершили свою реализацию два крупных инвестиционных проекта на общую сумму инвестиций 459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, такие как: </a:t>
            </a:r>
            <a:endParaRPr lang="ru-RU" sz="900" dirty="0" smtClean="0">
              <a:cs typeface="Times New Roman" pitchFamily="18" charset="0"/>
            </a:endParaRPr>
          </a:p>
          <a:p>
            <a:pPr lvl="0" indent="182563" algn="just"/>
            <a:r>
              <a:rPr lang="ru-RU" sz="900" dirty="0" smtClean="0">
                <a:cs typeface="Times New Roman" pitchFamily="18" charset="0"/>
              </a:rPr>
              <a:t>- строительство </a:t>
            </a:r>
            <a:r>
              <a:rPr lang="ru-RU" sz="900" dirty="0">
                <a:cs typeface="Times New Roman" pitchFamily="18" charset="0"/>
              </a:rPr>
              <a:t>современной </a:t>
            </a:r>
            <a:r>
              <a:rPr lang="ru-RU" sz="900" dirty="0" err="1">
                <a:cs typeface="Times New Roman" pitchFamily="18" charset="0"/>
              </a:rPr>
              <a:t>мегафермы</a:t>
            </a:r>
            <a:r>
              <a:rPr lang="ru-RU" sz="900" dirty="0">
                <a:cs typeface="Times New Roman" pitchFamily="18" charset="0"/>
              </a:rPr>
              <a:t> молочного направления на 800 голов ЗАО КСП «Хуторок», 240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</a:t>
            </a:r>
            <a:endParaRPr lang="ru-RU" sz="900" dirty="0" smtClean="0">
              <a:cs typeface="Times New Roman" pitchFamily="18" charset="0"/>
            </a:endParaRPr>
          </a:p>
          <a:p>
            <a:pPr lvl="0" indent="182563" algn="just"/>
            <a:r>
              <a:rPr lang="ru-RU" sz="900" dirty="0" smtClean="0">
                <a:cs typeface="Times New Roman" pitchFamily="18" charset="0"/>
              </a:rPr>
              <a:t>- вторая </a:t>
            </a:r>
            <a:r>
              <a:rPr lang="ru-RU" sz="900" dirty="0">
                <a:cs typeface="Times New Roman" pitchFamily="18" charset="0"/>
              </a:rPr>
              <a:t>очередь современного молочного </a:t>
            </a:r>
            <a:r>
              <a:rPr lang="ru-RU" sz="900" dirty="0" smtClean="0">
                <a:cs typeface="Times New Roman" pitchFamily="18" charset="0"/>
              </a:rPr>
              <a:t>комплекса на </a:t>
            </a:r>
            <a:r>
              <a:rPr lang="ru-RU" sz="900" dirty="0">
                <a:cs typeface="Times New Roman" pitchFamily="18" charset="0"/>
              </a:rPr>
              <a:t>Конном заводе «Восход</a:t>
            </a:r>
            <a:r>
              <a:rPr lang="ru-RU" sz="900" dirty="0" smtClean="0">
                <a:cs typeface="Times New Roman" pitchFamily="18" charset="0"/>
              </a:rPr>
              <a:t>», </a:t>
            </a:r>
            <a:r>
              <a:rPr lang="ru-RU" sz="900" dirty="0">
                <a:cs typeface="Times New Roman" pitchFamily="18" charset="0"/>
              </a:rPr>
              <a:t>сумма инвестиций 219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Это крупные качественные инвестиционные проекты.</a:t>
            </a:r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На </a:t>
            </a:r>
            <a:r>
              <a:rPr lang="ru-RU" sz="900" dirty="0">
                <a:cs typeface="Times New Roman" pitchFamily="18" charset="0"/>
              </a:rPr>
              <a:t>сегодняшний день ведётся работа по </a:t>
            </a:r>
            <a:r>
              <a:rPr lang="ru-RU" sz="900" dirty="0" smtClean="0">
                <a:cs typeface="Times New Roman" pitchFamily="18" charset="0"/>
              </a:rPr>
              <a:t>16 </a:t>
            </a:r>
            <a:r>
              <a:rPr lang="ru-RU" sz="900" dirty="0">
                <a:cs typeface="Times New Roman" pitchFamily="18" charset="0"/>
              </a:rPr>
              <a:t>инвестиционным проектам. Совокупный объём инвестиций  составит </a:t>
            </a:r>
            <a:r>
              <a:rPr lang="ru-RU" sz="900" dirty="0" smtClean="0">
                <a:cs typeface="Times New Roman" pitchFamily="18" charset="0"/>
              </a:rPr>
              <a:t>1,5 </a:t>
            </a:r>
            <a:r>
              <a:rPr lang="ru-RU" sz="900" dirty="0">
                <a:cs typeface="Times New Roman" pitchFamily="18" charset="0"/>
              </a:rPr>
              <a:t>миллиардов рублей и позволит создать </a:t>
            </a:r>
            <a:r>
              <a:rPr lang="ru-RU" sz="900" dirty="0" smtClean="0">
                <a:cs typeface="Times New Roman" pitchFamily="18" charset="0"/>
              </a:rPr>
              <a:t>более 300 </a:t>
            </a:r>
            <a:r>
              <a:rPr lang="ru-RU" sz="900" dirty="0">
                <a:cs typeface="Times New Roman" pitchFamily="18" charset="0"/>
              </a:rPr>
              <a:t>рабочих мест. </a:t>
            </a:r>
            <a:r>
              <a:rPr lang="ru-RU" sz="900" dirty="0" smtClean="0">
                <a:cs typeface="Times New Roman" pitchFamily="18" charset="0"/>
              </a:rPr>
              <a:t>Значимыми для муниципалитета являются: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- первое </a:t>
            </a:r>
            <a:r>
              <a:rPr lang="ru-RU" sz="900" dirty="0">
                <a:cs typeface="Times New Roman" pitchFamily="18" charset="0"/>
              </a:rPr>
              <a:t>и пока единственное предприятие в России Научно-производственное объединение «Квиноа центр» Новокубанского района занимается селекцией и выращиванием трех сортов культуры квиноа. А с этого года уже начнет  переработку и фасовку крупы на собственных производственных мощностях. Инвестиции в данный проект составят более 70 млн. рублей.;</a:t>
            </a:r>
            <a:endParaRPr lang="ru-RU" sz="900" dirty="0" smtClean="0">
              <a:cs typeface="Times New Roman" pitchFamily="18" charset="0"/>
            </a:endParaRPr>
          </a:p>
          <a:p>
            <a:pPr lvl="0" indent="180975" algn="just">
              <a:buFontTx/>
              <a:buChar char="-"/>
            </a:pPr>
            <a:r>
              <a:rPr lang="ru-RU" sz="900" dirty="0" smtClean="0">
                <a:cs typeface="Times New Roman" pitchFamily="18" charset="0"/>
              </a:rPr>
              <a:t> вторая очередь закладки фруктового сада со строительством </a:t>
            </a:r>
            <a:r>
              <a:rPr lang="ru-RU" sz="900" dirty="0" err="1" smtClean="0">
                <a:cs typeface="Times New Roman" pitchFamily="18" charset="0"/>
              </a:rPr>
              <a:t>фруктохранилища</a:t>
            </a:r>
            <a:r>
              <a:rPr lang="ru-RU" sz="900" dirty="0" smtClean="0">
                <a:cs typeface="Times New Roman" pitchFamily="18" charset="0"/>
              </a:rPr>
              <a:t> Южной плодоовощной компанией;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- </a:t>
            </a:r>
            <a:r>
              <a:rPr lang="ru-RU" sz="900" dirty="0" smtClean="0">
                <a:cs typeface="Times New Roman" pitchFamily="18" charset="0"/>
              </a:rPr>
              <a:t>предприятием </a:t>
            </a:r>
            <a:r>
              <a:rPr lang="ru-RU" sz="900" dirty="0">
                <a:cs typeface="Times New Roman" pitchFamily="18" charset="0"/>
              </a:rPr>
              <a:t>ЗАО КСП </a:t>
            </a:r>
            <a:r>
              <a:rPr lang="ru-RU" sz="900" dirty="0" smtClean="0">
                <a:cs typeface="Times New Roman" pitchFamily="18" charset="0"/>
              </a:rPr>
              <a:t>«Хуторок» </a:t>
            </a:r>
            <a:r>
              <a:rPr lang="ru-RU" sz="900" dirty="0">
                <a:cs typeface="Times New Roman" pitchFamily="18" charset="0"/>
              </a:rPr>
              <a:t>реализуется масштабный проект по строительству ещё одного животноводческого комплекса с доильным залом на 1000 </a:t>
            </a:r>
            <a:r>
              <a:rPr lang="ru-RU" sz="900" dirty="0" smtClean="0">
                <a:cs typeface="Times New Roman" pitchFamily="18" charset="0"/>
              </a:rPr>
              <a:t>голов;</a:t>
            </a:r>
          </a:p>
          <a:p>
            <a:pPr lvl="0" indent="177800" algn="just"/>
            <a:r>
              <a:rPr lang="ru-RU" sz="900" dirty="0" smtClean="0">
                <a:cs typeface="Times New Roman" pitchFamily="18" charset="0"/>
              </a:rPr>
              <a:t>- запуск завода по производству питьевой воды;</a:t>
            </a:r>
          </a:p>
          <a:p>
            <a:pPr lvl="0" indent="177800" algn="just"/>
            <a:r>
              <a:rPr lang="ru-RU" sz="900" dirty="0" smtClean="0">
                <a:cs typeface="Times New Roman" pitchFamily="18" charset="0"/>
              </a:rPr>
              <a:t>- ЗАО </a:t>
            </a:r>
            <a:r>
              <a:rPr lang="ru-RU" sz="900" dirty="0">
                <a:cs typeface="Times New Roman" pitchFamily="18" charset="0"/>
              </a:rPr>
              <a:t>им. Мичурина работает над созданием новой молочно-товарной фермы на 200 </a:t>
            </a:r>
            <a:r>
              <a:rPr lang="ru-RU" sz="900" dirty="0" smtClean="0">
                <a:cs typeface="Times New Roman" pitchFamily="18" charset="0"/>
              </a:rPr>
              <a:t>голов;</a:t>
            </a:r>
          </a:p>
          <a:p>
            <a:pPr lvl="0" indent="177800" algn="just"/>
            <a:r>
              <a:rPr lang="ru-RU" sz="900" dirty="0" smtClean="0">
                <a:cs typeface="Times New Roman" pitchFamily="18" charset="0"/>
              </a:rPr>
              <a:t>- ООО </a:t>
            </a:r>
            <a:r>
              <a:rPr lang="ru-RU" sz="900" dirty="0">
                <a:cs typeface="Times New Roman" pitchFamily="18" charset="0"/>
              </a:rPr>
              <a:t>КХ Участие планирует расширять ассортимент производства кондитерских и хлебобулочных изделий. В этом году начнут проектирование и строительство нового производственного </a:t>
            </a:r>
            <a:r>
              <a:rPr lang="ru-RU" sz="900" dirty="0" smtClean="0">
                <a:cs typeface="Times New Roman" pitchFamily="18" charset="0"/>
              </a:rPr>
              <a:t>цеха.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839656" y="697254"/>
            <a:ext cx="757696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1080"/>
              </a:lnSpc>
            </a:pPr>
            <a:r>
              <a:rPr lang="ru-RU" sz="900" u="none" strike="noStrike" dirty="0" err="1" smtClean="0">
                <a:effectLst/>
              </a:rPr>
              <a:t>млрд.руб</a:t>
            </a:r>
            <a:endParaRPr lang="ru-RU" sz="900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974" y="8753853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3</a:t>
            </a:r>
            <a:endParaRPr lang="ru-RU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1644" y="2496295"/>
            <a:ext cx="14366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cs typeface="Times New Roman" pitchFamily="18" charset="0"/>
              </a:rPr>
              <a:t>тыс. квадратных  метров</a:t>
            </a:r>
            <a:endParaRPr lang="ru-RU" sz="900" b="1" dirty="0"/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89156"/>
              </p:ext>
            </p:extLst>
          </p:nvPr>
        </p:nvGraphicFramePr>
        <p:xfrm>
          <a:off x="3414527" y="2427350"/>
          <a:ext cx="3227336" cy="171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Прямая со стрелкой 34"/>
          <p:cNvCxnSpPr/>
          <p:nvPr/>
        </p:nvCxnSpPr>
        <p:spPr>
          <a:xfrm flipV="1">
            <a:off x="5730456" y="2762417"/>
            <a:ext cx="362840" cy="1019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626381" y="2521911"/>
            <a:ext cx="5709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900" b="1" dirty="0" smtClean="0">
                <a:solidFill>
                  <a:srgbClr val="C00000"/>
                </a:solidFill>
                <a:latin typeface="Verdana" pitchFamily="34" charset="0"/>
              </a:rPr>
              <a:t>+33,8</a:t>
            </a:r>
            <a:endParaRPr lang="ru-RU" altLang="ru-RU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3728961" y="3095783"/>
            <a:ext cx="5709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900" b="1" dirty="0" smtClean="0">
                <a:solidFill>
                  <a:srgbClr val="C00000"/>
                </a:solidFill>
                <a:latin typeface="Verdana" pitchFamily="34" charset="0"/>
              </a:rPr>
              <a:t>+75,6</a:t>
            </a:r>
            <a:endParaRPr lang="ru-RU" altLang="ru-RU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cxnSp>
        <p:nvCxnSpPr>
          <p:cNvPr id="139" name="Прямая со стрелкой 138"/>
          <p:cNvCxnSpPr/>
          <p:nvPr/>
        </p:nvCxnSpPr>
        <p:spPr>
          <a:xfrm flipV="1">
            <a:off x="4014454" y="3326615"/>
            <a:ext cx="285495" cy="2166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4396725" y="2868151"/>
            <a:ext cx="6110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900" b="1" dirty="0" smtClean="0">
                <a:solidFill>
                  <a:srgbClr val="C00000"/>
                </a:solidFill>
                <a:latin typeface="Verdana" pitchFamily="34" charset="0"/>
              </a:rPr>
              <a:t>+70,9 </a:t>
            </a:r>
            <a:endParaRPr lang="ru-RU" altLang="ru-RU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 flipV="1">
            <a:off x="4581128" y="3095783"/>
            <a:ext cx="304256" cy="1842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5004762" y="2647000"/>
            <a:ext cx="5709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900" b="1" dirty="0" smtClean="0">
                <a:solidFill>
                  <a:srgbClr val="C00000"/>
                </a:solidFill>
                <a:latin typeface="Verdana" pitchFamily="34" charset="0"/>
              </a:rPr>
              <a:t>+65,7</a:t>
            </a:r>
            <a:endParaRPr lang="ru-RU" altLang="ru-RU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cxnSp>
        <p:nvCxnSpPr>
          <p:cNvPr id="141" name="Прямая со стрелкой 140"/>
          <p:cNvCxnSpPr/>
          <p:nvPr/>
        </p:nvCxnSpPr>
        <p:spPr>
          <a:xfrm flipV="1">
            <a:off x="5175737" y="2868151"/>
            <a:ext cx="341495" cy="2048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32227" y="251520"/>
            <a:ext cx="6049523" cy="307777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ИНВЕСТИЦИОННАЯ АКТИВНОСТЬ</a:t>
            </a:r>
            <a:endParaRPr lang="ru-RU" sz="1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21229" y="639443"/>
            <a:ext cx="6110679" cy="2813519"/>
            <a:chOff x="321229" y="639443"/>
            <a:chExt cx="6110679" cy="2813519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723901" y="1110340"/>
              <a:ext cx="265262" cy="230831"/>
            </a:xfrm>
            <a:prstGeom prst="right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736728" y="1776644"/>
              <a:ext cx="258501" cy="230831"/>
            </a:xfrm>
            <a:prstGeom prst="right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321230" y="2407812"/>
              <a:ext cx="4115882" cy="0"/>
            </a:xfrm>
            <a:prstGeom prst="line">
              <a:avLst/>
            </a:prstGeom>
            <a:ln w="28575">
              <a:solidFill>
                <a:srgbClr val="ACC8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"/>
            <p:cNvSpPr txBox="1"/>
            <p:nvPr/>
          </p:nvSpPr>
          <p:spPr>
            <a:xfrm>
              <a:off x="321230" y="639953"/>
              <a:ext cx="287918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900" b="1" dirty="0" smtClean="0">
                  <a:latin typeface="+mn-lt"/>
                </a:rPr>
                <a:t>РЕАЛИЗОВАНО</a:t>
              </a: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989163" y="1032342"/>
              <a:ext cx="1353436" cy="3693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err="1" smtClean="0">
                  <a:latin typeface="+mn-lt"/>
                </a:rPr>
                <a:t>Мегаферма</a:t>
              </a:r>
              <a:r>
                <a:rPr lang="ru-RU" altLang="ko-KR" sz="900" b="1" dirty="0" smtClean="0">
                  <a:latin typeface="+mn-lt"/>
                </a:rPr>
                <a:t> молочного направления (800 гол.)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1229" y="864269"/>
              <a:ext cx="415499" cy="1477328"/>
            </a:xfrm>
            <a:prstGeom prst="rect">
              <a:avLst/>
            </a:prstGeom>
            <a:solidFill>
              <a:srgbClr val="A6A6A6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altLang="ru-RU" sz="900" b="1" dirty="0" smtClean="0"/>
            </a:p>
            <a:p>
              <a:pPr algn="ctr">
                <a:defRPr/>
              </a:pPr>
              <a:endParaRPr lang="ru-RU" altLang="ru-RU" sz="1300" b="1" dirty="0" smtClean="0"/>
            </a:p>
            <a:p>
              <a:pPr algn="ctr">
                <a:defRPr/>
              </a:pPr>
              <a:endParaRPr lang="ru-RU" altLang="ru-RU" sz="900" b="1" dirty="0"/>
            </a:p>
            <a:p>
              <a:pPr algn="ctr">
                <a:defRPr/>
              </a:pPr>
              <a:r>
                <a:rPr lang="ru-RU" altLang="ru-RU" sz="900" b="1" dirty="0" smtClean="0"/>
                <a:t>2019</a:t>
              </a:r>
            </a:p>
            <a:p>
              <a:pPr algn="ctr">
                <a:defRPr/>
              </a:pPr>
              <a:r>
                <a:rPr lang="ru-RU" altLang="ru-RU" sz="900" b="1" dirty="0"/>
                <a:t>г</a:t>
              </a:r>
              <a:r>
                <a:rPr lang="ru-RU" altLang="ru-RU" sz="900" b="1" dirty="0" smtClean="0"/>
                <a:t>од</a:t>
              </a:r>
            </a:p>
            <a:p>
              <a:pPr algn="ctr">
                <a:defRPr/>
              </a:pPr>
              <a:endParaRPr lang="ru-RU" altLang="ru-RU" sz="1400" b="1" dirty="0"/>
            </a:p>
            <a:p>
              <a:pPr algn="ctr">
                <a:defRPr/>
              </a:pPr>
              <a:endParaRPr lang="ru-RU" altLang="ru-RU" sz="900" b="1" dirty="0" smtClean="0"/>
            </a:p>
            <a:p>
              <a:pPr algn="ctr">
                <a:defRPr/>
              </a:pPr>
              <a:endParaRPr lang="ru-RU" altLang="ru-RU" sz="900" b="1" dirty="0"/>
            </a:p>
            <a:p>
              <a:pPr algn="ctr">
                <a:defRPr/>
              </a:pPr>
              <a:endParaRPr lang="ru-RU" altLang="ru-RU" sz="900" b="1" dirty="0"/>
            </a:p>
          </p:txBody>
        </p:sp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2384494" y="1008381"/>
              <a:ext cx="936104" cy="230832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 smtClean="0">
                  <a:latin typeface="+mn-lt"/>
                </a:rPr>
                <a:t>2 проекта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2396124" y="1580036"/>
              <a:ext cx="936104" cy="507831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 smtClean="0">
                  <a:latin typeface="+mn-lt"/>
                </a:rPr>
                <a:t>На общую сумму 459 </a:t>
              </a:r>
              <a:r>
                <a:rPr lang="ru-RU" altLang="ko-KR" sz="900" b="1" dirty="0" err="1" smtClean="0">
                  <a:latin typeface="+mn-lt"/>
                </a:rPr>
                <a:t>млн.рублей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989163" y="1763688"/>
              <a:ext cx="1353436" cy="2308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Молочный комплекс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28" name="TextBox 2"/>
            <p:cNvSpPr txBox="1"/>
            <p:nvPr/>
          </p:nvSpPr>
          <p:spPr>
            <a:xfrm>
              <a:off x="3552722" y="639443"/>
              <a:ext cx="287918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900" b="1" dirty="0" smtClean="0">
                  <a:latin typeface="+mn-lt"/>
                </a:rPr>
                <a:t>НА СТАДИИ РЕАЛИЗАЦИИ</a:t>
              </a:r>
            </a:p>
          </p:txBody>
        </p:sp>
        <p:sp>
          <p:nvSpPr>
            <p:cNvPr id="39" name="TextBox 1"/>
            <p:cNvSpPr txBox="1">
              <a:spLocks noChangeArrowheads="1"/>
            </p:cNvSpPr>
            <p:nvPr/>
          </p:nvSpPr>
          <p:spPr bwMode="auto">
            <a:xfrm>
              <a:off x="3703742" y="864269"/>
              <a:ext cx="1080120" cy="230832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 smtClean="0">
                  <a:latin typeface="+mn-lt"/>
                </a:rPr>
                <a:t>16 проектов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0" name="TextBox 1"/>
            <p:cNvSpPr txBox="1">
              <a:spLocks noChangeArrowheads="1"/>
            </p:cNvSpPr>
            <p:nvPr/>
          </p:nvSpPr>
          <p:spPr bwMode="auto">
            <a:xfrm>
              <a:off x="3717030" y="1257588"/>
              <a:ext cx="1066831" cy="507831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 smtClean="0">
                  <a:latin typeface="+mn-lt"/>
                </a:rPr>
                <a:t>На общую сумму 1,530 </a:t>
              </a:r>
              <a:r>
                <a:rPr lang="ru-RU" altLang="ko-KR" sz="900" b="1" dirty="0" err="1" smtClean="0">
                  <a:latin typeface="+mn-lt"/>
                </a:rPr>
                <a:t>млрд.рублей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1" name="TextBox 1"/>
            <p:cNvSpPr txBox="1">
              <a:spLocks noChangeArrowheads="1"/>
            </p:cNvSpPr>
            <p:nvPr/>
          </p:nvSpPr>
          <p:spPr bwMode="auto">
            <a:xfrm>
              <a:off x="3717031" y="1909637"/>
              <a:ext cx="1066830" cy="369332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 smtClean="0">
                  <a:latin typeface="+mn-lt"/>
                </a:rPr>
                <a:t>Более 300 рабочих мест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2" name="TextBox 1"/>
            <p:cNvSpPr txBox="1">
              <a:spLocks noChangeArrowheads="1"/>
            </p:cNvSpPr>
            <p:nvPr/>
          </p:nvSpPr>
          <p:spPr bwMode="auto">
            <a:xfrm>
              <a:off x="4903422" y="869881"/>
              <a:ext cx="1444613" cy="3693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КВИНОА </a:t>
              </a:r>
            </a:p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(12 </a:t>
              </a:r>
              <a:r>
                <a:rPr lang="ru-RU" altLang="ko-KR" sz="900" b="1" dirty="0" err="1" smtClean="0">
                  <a:latin typeface="+mn-lt"/>
                </a:rPr>
                <a:t>тыс.тонн</a:t>
              </a:r>
              <a:r>
                <a:rPr lang="ru-RU" altLang="ko-KR" sz="900" b="1" dirty="0" smtClean="0">
                  <a:latin typeface="+mn-lt"/>
                </a:rPr>
                <a:t> /год)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3" name="TextBox 1"/>
            <p:cNvSpPr txBox="1">
              <a:spLocks noChangeArrowheads="1"/>
            </p:cNvSpPr>
            <p:nvPr/>
          </p:nvSpPr>
          <p:spPr bwMode="auto">
            <a:xfrm>
              <a:off x="4904598" y="1308964"/>
              <a:ext cx="1444613" cy="3693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Фруктовый сад</a:t>
              </a:r>
            </a:p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(146 га)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4" name="TextBox 1"/>
            <p:cNvSpPr txBox="1">
              <a:spLocks noChangeArrowheads="1"/>
            </p:cNvSpPr>
            <p:nvPr/>
          </p:nvSpPr>
          <p:spPr bwMode="auto">
            <a:xfrm>
              <a:off x="4904598" y="1770628"/>
              <a:ext cx="1444613" cy="3693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err="1" smtClean="0">
                  <a:latin typeface="+mn-lt"/>
                </a:rPr>
                <a:t>Фрукто</a:t>
              </a:r>
              <a:r>
                <a:rPr lang="ru-RU" altLang="ko-KR" sz="900" b="1" dirty="0" smtClean="0">
                  <a:latin typeface="+mn-lt"/>
                </a:rPr>
                <a:t>-хранилище </a:t>
              </a:r>
            </a:p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(9 </a:t>
              </a:r>
              <a:r>
                <a:rPr lang="ru-RU" altLang="ko-KR" sz="900" b="1" dirty="0" err="1" smtClean="0">
                  <a:latin typeface="+mn-lt"/>
                </a:rPr>
                <a:t>тыс.тонн</a:t>
              </a:r>
              <a:r>
                <a:rPr lang="ru-RU" altLang="ko-KR" sz="900" b="1" dirty="0" smtClean="0">
                  <a:latin typeface="+mn-lt"/>
                </a:rPr>
                <a:t>)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5" name="TextBox 1"/>
            <p:cNvSpPr txBox="1">
              <a:spLocks noChangeArrowheads="1"/>
            </p:cNvSpPr>
            <p:nvPr/>
          </p:nvSpPr>
          <p:spPr bwMode="auto">
            <a:xfrm>
              <a:off x="4904598" y="2240696"/>
              <a:ext cx="1444613" cy="3693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Питьевая вода </a:t>
              </a:r>
            </a:p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(10 </a:t>
              </a:r>
              <a:r>
                <a:rPr lang="ru-RU" altLang="ko-KR" sz="900" b="1" dirty="0" err="1" smtClean="0">
                  <a:latin typeface="+mn-lt"/>
                </a:rPr>
                <a:t>млн.л</a:t>
              </a:r>
              <a:r>
                <a:rPr lang="ru-RU" altLang="ko-KR" sz="900" b="1" dirty="0" smtClean="0">
                  <a:latin typeface="+mn-lt"/>
                </a:rPr>
                <a:t>/год)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4904598" y="2702360"/>
              <a:ext cx="1444613" cy="36933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База отдыха </a:t>
              </a:r>
            </a:p>
            <a:p>
              <a:pPr algn="ctr" defTabSz="914400" eaLnBrk="1" hangingPunct="1">
                <a:defRPr/>
              </a:pPr>
              <a:r>
                <a:rPr lang="ru-RU" altLang="ko-KR" sz="900" b="1" dirty="0" smtClean="0">
                  <a:latin typeface="+mn-lt"/>
                </a:rPr>
                <a:t>(5 </a:t>
              </a:r>
              <a:r>
                <a:rPr lang="ru-RU" altLang="ko-KR" sz="900" b="1" dirty="0" err="1" smtClean="0">
                  <a:latin typeface="+mn-lt"/>
                </a:rPr>
                <a:t>тыс.посещений</a:t>
              </a:r>
              <a:r>
                <a:rPr lang="ru-RU" altLang="ko-KR" sz="900" b="1" dirty="0" smtClean="0">
                  <a:latin typeface="+mn-lt"/>
                </a:rPr>
                <a:t>/год)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501008" y="754859"/>
              <a:ext cx="0" cy="1541476"/>
            </a:xfrm>
            <a:prstGeom prst="line">
              <a:avLst/>
            </a:prstGeom>
            <a:ln w="28575">
              <a:solidFill>
                <a:srgbClr val="ACC8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"/>
            <p:cNvSpPr txBox="1"/>
            <p:nvPr/>
          </p:nvSpPr>
          <p:spPr>
            <a:xfrm>
              <a:off x="332227" y="2572430"/>
              <a:ext cx="40207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900" b="1" dirty="0" smtClean="0">
                  <a:latin typeface="+mn-lt"/>
                </a:rPr>
                <a:t>ИНВЕСТИЦИОННЫЙ ПОРТФЕЛЬ</a:t>
              </a:r>
            </a:p>
          </p:txBody>
        </p:sp>
        <p:sp>
          <p:nvSpPr>
            <p:cNvPr id="53" name="TextBox 1"/>
            <p:cNvSpPr txBox="1">
              <a:spLocks noChangeArrowheads="1"/>
            </p:cNvSpPr>
            <p:nvPr/>
          </p:nvSpPr>
          <p:spPr bwMode="auto">
            <a:xfrm>
              <a:off x="332227" y="2803132"/>
              <a:ext cx="1152557" cy="64633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>
                  <a:latin typeface="+mn-lt"/>
                </a:rPr>
                <a:t>5 инвестиционных проектов </a:t>
              </a:r>
            </a:p>
            <a:p>
              <a:pPr algn="ctr">
                <a:defRPr/>
              </a:pPr>
              <a:r>
                <a:rPr lang="ru-RU" altLang="ko-KR" sz="900" b="1" dirty="0">
                  <a:latin typeface="+mn-lt"/>
                </a:rPr>
                <a:t>на общую сумму 715 </a:t>
              </a:r>
              <a:r>
                <a:rPr lang="ru-RU" altLang="ko-KR" sz="900" b="1" dirty="0" err="1">
                  <a:latin typeface="+mn-lt"/>
                </a:rPr>
                <a:t>млн.руб</a:t>
              </a:r>
              <a:endParaRPr lang="en-US" altLang="ko-KR" sz="900" b="1" dirty="0" smtClean="0">
                <a:latin typeface="+mn-lt"/>
                <a:ea typeface="Gulim" pitchFamily="34" charset="-127"/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1772387" y="2806631"/>
              <a:ext cx="1152557" cy="64633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900" b="1" dirty="0">
                  <a:latin typeface="+mn-lt"/>
                </a:rPr>
                <a:t>12 </a:t>
              </a:r>
              <a:r>
                <a:rPr lang="ru-RU" altLang="ko-KR" sz="900" b="1" dirty="0" err="1">
                  <a:latin typeface="+mn-lt"/>
                </a:rPr>
                <a:t>инвестиционно</a:t>
              </a:r>
              <a:r>
                <a:rPr lang="ru-RU" altLang="ko-KR" sz="900" b="1" dirty="0">
                  <a:latin typeface="+mn-lt"/>
                </a:rPr>
                <a:t> привлекательных  площадок площадью 42,6 га </a:t>
              </a:r>
            </a:p>
          </p:txBody>
        </p:sp>
        <p:sp>
          <p:nvSpPr>
            <p:cNvPr id="56" name="TextBox 1"/>
            <p:cNvSpPr txBox="1">
              <a:spLocks noChangeArrowheads="1"/>
            </p:cNvSpPr>
            <p:nvPr/>
          </p:nvSpPr>
          <p:spPr bwMode="auto">
            <a:xfrm>
              <a:off x="3200414" y="2803262"/>
              <a:ext cx="1152557" cy="615553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altLang="ko-KR" sz="500" b="1" dirty="0" smtClean="0">
                <a:latin typeface="+mn-lt"/>
              </a:endParaRPr>
            </a:p>
            <a:p>
              <a:pPr algn="ctr">
                <a:defRPr/>
              </a:pPr>
              <a:r>
                <a:rPr lang="ru-RU" altLang="ko-KR" sz="900" b="1" dirty="0" smtClean="0">
                  <a:latin typeface="+mn-lt"/>
                </a:rPr>
                <a:t>2 </a:t>
              </a:r>
              <a:r>
                <a:rPr lang="ru-RU" altLang="ko-KR" sz="900" b="1" dirty="0">
                  <a:latin typeface="+mn-lt"/>
                </a:rPr>
                <a:t>промышленных парка площадью 40 га </a:t>
              </a:r>
              <a:endParaRPr lang="ru-RU" altLang="ko-KR" sz="900" b="1" dirty="0" smtClean="0">
                <a:latin typeface="+mn-lt"/>
              </a:endParaRPr>
            </a:p>
            <a:p>
              <a:pPr algn="ctr">
                <a:defRPr/>
              </a:pPr>
              <a:endParaRPr lang="ru-RU" altLang="ko-KR" sz="200" b="1" dirty="0">
                <a:latin typeface="+mn-lt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333790" y="3491882"/>
            <a:ext cx="6047960" cy="3026213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900" dirty="0">
                <a:cs typeface="Times New Roman" pitchFamily="18" charset="0"/>
              </a:rPr>
              <a:t>С</a:t>
            </a:r>
            <a:r>
              <a:rPr lang="ru-RU" sz="900" dirty="0" smtClean="0">
                <a:cs typeface="Times New Roman" pitchFamily="18" charset="0"/>
              </a:rPr>
              <a:t> 2016 года в Новокубанском районе реализуется «дорожная карта» по формированию благоприятной конкурентной среды, определены основные социально-значимые сферы развития, задачи, сроки и закреплены ответственные исполнители.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Наш район первый в Краснодарском крае: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- по достижению высоких темпов наращивания инвестиционного и налогового потенциала;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- в работе по содействию развития стандарта конкуренции;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- по управлению муниципальными финансами.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     Первые места в рейтингах – не сама цель. Это один из показателей работы муниципалитета, и, как подтверждение серьезности результата район получил грант из краевого бюджета в сумме 25 млн. рублей за первое место в экономике.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Бизнесу предлагается существенная финансовая и информационная поддержка. За 2018 год проведено более 600 бесплатных консультаций. 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Муниципалитет тесно сотрудничает с краевыми структурами поддержки бизнеса  по информированию предпринимателей о мерах господдержки.</a:t>
            </a:r>
            <a:r>
              <a:rPr lang="ru-RU" sz="9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В 2019 году 20 предпринимателей Новокубанского района привлекли на развитие своего бизнеса более 60 млн. рублей </a:t>
            </a:r>
            <a:r>
              <a:rPr lang="ru-RU" sz="900" dirty="0" err="1" smtClean="0">
                <a:cs typeface="Times New Roman" pitchFamily="18" charset="0"/>
              </a:rPr>
              <a:t>микрозаймов</a:t>
            </a:r>
            <a:r>
              <a:rPr lang="ru-RU" sz="900" dirty="0">
                <a:cs typeface="Times New Roman" pitchFamily="18" charset="0"/>
              </a:rPr>
              <a:t> </a:t>
            </a:r>
            <a:r>
              <a:rPr lang="ru-RU" sz="900" dirty="0" smtClean="0">
                <a:cs typeface="Times New Roman" pitchFamily="18" charset="0"/>
              </a:rPr>
              <a:t>из краевых структур </a:t>
            </a:r>
            <a:r>
              <a:rPr lang="ru-RU" sz="900" dirty="0">
                <a:cs typeface="Times New Roman" pitchFamily="18" charset="0"/>
              </a:rPr>
              <a:t>поддержки бизнеса: </a:t>
            </a:r>
            <a:r>
              <a:rPr lang="ru-RU" sz="900" dirty="0" smtClean="0">
                <a:cs typeface="Times New Roman" pitchFamily="18" charset="0"/>
              </a:rPr>
              <a:t>Фонда </a:t>
            </a:r>
            <a:r>
              <a:rPr lang="ru-RU" sz="900" dirty="0">
                <a:cs typeface="Times New Roman" pitchFamily="18" charset="0"/>
              </a:rPr>
              <a:t>микрофинансирования, </a:t>
            </a:r>
            <a:r>
              <a:rPr lang="ru-RU" sz="900" dirty="0" smtClean="0">
                <a:cs typeface="Times New Roman" pitchFamily="18" charset="0"/>
              </a:rPr>
              <a:t>Гарантийного фонда, Центра </a:t>
            </a:r>
            <a:r>
              <a:rPr lang="ru-RU" sz="900" dirty="0">
                <a:cs typeface="Times New Roman" pitchFamily="18" charset="0"/>
              </a:rPr>
              <a:t>поддержки предпринимательства и </a:t>
            </a:r>
            <a:r>
              <a:rPr lang="ru-RU" sz="900" dirty="0" smtClean="0">
                <a:cs typeface="Times New Roman" pitchFamily="18" charset="0"/>
              </a:rPr>
              <a:t>Фонда </a:t>
            </a:r>
            <a:r>
              <a:rPr lang="ru-RU" sz="900" dirty="0">
                <a:cs typeface="Times New Roman" pitchFamily="18" charset="0"/>
              </a:rPr>
              <a:t>развития </a:t>
            </a:r>
            <a:r>
              <a:rPr lang="ru-RU" sz="900" dirty="0" smtClean="0">
                <a:cs typeface="Times New Roman" pitchFamily="18" charset="0"/>
              </a:rPr>
              <a:t>промышленности.</a:t>
            </a:r>
            <a:endParaRPr lang="ru-RU" sz="900" dirty="0">
              <a:cs typeface="Times New Roman" pitchFamily="18" charset="0"/>
            </a:endParaRPr>
          </a:p>
          <a:p>
            <a:pPr lvl="0" indent="180975"/>
            <a:r>
              <a:rPr lang="ru-RU" sz="900" dirty="0" smtClean="0">
                <a:cs typeface="Times New Roman" pitchFamily="18" charset="0"/>
              </a:rPr>
              <a:t>В 2019 году был проведен второй Межмуниципальный бизнес-форум «Новокубанский продукт</a:t>
            </a:r>
            <a:r>
              <a:rPr lang="ru-RU" sz="900" dirty="0">
                <a:cs typeface="Times New Roman" pitchFamily="18" charset="0"/>
              </a:rPr>
              <a:t>», его посетили более 600 участников, лучшие спикеры и эксперты Кубани и России</a:t>
            </a:r>
            <a:endParaRPr lang="ru-RU" sz="900" dirty="0" smtClean="0"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99833" y="4932040"/>
            <a:ext cx="2807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/>
              <a:t>Количество субъектов малого и среднего предпринимательства, </a:t>
            </a:r>
            <a:r>
              <a:rPr lang="ru-RU" altLang="ru-RU" sz="1000" b="1" dirty="0" err="1" smtClean="0"/>
              <a:t>тыс.ед</a:t>
            </a:r>
            <a:endParaRPr lang="ru-RU" sz="10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32227" y="6578351"/>
            <a:ext cx="6049523" cy="307777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УРОВЕНЬ ЖИЗНИ НАСЕЛЕНИЯ</a:t>
            </a:r>
            <a:endParaRPr lang="ru-RU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43368" y="6886128"/>
            <a:ext cx="6047960" cy="553998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marL="0" lvl="1" indent="182563" algn="just"/>
            <a:r>
              <a:rPr lang="ru-RU" sz="900" dirty="0" smtClean="0">
                <a:cs typeface="Times New Roman" pitchFamily="18" charset="0"/>
              </a:rPr>
              <a:t>Численность населения Новокубанского района составляет 87,2 тысяч человек.</a:t>
            </a:r>
          </a:p>
          <a:p>
            <a:pPr marL="0" lvl="1" indent="182563" algn="just"/>
            <a:r>
              <a:rPr lang="ru-RU" sz="900" dirty="0">
                <a:cs typeface="Times New Roman" pitchFamily="18" charset="0"/>
              </a:rPr>
              <a:t>Рост среднемесячной зарплаты составил почти </a:t>
            </a:r>
            <a:r>
              <a:rPr lang="ru-RU" sz="900" dirty="0" smtClean="0">
                <a:cs typeface="Times New Roman" pitchFamily="18" charset="0"/>
              </a:rPr>
              <a:t>8,6%. </a:t>
            </a:r>
          </a:p>
          <a:p>
            <a:pPr marL="0" lvl="1" indent="182563" algn="just"/>
            <a:endParaRPr lang="ru-RU" sz="900" dirty="0">
              <a:cs typeface="Times New Roman" pitchFamily="18" charset="0"/>
            </a:endParaRPr>
          </a:p>
          <a:p>
            <a:pPr marL="0" lvl="1" indent="182563" algn="just"/>
            <a:r>
              <a:rPr lang="ru-RU" sz="900" dirty="0" smtClean="0">
                <a:cs typeface="Times New Roman" pitchFamily="18" charset="0"/>
              </a:rPr>
              <a:t>Ситуация </a:t>
            </a:r>
            <a:r>
              <a:rPr lang="ru-RU" sz="900" dirty="0">
                <a:cs typeface="Times New Roman" pitchFamily="18" charset="0"/>
              </a:rPr>
              <a:t>на рынке труда стабильная.</a:t>
            </a:r>
          </a:p>
          <a:p>
            <a:pPr marL="0" lvl="1" indent="182563" algn="just"/>
            <a:r>
              <a:rPr lang="ru-RU" sz="900" dirty="0">
                <a:cs typeface="Times New Roman" pitchFamily="18" charset="0"/>
              </a:rPr>
              <a:t>В районе снижен уровень безработицы до 0,7 процентов, напомню, в 2015 году он был 1,3%.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396224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4</a:t>
            </a:r>
            <a:endParaRPr lang="ru-RU" sz="1100" b="1" dirty="0"/>
          </a:p>
        </p:txBody>
      </p: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574871"/>
              </p:ext>
            </p:extLst>
          </p:nvPr>
        </p:nvGraphicFramePr>
        <p:xfrm>
          <a:off x="293435" y="7545868"/>
          <a:ext cx="3141943" cy="137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505325" y="7797552"/>
            <a:ext cx="6367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900" b="1" dirty="0" smtClean="0">
                <a:solidFill>
                  <a:srgbClr val="C00000"/>
                </a:solidFill>
                <a:latin typeface="Verdana" pitchFamily="34" charset="0"/>
              </a:rPr>
              <a:t>+8,6%</a:t>
            </a:r>
            <a:endParaRPr lang="ru-RU" altLang="ru-RU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456828" y="8028384"/>
            <a:ext cx="718466" cy="2803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"/>
          <p:cNvSpPr txBox="1"/>
          <p:nvPr/>
        </p:nvSpPr>
        <p:spPr>
          <a:xfrm>
            <a:off x="315112" y="7531060"/>
            <a:ext cx="2670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b="1" dirty="0" smtClean="0">
                <a:latin typeface="+mn-lt"/>
              </a:rPr>
              <a:t>ЗАРАБОТНАЯ ПЛАТА</a:t>
            </a:r>
          </a:p>
        </p:txBody>
      </p: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7940"/>
              </p:ext>
            </p:extLst>
          </p:nvPr>
        </p:nvGraphicFramePr>
        <p:xfrm>
          <a:off x="3367348" y="5232928"/>
          <a:ext cx="3151040" cy="123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Диаграм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18311"/>
              </p:ext>
            </p:extLst>
          </p:nvPr>
        </p:nvGraphicFramePr>
        <p:xfrm>
          <a:off x="3320598" y="7137915"/>
          <a:ext cx="3332428" cy="194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7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251" y="251520"/>
            <a:ext cx="6048374" cy="307777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ОСНОВНЫЕ ПАРАМЕТРЫ БЮДЖЕТА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776" y="559297"/>
            <a:ext cx="60633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РАЙОННЫЙ БЮДЖЕТ</a:t>
            </a:r>
            <a:endParaRPr lang="ru-RU" sz="1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814" y="2136502"/>
            <a:ext cx="6120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*Здесь и далее по доходам, дефициту бюджета, источникам финансирования дефицита районного бюджета – показатели, </a:t>
            </a:r>
            <a:r>
              <a:rPr lang="ru-RU" sz="900" dirty="0"/>
              <a:t>утвержденные решением  С</a:t>
            </a:r>
            <a:r>
              <a:rPr lang="ru-RU" sz="900" dirty="0" smtClean="0"/>
              <a:t>овета муниципального образования </a:t>
            </a:r>
            <a:r>
              <a:rPr lang="ru-RU" sz="900" dirty="0"/>
              <a:t>Н</a:t>
            </a:r>
            <a:r>
              <a:rPr lang="ru-RU" sz="900" dirty="0" smtClean="0"/>
              <a:t>овокубанский район от </a:t>
            </a:r>
            <a:r>
              <a:rPr lang="en-US" sz="900" dirty="0" smtClean="0"/>
              <a:t>22</a:t>
            </a:r>
            <a:r>
              <a:rPr lang="ru-RU" sz="900" dirty="0" smtClean="0"/>
              <a:t> ноября 2018 года № 380 «О бюджете муниципального образования </a:t>
            </a:r>
            <a:r>
              <a:rPr lang="ru-RU" sz="900" dirty="0"/>
              <a:t>Н</a:t>
            </a:r>
            <a:r>
              <a:rPr lang="ru-RU" sz="900" dirty="0" smtClean="0"/>
              <a:t>овокубанский район на 2019 год и плановый период 2020 и 2021 годов» (в ред. </a:t>
            </a:r>
            <a:r>
              <a:rPr lang="ru-RU" sz="900" dirty="0"/>
              <a:t>о</a:t>
            </a:r>
            <a:r>
              <a:rPr lang="ru-RU" sz="900" dirty="0" smtClean="0"/>
              <a:t>т 19.12.2019 года); по расходам – показатели уточненной сводной бюджетной росписи районного бюджета по состоянию на 31 декабря 2019 года</a:t>
            </a:r>
          </a:p>
          <a:p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250" y="2873117"/>
            <a:ext cx="60489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ИСТОЧНИКИ ФИНАНСИРОВАНИЯ ДЕФИЦИТА РАЙ	ОННОГО БЮДЖЕТА</a:t>
            </a:r>
            <a:endParaRPr lang="ru-RU" sz="1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70485"/>
              </p:ext>
            </p:extLst>
          </p:nvPr>
        </p:nvGraphicFramePr>
        <p:xfrm>
          <a:off x="468274" y="4716151"/>
          <a:ext cx="6056351" cy="19021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920602"/>
                <a:gridCol w="812379"/>
                <a:gridCol w="960084"/>
                <a:gridCol w="886232"/>
                <a:gridCol w="738527"/>
                <a:gridCol w="738527"/>
              </a:tblGrid>
              <a:tr h="495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</a:t>
                      </a:r>
                      <a:r>
                        <a:rPr lang="ru-RU" sz="900" u="none" strike="noStrike" dirty="0" smtClean="0">
                          <a:effectLst/>
                        </a:rPr>
                        <a:t>2018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Бюджетное назначение на </a:t>
                      </a:r>
                      <a:r>
                        <a:rPr lang="ru-RU" sz="900" u="none" strike="noStrike" dirty="0" smtClean="0">
                          <a:effectLst/>
                        </a:rPr>
                        <a:t>2019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</a:t>
                      </a:r>
                      <a:r>
                        <a:rPr lang="ru-RU" sz="900" u="none" strike="noStrike" dirty="0" smtClean="0">
                          <a:effectLst/>
                        </a:rPr>
                        <a:t>2019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 исполнения плана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 к </a:t>
                      </a:r>
                      <a:r>
                        <a:rPr lang="ru-RU" sz="900" u="none" strike="noStrike" dirty="0" smtClean="0">
                          <a:effectLst/>
                        </a:rPr>
                        <a:t>2018 </a:t>
                      </a:r>
                      <a:r>
                        <a:rPr lang="ru-RU" sz="900" u="none" strike="noStrike" dirty="0">
                          <a:effectLst/>
                        </a:rPr>
                        <a:t>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Безвозмездые</a:t>
                      </a:r>
                      <a:r>
                        <a:rPr lang="ru-RU" sz="900" u="none" strike="noStrike" dirty="0">
                          <a:effectLst/>
                        </a:rPr>
                        <a:t> поступления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1 189,0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 dirty="0">
                          <a:effectLst/>
                        </a:rPr>
                        <a:t>1 249,4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1 244,2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104,6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Дотации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254,6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254,6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130,3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1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900" u="none" strike="noStrike" dirty="0" smtClean="0">
                          <a:effectLst/>
                        </a:rPr>
                        <a:t> - на </a:t>
                      </a:r>
                      <a:r>
                        <a:rPr lang="ru-RU" sz="900" u="none" strike="noStrike" dirty="0">
                          <a:effectLst/>
                        </a:rPr>
                        <a:t>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163,2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163,2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113,3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17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900" u="none" strike="noStrike" dirty="0" smtClean="0">
                          <a:effectLst/>
                        </a:rPr>
                        <a:t>- на </a:t>
                      </a:r>
                      <a:r>
                        <a:rPr lang="ru-RU" sz="900" u="none" strike="noStrike" dirty="0">
                          <a:effectLst/>
                        </a:rPr>
                        <a:t>поддержку мер по обеспечению сбалансированности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51,4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66,4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66,4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129,2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Субсидии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48,7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86,4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86,1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176,8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Субвенции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898,6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892,7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Иные межбюджетные трансферты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 dirty="0">
                          <a:effectLst/>
                        </a:rPr>
                        <a:t>10,8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111,0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 dirty="0">
                          <a:effectLst/>
                        </a:rPr>
                        <a:t>373,3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6251" y="4461829"/>
            <a:ext cx="60489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БЕЗВОЗМЕЗДНЫЕ ПОСТУПЛЕНИЯ ИЗ ДРУГИХ БЮДЖЕТОВ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6250" y="6706821"/>
            <a:ext cx="6048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ИЗМНЕНИЕ ОСНОВНЫХ ХАРАКТЕРИСТИК РАЙОННОГО БЮДЖЕТА</a:t>
            </a:r>
            <a:endParaRPr lang="ru-RU" sz="1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4974" y="8753853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5</a:t>
            </a:r>
            <a:endParaRPr lang="ru-RU" sz="11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3658"/>
              </p:ext>
            </p:extLst>
          </p:nvPr>
        </p:nvGraphicFramePr>
        <p:xfrm>
          <a:off x="461776" y="3133834"/>
          <a:ext cx="6062848" cy="128618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165195"/>
                <a:gridCol w="865909"/>
                <a:gridCol w="1010227"/>
                <a:gridCol w="1010227"/>
                <a:gridCol w="1011290"/>
              </a:tblGrid>
              <a:tr h="456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2018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Бюджетное назначение на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Источники внутреннего финансирования бюджета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-174,9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Кредиты кредитных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0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Бюджетные кредиты от других бюджетов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Иные источники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08751" y="574686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08751" y="2915816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08751" y="4485319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08751" y="6802651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6652"/>
              </p:ext>
            </p:extLst>
          </p:nvPr>
        </p:nvGraphicFramePr>
        <p:xfrm>
          <a:off x="476250" y="7039984"/>
          <a:ext cx="6048922" cy="174345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861849"/>
                <a:gridCol w="684626"/>
                <a:gridCol w="1071150"/>
                <a:gridCol w="715298"/>
                <a:gridCol w="429179"/>
                <a:gridCol w="429179"/>
                <a:gridCol w="444361"/>
                <a:gridCol w="413280"/>
              </a:tblGrid>
              <a:tr h="718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Решение № 380 «О бюджете МО Новокубанский район на 2019 год и плановый период 2020 и 2021 годов»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Изменения в окончательной редакции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Уточненная сводная бюджетная роспись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22.11.2018 (первонач.)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19.12.2019 (окончат.)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+ / 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+ / 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14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1 429,3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1 666,2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1 248,1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1 613,6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1 613,6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1 625,5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Дефицит (-) / профицит (+)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-184,3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7" marR="4077" marT="40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51020"/>
              </p:ext>
            </p:extLst>
          </p:nvPr>
        </p:nvGraphicFramePr>
        <p:xfrm>
          <a:off x="461776" y="805518"/>
          <a:ext cx="6060757" cy="132025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382262"/>
                <a:gridCol w="735699"/>
                <a:gridCol w="735699"/>
                <a:gridCol w="735699"/>
                <a:gridCol w="735699"/>
                <a:gridCol w="735699"/>
              </a:tblGrid>
              <a:tr h="495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2018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Бюджетное назначение на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к 2018 году,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1 609,4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1 666,2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1 675,1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1 189,7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1 248,1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1 242,9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99,6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1 591,1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1 680,7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1 651,6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Дефицит (-) / профицит (+)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3375" y="869395"/>
            <a:ext cx="6048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КОНСОЛИДИРОВАННЫЙ РАЙОННЫЙ БЮДЖЕТ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7849" y="4109755"/>
            <a:ext cx="6048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БЕЗВОЗМЕЗДНЫЕ ПОСТУПЛЕНИЯ ОТ ДРУГИХ УРОВНЕЙ БЮДЖЕТА</a:t>
            </a:r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3375" y="273586"/>
            <a:ext cx="6048375" cy="553998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КОНСОЛИДИРОВАННЫЙ БЮДЖЕТ НОВОКУБАНСКОГО РАЙОНА – ЭТО СВОД РАЙОННОГО БЮДЖЕТА И БЮДЖЕТОВ ГОРОДСКОГО И ВОСЬМИ СЕЛЬСКИХ  ПОСЕЛЕНИЙ НОВОКУБАНСКОГО РАЙОНА БЕЗ УЧЕТА МЕЖБЮДЖЕТНЫХ  ТРАНСФЕРТОВ МЕЖДУ ЭТИМИ БЮДЖЕТАМИ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376" y="2525579"/>
            <a:ext cx="6048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ИСТОЧНИКИ ФИНАНСИРОВАНИЯ ДЕФИЦИТА </a:t>
            </a:r>
            <a:r>
              <a:rPr lang="ru-RU" sz="1000" b="1" dirty="0" smtClean="0"/>
              <a:t>КОНСОЛИДИРОВАННОГО РАЙОННОГО </a:t>
            </a:r>
            <a:r>
              <a:rPr lang="ru-RU" sz="1000" b="1" dirty="0"/>
              <a:t>БЮДЖЕТА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4993" y="6516216"/>
            <a:ext cx="60483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СТРУКТУРА ДОХОДОВ КОНСОЛИДИРОВАННОГО РАЙОННОГО БЮДЖЕТА В 2017-2018 гг.</a:t>
            </a:r>
            <a:endParaRPr lang="ru-RU" sz="1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96224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6</a:t>
            </a:r>
            <a:endParaRPr lang="ru-RU" sz="11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54108"/>
              </p:ext>
            </p:extLst>
          </p:nvPr>
        </p:nvGraphicFramePr>
        <p:xfrm>
          <a:off x="326136" y="2931493"/>
          <a:ext cx="6062851" cy="11480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374098"/>
                <a:gridCol w="830935"/>
                <a:gridCol w="952606"/>
                <a:gridCol w="952606"/>
                <a:gridCol w="952606"/>
              </a:tblGrid>
              <a:tr h="421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2018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Бюджетное назначение на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Источники внутреннего финансирования бюджета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-42,6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9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Кредиты кредитных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9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Бюджетные кредиты от других бюджетов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9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Иные источники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-30,9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37462" y="6861448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35899" y="2699792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35899" y="413386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35899" y="88478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83459"/>
              </p:ext>
            </p:extLst>
          </p:nvPr>
        </p:nvGraphicFramePr>
        <p:xfrm>
          <a:off x="333375" y="4332450"/>
          <a:ext cx="6062848" cy="213610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625643"/>
                <a:gridCol w="687441"/>
                <a:gridCol w="687441"/>
                <a:gridCol w="687441"/>
                <a:gridCol w="687441"/>
                <a:gridCol w="687441"/>
              </a:tblGrid>
              <a:tr h="534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2018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Бюджетное назначение на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к 2018 году,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Безвозмездые</a:t>
                      </a:r>
                      <a:r>
                        <a:rPr lang="ru-RU" sz="900" u="none" strike="noStrike" dirty="0">
                          <a:effectLst/>
                        </a:rPr>
                        <a:t> поступления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1 374,0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1 509,5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1 496,6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Дотации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выравнивание бюджетной обеспеченности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246,9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246,9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поддержку мер по обеспечению сбалансированности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 дотации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Субсидии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267,3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Субвенции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943,9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901,4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Иные межбюджетные трансферты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0" marR="4860" marT="486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98079"/>
              </p:ext>
            </p:extLst>
          </p:nvPr>
        </p:nvGraphicFramePr>
        <p:xfrm>
          <a:off x="333375" y="6700295"/>
          <a:ext cx="6191249" cy="230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12807"/>
              </p:ext>
            </p:extLst>
          </p:nvPr>
        </p:nvGraphicFramePr>
        <p:xfrm>
          <a:off x="324991" y="1115616"/>
          <a:ext cx="6071234" cy="132025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386379"/>
                <a:gridCol w="736971"/>
                <a:gridCol w="736971"/>
                <a:gridCol w="736971"/>
                <a:gridCol w="736971"/>
                <a:gridCol w="736971"/>
              </a:tblGrid>
              <a:tr h="495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2018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Бюджетное назначение на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к 2018 году,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2 099,9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2 217,0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2 235,8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725,0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705,7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1 374,9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1 511,3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1 495,5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2 071,8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2 284,0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2 222,3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Дефицит (-) / профицит (+)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-67,0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9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76462" y="238903"/>
            <a:ext cx="6048375" cy="246221"/>
          </a:xfrm>
          <a:prstGeom prst="rect">
            <a:avLst/>
          </a:prstGeom>
          <a:solidFill>
            <a:srgbClr val="ACC8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ДОХОДЫ КОНСОЛИДИРОВАННОГО  РАЙОННОГО БЮДЖЕТА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6250" y="2876176"/>
            <a:ext cx="6048375" cy="3600986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900" dirty="0">
                <a:cs typeface="Times New Roman" pitchFamily="18" charset="0"/>
              </a:rPr>
              <a:t>Доходы консолидированного районного бюджета за </a:t>
            </a:r>
            <a:r>
              <a:rPr lang="ru-RU" sz="900" dirty="0" smtClean="0">
                <a:cs typeface="Times New Roman" pitchFamily="18" charset="0"/>
              </a:rPr>
              <a:t>2019 </a:t>
            </a:r>
            <a:r>
              <a:rPr lang="ru-RU" sz="900" dirty="0">
                <a:cs typeface="Times New Roman" pitchFamily="18" charset="0"/>
              </a:rPr>
              <a:t>год составили 2 </a:t>
            </a:r>
            <a:r>
              <a:rPr lang="ru-RU" sz="900" dirty="0" smtClean="0">
                <a:cs typeface="Times New Roman" pitchFamily="18" charset="0"/>
              </a:rPr>
              <a:t>235,8 </a:t>
            </a:r>
            <a:r>
              <a:rPr lang="ru-RU" sz="900" dirty="0">
                <a:cs typeface="Times New Roman" pitchFamily="18" charset="0"/>
              </a:rPr>
              <a:t>млн.рублей. </a:t>
            </a:r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Безвозмездные </a:t>
            </a:r>
            <a:r>
              <a:rPr lang="ru-RU" sz="900" dirty="0">
                <a:cs typeface="Times New Roman" pitchFamily="18" charset="0"/>
              </a:rPr>
              <a:t>поступления – </a:t>
            </a:r>
            <a:r>
              <a:rPr lang="ru-RU" sz="900" dirty="0" smtClean="0">
                <a:cs typeface="Times New Roman" pitchFamily="18" charset="0"/>
              </a:rPr>
              <a:t>1495,5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</a:t>
            </a:r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Собственных </a:t>
            </a:r>
            <a:r>
              <a:rPr lang="ru-RU" sz="900" dirty="0">
                <a:cs typeface="Times New Roman" pitchFamily="18" charset="0"/>
              </a:rPr>
              <a:t>доходов мобилизовано </a:t>
            </a:r>
            <a:r>
              <a:rPr lang="ru-RU" sz="900" dirty="0" smtClean="0">
                <a:cs typeface="Times New Roman" pitchFamily="18" charset="0"/>
              </a:rPr>
              <a:t>740,3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, из них более 90% приходится на налоговые доходы. </a:t>
            </a:r>
            <a:endParaRPr lang="ru-RU" sz="900" dirty="0" smtClean="0">
              <a:cs typeface="Times New Roman" pitchFamily="18" charset="0"/>
            </a:endParaRP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Объем </a:t>
            </a:r>
            <a:r>
              <a:rPr lang="ru-RU" sz="900" dirty="0">
                <a:cs typeface="Times New Roman" pitchFamily="18" charset="0"/>
              </a:rPr>
              <a:t>поступивших налоговых доходов составил </a:t>
            </a:r>
            <a:r>
              <a:rPr lang="ru-RU" sz="900" dirty="0" smtClean="0">
                <a:cs typeface="Times New Roman" pitchFamily="18" charset="0"/>
              </a:rPr>
              <a:t>   685,2 </a:t>
            </a:r>
            <a:r>
              <a:rPr lang="ru-RU" sz="900" dirty="0" err="1" smtClean="0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, динамика к </a:t>
            </a:r>
            <a:r>
              <a:rPr lang="ru-RU" sz="900" dirty="0" smtClean="0">
                <a:cs typeface="Times New Roman" pitchFamily="18" charset="0"/>
              </a:rPr>
              <a:t>2018 </a:t>
            </a:r>
            <a:r>
              <a:rPr lang="ru-RU" sz="900" dirty="0">
                <a:cs typeface="Times New Roman" pitchFamily="18" charset="0"/>
              </a:rPr>
              <a:t>году составила </a:t>
            </a:r>
            <a:r>
              <a:rPr lang="ru-RU" sz="900" dirty="0" smtClean="0">
                <a:cs typeface="Times New Roman" pitchFamily="18" charset="0"/>
              </a:rPr>
              <a:t>104,8%. </a:t>
            </a:r>
            <a:r>
              <a:rPr lang="ru-RU" sz="900" dirty="0">
                <a:cs typeface="Times New Roman" pitchFamily="18" charset="0"/>
              </a:rPr>
              <a:t>Дополнительно поступило в бюджет в виде налогов </a:t>
            </a:r>
            <a:r>
              <a:rPr lang="ru-RU" sz="900" dirty="0" smtClean="0">
                <a:cs typeface="Times New Roman" pitchFamily="18" charset="0"/>
              </a:rPr>
              <a:t>           31 </a:t>
            </a:r>
            <a:r>
              <a:rPr lang="ru-RU" sz="900" dirty="0" err="1" smtClean="0">
                <a:cs typeface="Times New Roman" pitchFamily="18" charset="0"/>
              </a:rPr>
              <a:t>млн.рублей</a:t>
            </a:r>
            <a:r>
              <a:rPr lang="ru-RU" sz="900" dirty="0" smtClean="0">
                <a:cs typeface="Times New Roman" pitchFamily="18" charset="0"/>
              </a:rPr>
              <a:t>. 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В  </a:t>
            </a:r>
            <a:r>
              <a:rPr lang="ru-RU" sz="900" dirty="0">
                <a:cs typeface="Times New Roman" pitchFamily="18" charset="0"/>
              </a:rPr>
              <a:t>бюджеты поселений за </a:t>
            </a:r>
            <a:r>
              <a:rPr lang="ru-RU" sz="900" dirty="0" smtClean="0">
                <a:cs typeface="Times New Roman" pitchFamily="18" charset="0"/>
              </a:rPr>
              <a:t>2019 </a:t>
            </a:r>
            <a:r>
              <a:rPr lang="ru-RU" sz="900" dirty="0">
                <a:cs typeface="Times New Roman" pitchFamily="18" charset="0"/>
              </a:rPr>
              <a:t>год поступило </a:t>
            </a:r>
            <a:r>
              <a:rPr lang="ru-RU" sz="900" dirty="0" smtClean="0">
                <a:cs typeface="Times New Roman" pitchFamily="18" charset="0"/>
              </a:rPr>
              <a:t>          308,1 </a:t>
            </a:r>
            <a:r>
              <a:rPr lang="ru-RU" sz="900" dirty="0" err="1" smtClean="0">
                <a:cs typeface="Times New Roman" pitchFamily="18" charset="0"/>
              </a:rPr>
              <a:t>млн.рублей</a:t>
            </a:r>
            <a:r>
              <a:rPr lang="ru-RU" sz="900" dirty="0" smtClean="0">
                <a:cs typeface="Times New Roman" pitchFamily="18" charset="0"/>
              </a:rPr>
              <a:t> собственных доходов </a:t>
            </a:r>
            <a:r>
              <a:rPr lang="ru-RU" sz="900" dirty="0">
                <a:cs typeface="Times New Roman" pitchFamily="18" charset="0"/>
              </a:rPr>
              <a:t>с ростом на </a:t>
            </a:r>
            <a:r>
              <a:rPr lang="ru-RU" sz="900" dirty="0" smtClean="0">
                <a:cs typeface="Times New Roman" pitchFamily="18" charset="0"/>
              </a:rPr>
              <a:t>0,8%. </a:t>
            </a:r>
            <a:endParaRPr lang="ru-RU" sz="900" dirty="0">
              <a:cs typeface="Times New Roman" pitchFamily="18" charset="0"/>
            </a:endParaRP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Основой остается налог на доходы физических лиц, динамика которого в сопоставимых условиях составляет </a:t>
            </a:r>
            <a:r>
              <a:rPr lang="ru-RU" sz="900" dirty="0" smtClean="0">
                <a:cs typeface="Times New Roman" pitchFamily="18" charset="0"/>
              </a:rPr>
              <a:t>103,9% </a:t>
            </a:r>
            <a:r>
              <a:rPr lang="ru-RU" sz="900" dirty="0">
                <a:cs typeface="Times New Roman" pitchFamily="18" charset="0"/>
              </a:rPr>
              <a:t>к </a:t>
            </a:r>
            <a:r>
              <a:rPr lang="ru-RU" sz="900" dirty="0" smtClean="0">
                <a:cs typeface="Times New Roman" pitchFamily="18" charset="0"/>
              </a:rPr>
              <a:t>2018 </a:t>
            </a:r>
            <a:r>
              <a:rPr lang="ru-RU" sz="900" dirty="0">
                <a:cs typeface="Times New Roman" pitchFamily="18" charset="0"/>
              </a:rPr>
              <a:t>году, собрано </a:t>
            </a:r>
            <a:r>
              <a:rPr lang="ru-RU" sz="900" dirty="0" smtClean="0">
                <a:cs typeface="Times New Roman" pitchFamily="18" charset="0"/>
              </a:rPr>
              <a:t>427,4 </a:t>
            </a:r>
            <a:r>
              <a:rPr lang="ru-RU" sz="900" dirty="0" err="1" smtClean="0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, его доля составляет 57 процентов в общем объеме собственных доходов консолидированного бюджета района. </a:t>
            </a:r>
            <a:r>
              <a:rPr lang="ru-RU" sz="900" dirty="0" smtClean="0">
                <a:cs typeface="Times New Roman" pitchFamily="18" charset="0"/>
              </a:rPr>
              <a:t>Налог </a:t>
            </a:r>
            <a:r>
              <a:rPr lang="ru-RU" sz="900" dirty="0">
                <a:cs typeface="Times New Roman" pitchFamily="18" charset="0"/>
              </a:rPr>
              <a:t>на доходы физических лиц </a:t>
            </a:r>
            <a:r>
              <a:rPr lang="ru-RU" sz="900" dirty="0" smtClean="0">
                <a:cs typeface="Times New Roman" pitchFamily="18" charset="0"/>
              </a:rPr>
              <a:t>– это источник, имеющий </a:t>
            </a:r>
            <a:r>
              <a:rPr lang="ru-RU" sz="900" dirty="0">
                <a:cs typeface="Times New Roman" pitchFamily="18" charset="0"/>
              </a:rPr>
              <a:t>перспективу к дальнейшему росту. </a:t>
            </a:r>
            <a:r>
              <a:rPr lang="ru-RU" sz="900" dirty="0" smtClean="0">
                <a:cs typeface="Times New Roman" pitchFamily="18" charset="0"/>
              </a:rPr>
              <a:t>Проводится </a:t>
            </a:r>
            <a:r>
              <a:rPr lang="ru-RU" sz="900" dirty="0">
                <a:cs typeface="Times New Roman" pitchFamily="18" charset="0"/>
              </a:rPr>
              <a:t>разъяснительная работа необходимости выплаты исключительно белых зарплат, работа с налоговыми агентами, допускающими несвоевременные платежи по НДФЛ, выплату заработной платы ниже среднеотраслевого уровня или величины прожиточного минимума. Дополнительные доходы консолидированного бюджета края по НДФЛ  в результате проводимых мероприятий за </a:t>
            </a:r>
            <a:r>
              <a:rPr lang="ru-RU" sz="900" dirty="0" smtClean="0">
                <a:cs typeface="Times New Roman" pitchFamily="18" charset="0"/>
              </a:rPr>
              <a:t>2019 </a:t>
            </a:r>
            <a:r>
              <a:rPr lang="ru-RU" sz="900" dirty="0">
                <a:cs typeface="Times New Roman" pitchFamily="18" charset="0"/>
              </a:rPr>
              <a:t>год составили </a:t>
            </a:r>
            <a:r>
              <a:rPr lang="ru-RU" sz="900" dirty="0" smtClean="0">
                <a:cs typeface="Times New Roman" pitchFamily="18" charset="0"/>
              </a:rPr>
              <a:t>около </a:t>
            </a:r>
            <a:r>
              <a:rPr lang="ru-RU" sz="900" dirty="0">
                <a:cs typeface="Times New Roman" pitchFamily="18" charset="0"/>
              </a:rPr>
              <a:t>10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, из них в консолидированный районный бюджет зачислено </a:t>
            </a:r>
            <a:r>
              <a:rPr lang="ru-RU" sz="900" dirty="0" smtClean="0">
                <a:cs typeface="Times New Roman" pitchFamily="18" charset="0"/>
              </a:rPr>
              <a:t>            </a:t>
            </a:r>
            <a:r>
              <a:rPr lang="ru-RU" sz="900" dirty="0">
                <a:cs typeface="Times New Roman" pitchFamily="18" charset="0"/>
              </a:rPr>
              <a:t>5,7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Для получения дополнительных доходов был активизирован муниципальный земельный контроль, проведена большая работа по установлению правообладателей земельных участков и их фактического использования. В бюджет района поступили </a:t>
            </a:r>
            <a:r>
              <a:rPr lang="ru-RU" sz="900" dirty="0" smtClean="0">
                <a:cs typeface="Times New Roman" pitchFamily="18" charset="0"/>
              </a:rPr>
              <a:t>39 </a:t>
            </a:r>
            <a:r>
              <a:rPr lang="ru-RU" sz="900" dirty="0" err="1" smtClean="0">
                <a:cs typeface="Times New Roman" pitchFamily="18" charset="0"/>
              </a:rPr>
              <a:t>млн.рублей</a:t>
            </a:r>
            <a:r>
              <a:rPr lang="ru-RU" sz="900" dirty="0" smtClean="0">
                <a:cs typeface="Times New Roman" pitchFamily="18" charset="0"/>
              </a:rPr>
              <a:t> </a:t>
            </a:r>
            <a:r>
              <a:rPr lang="ru-RU" sz="900" dirty="0">
                <a:cs typeface="Times New Roman" pitchFamily="18" charset="0"/>
              </a:rPr>
              <a:t>– от продажи и сдачи в аренду земельных участков.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На 14% </a:t>
            </a:r>
            <a:r>
              <a:rPr lang="ru-RU" sz="900" dirty="0">
                <a:cs typeface="Times New Roman" pitchFamily="18" charset="0"/>
              </a:rPr>
              <a:t>выросли доходы от акцизов на нефтепродукты, являющиеся основой формирования дорожных фондов муниципальных образований района – поступило </a:t>
            </a:r>
            <a:r>
              <a:rPr lang="ru-RU" sz="900" dirty="0" smtClean="0">
                <a:cs typeface="Times New Roman" pitchFamily="18" charset="0"/>
              </a:rPr>
              <a:t>               56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</a:t>
            </a:r>
          </a:p>
          <a:p>
            <a:pPr lvl="0" indent="180975" algn="just"/>
            <a:r>
              <a:rPr lang="ru-RU" sz="900" dirty="0" smtClean="0">
                <a:cs typeface="Times New Roman" pitchFamily="18" charset="0"/>
              </a:rPr>
              <a:t>Существенным блоком </a:t>
            </a:r>
            <a:r>
              <a:rPr lang="ru-RU" sz="900" dirty="0">
                <a:cs typeface="Times New Roman" pitchFamily="18" charset="0"/>
              </a:rPr>
              <a:t>доходных источников </a:t>
            </a:r>
            <a:r>
              <a:rPr lang="ru-RU" sz="900" dirty="0" smtClean="0">
                <a:cs typeface="Times New Roman" pitchFamily="18" charset="0"/>
              </a:rPr>
              <a:t>являются </a:t>
            </a:r>
            <a:r>
              <a:rPr lang="ru-RU" sz="900" dirty="0">
                <a:cs typeface="Times New Roman" pitchFamily="18" charset="0"/>
              </a:rPr>
              <a:t>имущественные налоги  (налог на имущество физических лиц и земельный налог</a:t>
            </a:r>
            <a:r>
              <a:rPr lang="ru-RU" sz="900" dirty="0" smtClean="0">
                <a:cs typeface="Times New Roman" pitchFamily="18" charset="0"/>
              </a:rPr>
              <a:t>) – это местные налоги, зачисляемые </a:t>
            </a:r>
            <a:r>
              <a:rPr lang="ru-RU" sz="900" dirty="0">
                <a:cs typeface="Times New Roman" pitchFamily="18" charset="0"/>
              </a:rPr>
              <a:t>в бюджеты поселений в полном объеме. За </a:t>
            </a:r>
            <a:r>
              <a:rPr lang="ru-RU" sz="900" dirty="0" smtClean="0">
                <a:cs typeface="Times New Roman" pitchFamily="18" charset="0"/>
              </a:rPr>
              <a:t>2019 </a:t>
            </a:r>
            <a:r>
              <a:rPr lang="ru-RU" sz="900" dirty="0">
                <a:cs typeface="Times New Roman" pitchFamily="18" charset="0"/>
              </a:rPr>
              <a:t>год было мобилизовано </a:t>
            </a:r>
            <a:r>
              <a:rPr lang="ru-RU" sz="900" dirty="0" smtClean="0">
                <a:cs typeface="Times New Roman" pitchFamily="18" charset="0"/>
              </a:rPr>
              <a:t>126,8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, от физических лиц поступило </a:t>
            </a:r>
            <a:r>
              <a:rPr lang="ru-RU" sz="900" dirty="0" smtClean="0">
                <a:cs typeface="Times New Roman" pitchFamily="18" charset="0"/>
              </a:rPr>
              <a:t>67,8 </a:t>
            </a:r>
            <a:r>
              <a:rPr lang="ru-RU" sz="900" dirty="0" err="1" smtClean="0">
                <a:cs typeface="Times New Roman" pitchFamily="18" charset="0"/>
              </a:rPr>
              <a:t>млн.рублей</a:t>
            </a:r>
            <a:r>
              <a:rPr lang="ru-RU" sz="900" dirty="0" smtClean="0">
                <a:cs typeface="Times New Roman" pitchFamily="18" charset="0"/>
              </a:rPr>
              <a:t> имущественных налогов.</a:t>
            </a:r>
            <a:endParaRPr lang="ru-RU" sz="900" dirty="0">
              <a:cs typeface="Times New Roman" pitchFamily="18" charset="0"/>
            </a:endParaRP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Ключевым направлением работы по мобилизации данных налогов является информирование граждан. Также важным является вопрос мобилизации недоимки, которая </a:t>
            </a:r>
            <a:r>
              <a:rPr lang="ru-RU" sz="900" dirty="0" smtClean="0">
                <a:cs typeface="Times New Roman" pitchFamily="18" charset="0"/>
              </a:rPr>
              <a:t>на конец 2019 года </a:t>
            </a:r>
            <a:r>
              <a:rPr lang="ru-RU" sz="900" dirty="0">
                <a:cs typeface="Times New Roman" pitchFamily="18" charset="0"/>
              </a:rPr>
              <a:t>по имущественным налогам с физических лиц составила </a:t>
            </a:r>
            <a:r>
              <a:rPr lang="ru-RU" sz="900" dirty="0" smtClean="0">
                <a:cs typeface="Times New Roman" pitchFamily="18" charset="0"/>
              </a:rPr>
              <a:t> 21,7 </a:t>
            </a:r>
            <a:r>
              <a:rPr lang="ru-RU" sz="90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82181"/>
              </p:ext>
            </p:extLst>
          </p:nvPr>
        </p:nvGraphicFramePr>
        <p:xfrm>
          <a:off x="3500437" y="672380"/>
          <a:ext cx="3024336" cy="204406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325522"/>
                <a:gridCol w="546686"/>
                <a:gridCol w="515426"/>
                <a:gridCol w="636702"/>
              </a:tblGrid>
              <a:tr h="272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900" u="none" strike="noStrike" dirty="0" smtClean="0">
                          <a:effectLst/>
                        </a:rPr>
                        <a:t>поселения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 2018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 </a:t>
                      </a:r>
                      <a:r>
                        <a:rPr lang="ru-RU" sz="900" u="none" strike="noStrike" dirty="0" smtClean="0">
                          <a:effectLst/>
                        </a:rPr>
                        <a:t>2019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Всего по району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2 099,9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2 235,8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0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Новокубанский 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1 609,4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1 675,1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Итого по поселениям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498,9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Новокубанское ГП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217,4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Бесскорбненское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Верхнекубанское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Ковалевское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Ляпинское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Новосельское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Прикубанское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Прочноокопское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Советское СП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81478" y="46754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>
                <a:cs typeface="Times New Roman" pitchFamily="18" charset="0"/>
              </a:rPr>
              <a:t>млн.руб</a:t>
            </a:r>
            <a:r>
              <a:rPr lang="ru-RU" sz="900" dirty="0" smtClean="0">
                <a:cs typeface="Times New Roman" pitchFamily="18" charset="0"/>
              </a:rPr>
              <a:t>.</a:t>
            </a:r>
            <a:endParaRPr lang="ru-RU" sz="9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4974" y="8753853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7</a:t>
            </a:r>
            <a:endParaRPr lang="ru-RU" sz="11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6249" y="6486019"/>
            <a:ext cx="6048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ОСНОВНЫЕ ПАРАМЕТРЫ ИСПОЛНЕНИЯ КОНСОЛИДИРОВАННОГО РАЙОННОГО БЮДЖЕТА</a:t>
            </a:r>
            <a:endParaRPr lang="ru-RU" sz="1000" b="1" dirty="0"/>
          </a:p>
        </p:txBody>
      </p:sp>
      <p:sp>
        <p:nvSpPr>
          <p:cNvPr id="33" name="Дуга 32"/>
          <p:cNvSpPr/>
          <p:nvPr/>
        </p:nvSpPr>
        <p:spPr>
          <a:xfrm rot="21291119">
            <a:off x="1003058" y="6862430"/>
            <a:ext cx="5152334" cy="648072"/>
          </a:xfrm>
          <a:prstGeom prst="arc">
            <a:avLst>
              <a:gd name="adj1" fmla="val 10835440"/>
              <a:gd name="adj2" fmla="val 21495044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2817" y="7236296"/>
            <a:ext cx="614271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schemeClr val="bg1"/>
                </a:solidFill>
              </a:rPr>
              <a:t>2 099,9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10352" y="6732240"/>
            <a:ext cx="614272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chemeClr val="bg1"/>
                </a:solidFill>
              </a:rPr>
              <a:t>2 235,8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556" y="6747629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>
                <a:cs typeface="Times New Roman" pitchFamily="18" charset="0"/>
              </a:rPr>
              <a:t>млн.руб</a:t>
            </a:r>
            <a:r>
              <a:rPr lang="ru-RU" sz="900" dirty="0" smtClean="0">
                <a:cs typeface="Times New Roman" pitchFamily="18" charset="0"/>
              </a:rPr>
              <a:t>.</a:t>
            </a:r>
            <a:endParaRPr lang="ru-RU" sz="900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976712"/>
              </p:ext>
            </p:extLst>
          </p:nvPr>
        </p:nvGraphicFramePr>
        <p:xfrm>
          <a:off x="112019" y="698376"/>
          <a:ext cx="3530966" cy="225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718996" y="1403350"/>
            <a:ext cx="558458" cy="24622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cs typeface="Times New Roman" pitchFamily="18" charset="0"/>
              </a:rPr>
              <a:t>21 164</a:t>
            </a:r>
            <a:endParaRPr lang="ru-RU" sz="10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678334" y="1234535"/>
            <a:ext cx="598538" cy="24622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cs typeface="Times New Roman" pitchFamily="18" charset="0"/>
              </a:rPr>
              <a:t>24 045</a:t>
            </a:r>
            <a:endParaRPr lang="ru-RU" sz="10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653060" y="1139070"/>
            <a:ext cx="576064" cy="24622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cs typeface="Times New Roman" pitchFamily="18" charset="0"/>
              </a:rPr>
              <a:t>25 788</a:t>
            </a:r>
            <a:endParaRPr lang="ru-RU" sz="1000" b="1" dirty="0"/>
          </a:p>
        </p:txBody>
      </p:sp>
      <p:cxnSp>
        <p:nvCxnSpPr>
          <p:cNvPr id="44" name="Прямая соединительная линия 43"/>
          <p:cNvCxnSpPr>
            <a:stCxn id="37" idx="3"/>
            <a:endCxn id="42" idx="1"/>
          </p:cNvCxnSpPr>
          <p:nvPr/>
        </p:nvCxnSpPr>
        <p:spPr>
          <a:xfrm flipV="1">
            <a:off x="1277454" y="1357646"/>
            <a:ext cx="400880" cy="168815"/>
          </a:xfrm>
          <a:prstGeom prst="line">
            <a:avLst/>
          </a:prstGeom>
          <a:ln w="28575"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42" idx="3"/>
            <a:endCxn id="43" idx="1"/>
          </p:cNvCxnSpPr>
          <p:nvPr/>
        </p:nvCxnSpPr>
        <p:spPr>
          <a:xfrm flipV="1">
            <a:off x="2276872" y="1262181"/>
            <a:ext cx="376188" cy="95465"/>
          </a:xfrm>
          <a:prstGeom prst="line">
            <a:avLst/>
          </a:prstGeom>
          <a:ln w="28575"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36712" y="914834"/>
            <a:ext cx="14277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cs typeface="Times New Roman" pitchFamily="18" charset="0"/>
              </a:rPr>
              <a:t>На 1 жителя, руб.</a:t>
            </a:r>
            <a:endParaRPr lang="ru-RU" sz="9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12820" y="976389"/>
            <a:ext cx="107632" cy="107722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" dirty="0">
                <a:cs typeface="Times New Roman" pitchFamily="18" charset="0"/>
              </a:rPr>
              <a:t> </a:t>
            </a:r>
            <a:r>
              <a:rPr lang="ru-RU" sz="100" dirty="0" smtClean="0">
                <a:cs typeface="Times New Roman" pitchFamily="18" charset="0"/>
              </a:rPr>
              <a:t>           </a:t>
            </a:r>
            <a:endParaRPr lang="ru-RU" sz="1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13677" y="755650"/>
            <a:ext cx="107632" cy="107722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00" dirty="0">
                <a:cs typeface="Times New Roman" pitchFamily="18" charset="0"/>
              </a:rPr>
              <a:t> </a:t>
            </a:r>
            <a:r>
              <a:rPr lang="ru-RU" sz="100" dirty="0" smtClean="0">
                <a:cs typeface="Times New Roman" pitchFamily="18" charset="0"/>
              </a:rPr>
              <a:t>           </a:t>
            </a:r>
            <a:endParaRPr lang="ru-RU" sz="1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36712" y="684002"/>
            <a:ext cx="18722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cs typeface="Times New Roman" pitchFamily="18" charset="0"/>
              </a:rPr>
              <a:t>Доходы бюджета, </a:t>
            </a:r>
            <a:r>
              <a:rPr lang="ru-RU" sz="900" dirty="0" smtClean="0">
                <a:cs typeface="Times New Roman" pitchFamily="18" charset="0"/>
              </a:rPr>
              <a:t>млн. руб.</a:t>
            </a:r>
            <a:endParaRPr lang="ru-RU" sz="900" dirty="0"/>
          </a:p>
        </p:txBody>
      </p:sp>
      <p:graphicFrame>
        <p:nvGraphicFramePr>
          <p:cNvPr id="74" name="Диаграмма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347764"/>
              </p:ext>
            </p:extLst>
          </p:nvPr>
        </p:nvGraphicFramePr>
        <p:xfrm>
          <a:off x="404813" y="6801185"/>
          <a:ext cx="6335984" cy="215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61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3376" y="179512"/>
            <a:ext cx="6036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СТРУКТУРА НАЛОГОВЫХ И НЕНАЛОГОВЫХ ДОХОДОВ КОНСОЛИДИРОВАННОГО </a:t>
            </a:r>
          </a:p>
          <a:p>
            <a:pPr algn="ctr"/>
            <a:r>
              <a:rPr lang="ru-RU" sz="1000" b="1" dirty="0" smtClean="0"/>
              <a:t> РАЙОННОГО БЮДЖЕТА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6135" y="5491028"/>
            <a:ext cx="6047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ДИНАМИКА НАЛОГОВЫХ И НЕНАЛОГОВЫХ ДОХОДОВ КОНСОЛИДИРОВАННОГО </a:t>
            </a:r>
          </a:p>
          <a:p>
            <a:pPr algn="ctr"/>
            <a:r>
              <a:rPr lang="ru-RU" sz="1000" b="1" dirty="0" smtClean="0"/>
              <a:t> РАЙОННОГО БЮДЖЕТА</a:t>
            </a:r>
            <a:endParaRPr lang="ru-RU" sz="1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96224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8</a:t>
            </a:r>
            <a:endParaRPr lang="ru-RU" sz="11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51078"/>
              </p:ext>
            </p:extLst>
          </p:nvPr>
        </p:nvGraphicFramePr>
        <p:xfrm>
          <a:off x="331307" y="2959834"/>
          <a:ext cx="6038850" cy="246034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713997"/>
                <a:gridCol w="916789"/>
                <a:gridCol w="916789"/>
                <a:gridCol w="916789"/>
                <a:gridCol w="787243"/>
                <a:gridCol w="787243"/>
              </a:tblGrid>
              <a:tr h="453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Исполнено за 2018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Бюджетное назначение на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Исполнено за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% </a:t>
                      </a:r>
                      <a:r>
                        <a:rPr lang="ru-RU" sz="900" u="none" strike="noStrike" dirty="0" err="1">
                          <a:effectLst/>
                        </a:rPr>
                        <a:t>исполнени</a:t>
                      </a:r>
                      <a:r>
                        <a:rPr lang="ru-RU" sz="900" u="none" strike="noStrike" dirty="0">
                          <a:effectLst/>
                        </a:rPr>
                        <a:t> плана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Динамика к 2018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2 099,9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2 217,0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2 235,8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Налоговые и неналоговые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705,7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 на прибыль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доходы физ. лиц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Акцизы на нефтепродукты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Налоги на совокупный доход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 на имущество физ.лиц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земельный налог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Госпошлина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9" marR="7639" marT="7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1 374,9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1 511,3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1 495,5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33377" y="2741603"/>
            <a:ext cx="60367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ДОХОДНАЯ ЧАСТЬ  КОНСОЛИДИРОВАННОГО  РАЙОННОГО БЮДЖЕТА</a:t>
            </a:r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37462" y="5448727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>
                <a:cs typeface="Times New Roman" pitchFamily="18" charset="0"/>
              </a:rPr>
              <a:t>млн.руб</a:t>
            </a:r>
            <a:r>
              <a:rPr lang="ru-RU" sz="900" dirty="0" smtClean="0">
                <a:cs typeface="Times New Roman" pitchFamily="18" charset="0"/>
              </a:rPr>
              <a:t>.</a:t>
            </a:r>
            <a:endParaRPr lang="ru-RU" sz="900" dirty="0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73087"/>
              </p:ext>
            </p:extLst>
          </p:nvPr>
        </p:nvGraphicFramePr>
        <p:xfrm>
          <a:off x="2806512" y="179512"/>
          <a:ext cx="5095512" cy="25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979389"/>
              </p:ext>
            </p:extLst>
          </p:nvPr>
        </p:nvGraphicFramePr>
        <p:xfrm>
          <a:off x="0" y="48542"/>
          <a:ext cx="4797152" cy="281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805702"/>
              </p:ext>
            </p:extLst>
          </p:nvPr>
        </p:nvGraphicFramePr>
        <p:xfrm>
          <a:off x="188640" y="5867400"/>
          <a:ext cx="6335985" cy="282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74317"/>
              </p:ext>
            </p:extLst>
          </p:nvPr>
        </p:nvGraphicFramePr>
        <p:xfrm>
          <a:off x="540878" y="5364088"/>
          <a:ext cx="5983747" cy="275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013176" y="1153071"/>
            <a:ext cx="6821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2019 год</a:t>
            </a:r>
          </a:p>
          <a:p>
            <a:pPr algn="ctr"/>
            <a:r>
              <a:rPr lang="ru-RU" sz="1100" dirty="0" smtClean="0"/>
              <a:t>740,3 </a:t>
            </a:r>
          </a:p>
          <a:p>
            <a:pPr algn="ctr"/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8624" y="1153071"/>
            <a:ext cx="6821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2018 год</a:t>
            </a:r>
          </a:p>
          <a:p>
            <a:pPr algn="ctr"/>
            <a:r>
              <a:rPr lang="ru-RU" sz="1100" dirty="0" smtClean="0"/>
              <a:t>725,0 </a:t>
            </a:r>
          </a:p>
          <a:p>
            <a:pPr algn="ctr"/>
            <a:r>
              <a:rPr lang="ru-RU" sz="900" dirty="0" err="1" smtClean="0"/>
              <a:t>млн.руб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37462" y="268498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>
                <a:cs typeface="Times New Roman" pitchFamily="18" charset="0"/>
              </a:rPr>
              <a:t>млн.руб</a:t>
            </a:r>
            <a:r>
              <a:rPr lang="ru-RU" sz="900" dirty="0" smtClean="0">
                <a:cs typeface="Times New Roman" pitchFamily="18" charset="0"/>
              </a:rPr>
              <a:t>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4789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10257</TotalTime>
  <Words>8691</Words>
  <Application>Microsoft Office PowerPoint</Application>
  <PresentationFormat>Экран (4:3)</PresentationFormat>
  <Paragraphs>2314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맑은 고딕</vt:lpstr>
      <vt:lpstr>Arial</vt:lpstr>
      <vt:lpstr>Arial Black</vt:lpstr>
      <vt:lpstr>Calibri</vt:lpstr>
      <vt:lpstr>Century Gothic</vt:lpstr>
      <vt:lpstr>Gulim</vt:lpstr>
      <vt:lpstr>Lucida Sans Unicode</vt:lpstr>
      <vt:lpstr>Segoe UI</vt:lpstr>
      <vt:lpstr>Tahoma</vt:lpstr>
      <vt:lpstr>Times New Roman</vt:lpstr>
      <vt:lpstr>Times-Roman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Артемьева Светлана</dc:creator>
  <cp:lastModifiedBy>Андреева Ирина</cp:lastModifiedBy>
  <cp:revision>666</cp:revision>
  <cp:lastPrinted>2020-05-18T11:06:04Z</cp:lastPrinted>
  <dcterms:created xsi:type="dcterms:W3CDTF">2019-03-28T07:08:08Z</dcterms:created>
  <dcterms:modified xsi:type="dcterms:W3CDTF">2020-10-27T08:36:30Z</dcterms:modified>
</cp:coreProperties>
</file>