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\dohod\&#1057;&#1080;&#1085;&#1077;&#1083;&#1100;&#1085;&#1080;&#1082;&#1086;&#1074;\&#1050;&#1088;&#1072;&#1089;&#1086;&#1090;&#1072;\2016\12%20&#1048;&#1089;&#1087;&#1086;&#1083;&#1085;&#1077;&#1085;&#1080;&#1077;%20&#1076;&#1086;&#1093;%20&#1079;&#1072;%20&#1076;&#1077;&#1082;&#1072;&#1073;&#1088;&#110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\dohod\&#1057;&#1080;&#1085;&#1077;&#1083;&#1100;&#1085;&#1080;&#1082;&#1086;&#1074;\&#1050;&#1088;&#1072;&#1089;&#1086;&#1090;&#1072;\2016\12%20&#1048;&#1089;&#1087;&#1086;&#1083;&#1085;&#1077;&#1085;&#1080;&#1077;%20&#1076;&#1086;&#1093;%20&#1079;&#1072;%20&#1076;&#1077;&#1082;&#1072;&#1073;&#1088;&#1100;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33.3\dohod\&#1057;&#1080;&#1085;&#1077;&#1083;&#1100;&#1085;&#1080;&#1082;&#1086;&#1074;\&#1050;&#1088;&#1072;&#1089;&#1086;&#1090;&#1072;\2016\12%20&#1048;&#1089;&#1087;&#1086;&#1083;&#1085;&#1077;&#1085;&#1080;&#1077;%20&#1076;&#1086;&#1093;%20&#1079;&#1072;%20&#1076;&#1077;&#1082;&#1072;&#1073;&#1088;&#1100;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78E-2"/>
          <c:y val="0.12148876340087002"/>
          <c:w val="0.50633542571920509"/>
          <c:h val="0.7790581856168992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cat>
            <c:numRef>
              <c:f>Лист1!$A$2:$A$10</c:f>
              <c:numCache>
                <c:formatCode>General</c:formatCode>
                <c:ptCount val="9"/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31.4</c:v>
                </c:pt>
                <c:pt idx="1">
                  <c:v>3.9</c:v>
                </c:pt>
                <c:pt idx="2">
                  <c:v>64.7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 Исполнение дох за декабрь.xls]Лист1'!$A$2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9"/>
              <c:layout>
                <c:manualLayout>
                  <c:x val="1.0335797912642024E-16"/>
                  <c:y val="0.167821943503354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'[12 Исполнение дох за декабрь.xls]Лист1'!$B$1:$M$1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'[12 Исполнение дох за декабрь.xls]Лист1'!$B$2:$M$2</c:f>
              <c:numCache>
                <c:formatCode>#,##0.0</c:formatCode>
                <c:ptCount val="12"/>
                <c:pt idx="0">
                  <c:v>30.575399999999995</c:v>
                </c:pt>
                <c:pt idx="1">
                  <c:v>34.128700000000009</c:v>
                </c:pt>
                <c:pt idx="2">
                  <c:v>53.362700000000004</c:v>
                </c:pt>
                <c:pt idx="3">
                  <c:v>58.580400000000012</c:v>
                </c:pt>
                <c:pt idx="4">
                  <c:v>37.404500000000006</c:v>
                </c:pt>
                <c:pt idx="5">
                  <c:v>39.401799999999987</c:v>
                </c:pt>
                <c:pt idx="6">
                  <c:v>61.319300000000027</c:v>
                </c:pt>
                <c:pt idx="7">
                  <c:v>48.354600000000005</c:v>
                </c:pt>
                <c:pt idx="8">
                  <c:v>56.893900000000009</c:v>
                </c:pt>
                <c:pt idx="9">
                  <c:v>78.384910000000005</c:v>
                </c:pt>
                <c:pt idx="10">
                  <c:v>75.953400000000002</c:v>
                </c:pt>
                <c:pt idx="11">
                  <c:v>75.309599999999989</c:v>
                </c:pt>
              </c:numCache>
            </c:numRef>
          </c:val>
        </c:ser>
        <c:ser>
          <c:idx val="1"/>
          <c:order val="1"/>
          <c:tx>
            <c:strRef>
              <c:f>'[12 Исполнение дох за декабрь.xls]Лист1'!$A$3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'[12 Исполнение дох за декабрь.xls]Лист1'!$B$1:$M$1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'[12 Исполнение дох за декабрь.xls]Лист1'!$B$3:$M$3</c:f>
              <c:numCache>
                <c:formatCode>#,##0.0</c:formatCode>
                <c:ptCount val="12"/>
                <c:pt idx="0">
                  <c:v>31.518999999999998</c:v>
                </c:pt>
                <c:pt idx="1">
                  <c:v>38.938800000000001</c:v>
                </c:pt>
                <c:pt idx="2">
                  <c:v>46.41149999999999</c:v>
                </c:pt>
                <c:pt idx="3">
                  <c:v>47.205700000000007</c:v>
                </c:pt>
                <c:pt idx="4">
                  <c:v>35.288500000000006</c:v>
                </c:pt>
                <c:pt idx="5">
                  <c:v>37.8782</c:v>
                </c:pt>
                <c:pt idx="6">
                  <c:v>56.852799999999988</c:v>
                </c:pt>
                <c:pt idx="7">
                  <c:v>40.98449999999999</c:v>
                </c:pt>
                <c:pt idx="8">
                  <c:v>55.8371</c:v>
                </c:pt>
                <c:pt idx="9">
                  <c:v>63.103300000000033</c:v>
                </c:pt>
                <c:pt idx="10">
                  <c:v>41.609199999999994</c:v>
                </c:pt>
                <c:pt idx="11">
                  <c:v>65.225700000000003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45581184"/>
        <c:axId val="145582720"/>
      </c:barChart>
      <c:lineChart>
        <c:grouping val="standard"/>
        <c:varyColors val="0"/>
        <c:ser>
          <c:idx val="2"/>
          <c:order val="2"/>
          <c:tx>
            <c:strRef>
              <c:f>'[12 Исполнение дох за декабрь.xls]Лист1'!$A$4</c:f>
              <c:strCache>
                <c:ptCount val="1"/>
                <c:pt idx="0">
                  <c:v>динамика в 2015 году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c:spPr>
          <c:marker>
            <c:spPr>
              <a:solidFill>
                <a:srgbClr val="92D050"/>
              </a:solidFill>
            </c:spPr>
          </c:marker>
          <c:dLbls>
            <c:dLbl>
              <c:idx val="0"/>
              <c:layout>
                <c:manualLayout>
                  <c:x val="-3.330151153540175E-2"/>
                  <c:y val="-4.61937374107306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30151153540175E-2"/>
                  <c:y val="-4.61937374107306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30151153540175E-2"/>
                  <c:y val="-4.309320637245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175082529958218E-2"/>
                  <c:y val="2.5124092046633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483691328560067E-2"/>
                  <c:y val="-3.9992187023133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1710421638822595E-2"/>
                  <c:y val="-4.61937374107306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9468517809479968E-3"/>
                  <c:y val="-2.5593833758480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268161288907982E-2"/>
                  <c:y val="-3.0689861441738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3754972155926809E-2"/>
                  <c:y val="2.5124092046633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'[12 Исполнение дох за декабрь.xls]Лист1'!$B$1:$M$1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'[12 Исполнение дох за декабрь.xls]Лист1'!$B$4:$M$4</c:f>
              <c:numCache>
                <c:formatCode>0.0</c:formatCode>
                <c:ptCount val="12"/>
                <c:pt idx="0">
                  <c:v>102.72630978570847</c:v>
                </c:pt>
                <c:pt idx="1">
                  <c:v>107.41797196122462</c:v>
                </c:pt>
                <c:pt idx="2">
                  <c:v>127.42010762134852</c:v>
                </c:pt>
                <c:pt idx="3">
                  <c:v>82.96635698643523</c:v>
                </c:pt>
                <c:pt idx="4">
                  <c:v>103.85415655009433</c:v>
                </c:pt>
                <c:pt idx="5">
                  <c:v>106.72079971149076</c:v>
                </c:pt>
                <c:pt idx="6">
                  <c:v>106.52656193788221</c:v>
                </c:pt>
                <c:pt idx="7">
                  <c:v>99.480563612752874</c:v>
                </c:pt>
                <c:pt idx="8">
                  <c:v>115.7219213655233</c:v>
                </c:pt>
                <c:pt idx="9">
                  <c:v>80.779668654263219</c:v>
                </c:pt>
                <c:pt idx="10">
                  <c:v>98.501731684741031</c:v>
                </c:pt>
                <c:pt idx="11">
                  <c:v>107.72916460212072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'[12 Исполнение дох за декабрь.xls]Лист1'!$A$5</c:f>
              <c:strCache>
                <c:ptCount val="1"/>
                <c:pt idx="0">
                  <c:v>динамика в 2016 году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FF00"/>
              </a:solidFill>
            </c:spPr>
          </c:marker>
          <c:dLbls>
            <c:dLbl>
              <c:idx val="0"/>
              <c:layout>
                <c:manualLayout>
                  <c:x val="-3.245034108206641E-2"/>
                  <c:y val="4.3092962216932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2681612889081E-2"/>
                  <c:y val="3.9992187023133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30151153540175E-2"/>
                  <c:y val="4.61937374107306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4892601431980905E-2"/>
                  <c:y val="4.9294512604529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330151153540175E-2"/>
                  <c:y val="3.9992187023133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1256961018297532E-2"/>
                  <c:y val="-4.37287432094244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3754972155926809E-2"/>
                  <c:y val="-4.37287432094244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115,8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'[12 Исполнение дох за декабрь.xls]Лист1'!$B$1:$M$1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'[12 Исполнение дох за декабрь.xls]Лист1'!$B$5:$M$5</c:f>
              <c:numCache>
                <c:formatCode>0.0</c:formatCode>
                <c:ptCount val="12"/>
                <c:pt idx="0">
                  <c:v>97.006250198293074</c:v>
                </c:pt>
                <c:pt idx="1">
                  <c:v>87.647025588872822</c:v>
                </c:pt>
                <c:pt idx="2">
                  <c:v>114.97732243086307</c:v>
                </c:pt>
                <c:pt idx="3">
                  <c:v>124.09603077594444</c:v>
                </c:pt>
                <c:pt idx="4">
                  <c:v>105.99628774246568</c:v>
                </c:pt>
                <c:pt idx="5">
                  <c:v>104.02236642712693</c:v>
                </c:pt>
                <c:pt idx="6">
                  <c:v>107.85625334196386</c:v>
                </c:pt>
                <c:pt idx="7">
                  <c:v>117.98265197818691</c:v>
                </c:pt>
                <c:pt idx="8">
                  <c:v>101.89264843625476</c:v>
                </c:pt>
                <c:pt idx="9">
                  <c:v>124.21681591929419</c:v>
                </c:pt>
                <c:pt idx="10">
                  <c:v>182.53991905636258</c:v>
                </c:pt>
                <c:pt idx="11">
                  <c:v>115.46001039467571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967744"/>
        <c:axId val="145965824"/>
      </c:lineChart>
      <c:catAx>
        <c:axId val="14558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5582720"/>
        <c:crosses val="autoZero"/>
        <c:auto val="1"/>
        <c:lblAlgn val="ctr"/>
        <c:lblOffset val="100"/>
        <c:noMultiLvlLbl val="0"/>
      </c:catAx>
      <c:valAx>
        <c:axId val="14558272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2.275254186183652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45581184"/>
        <c:crosses val="autoZero"/>
        <c:crossBetween val="between"/>
      </c:valAx>
      <c:valAx>
        <c:axId val="14596582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sz="1100" dirty="0"/>
                  <a:t>Динамика</a:t>
                </a:r>
                <a:r>
                  <a:rPr lang="ru-RU" dirty="0"/>
                  <a:t> </a:t>
                </a:r>
              </a:p>
              <a:p>
                <a:pPr>
                  <a:defRPr/>
                </a:pPr>
                <a:r>
                  <a:rPr lang="ru-RU" b="0" dirty="0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9312513525661297"/>
              <c:y val="8.9857418568725297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45967744"/>
        <c:crosses val="max"/>
        <c:crossBetween val="between"/>
      </c:valAx>
      <c:catAx>
        <c:axId val="145967744"/>
        <c:scaling>
          <c:orientation val="minMax"/>
        </c:scaling>
        <c:delete val="1"/>
        <c:axPos val="b"/>
        <c:majorTickMark val="out"/>
        <c:minorTickMark val="none"/>
        <c:tickLblPos val="nextTo"/>
        <c:crossAx val="14596582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59804727631697"/>
          <c:y val="8.6985220336606509E-2"/>
          <c:w val="0.75196295910410782"/>
          <c:h val="0.82602955932678701"/>
        </c:manualLayout>
      </c:layout>
      <c:doughnutChart>
        <c:varyColors val="1"/>
        <c:ser>
          <c:idx val="0"/>
          <c:order val="0"/>
          <c:dPt>
            <c:idx val="0"/>
            <c:bubble3D val="0"/>
            <c:spPr/>
          </c:dPt>
          <c:dPt>
            <c:idx val="1"/>
            <c:bubble3D val="0"/>
            <c:spPr/>
          </c:dPt>
          <c:dPt>
            <c:idx val="2"/>
            <c:bubble3D val="0"/>
            <c:spPr/>
          </c:dPt>
          <c:dPt>
            <c:idx val="3"/>
            <c:bubble3D val="0"/>
            <c:spPr/>
          </c:dPt>
          <c:dPt>
            <c:idx val="4"/>
            <c:bubble3D val="0"/>
            <c:spPr/>
          </c:dPt>
          <c:dPt>
            <c:idx val="5"/>
            <c:bubble3D val="0"/>
            <c:spPr/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0241855709788825E-2"/>
                  <c:y val="3.1262953566530394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8227665441660412"/>
                  <c:y val="-4.5422510833892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158862358594416E-2"/>
                  <c:y val="-0.15779108220077215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'[12 Исполнение дох за декабрь.xls]Структура'!$A$6:$A$12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ЕСХН</c:v>
                </c:pt>
                <c:pt idx="3">
                  <c:v>ЕНВД</c:v>
                </c:pt>
                <c:pt idx="4">
                  <c:v>Налог на имущество физических лиц</c:v>
                </c:pt>
                <c:pt idx="5">
                  <c:v>Земельный налог</c:v>
                </c:pt>
                <c:pt idx="6">
                  <c:v>Прочие налоговые доходы</c:v>
                </c:pt>
              </c:strCache>
            </c:strRef>
          </c:cat>
          <c:val>
            <c:numRef>
              <c:f>'[12 Исполнение дох за декабрь.xls]Структура'!$B$6:$B$12</c:f>
              <c:numCache>
                <c:formatCode>#,##0.00</c:formatCode>
                <c:ptCount val="7"/>
                <c:pt idx="0">
                  <c:v>357772.7</c:v>
                </c:pt>
                <c:pt idx="1">
                  <c:v>45749.7</c:v>
                </c:pt>
                <c:pt idx="2">
                  <c:v>23520.400000000001</c:v>
                </c:pt>
                <c:pt idx="3">
                  <c:v>20828.8</c:v>
                </c:pt>
                <c:pt idx="4">
                  <c:v>13508</c:v>
                </c:pt>
                <c:pt idx="5">
                  <c:v>92127.1</c:v>
                </c:pt>
                <c:pt idx="6">
                  <c:v>23118.7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87208285010892E-2"/>
          <c:y val="0.15368693914334219"/>
          <c:w val="0.76779751368288263"/>
          <c:h val="0.82607064714290368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7700258397932814"/>
                  <c:y val="3.113705593357054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3850129198966407"/>
                  <c:y val="-0.173477883058464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6873385012919897E-2"/>
                  <c:y val="-0.19571863729672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'[12 Исполнение дох за декабрь.xls]Структура'!$A$21:$A$26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'[12 Исполнение дох за декабрь.xls]Структура'!$B$21:$B$26</c:f>
              <c:numCache>
                <c:formatCode>#,##0.00</c:formatCode>
                <c:ptCount val="6"/>
                <c:pt idx="0">
                  <c:v>30749.1</c:v>
                </c:pt>
                <c:pt idx="1">
                  <c:v>2086.3000000000002</c:v>
                </c:pt>
                <c:pt idx="2">
                  <c:v>30626.9</c:v>
                </c:pt>
                <c:pt idx="3">
                  <c:v>5476.4</c:v>
                </c:pt>
                <c:pt idx="4">
                  <c:v>3087.7</c:v>
                </c:pt>
                <c:pt idx="5" formatCode="General">
                  <c:v>546.20000000000005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047461222386547"/>
                  <c:y val="-0.156860755918803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9613338954180707"/>
                  <c:y val="-0.1585015770817773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0,4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7854130699476903"/>
                  <c:y val="-5.207908961258399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,0 %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6681325196341033"/>
                  <c:y val="-1.3585849464152304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5,6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0,4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8000731387368882"/>
                  <c:y val="0.255866831574869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0,4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3927065349738452"/>
                  <c:y val="0.3894610179723672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5,3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59,2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8,3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9</c:v>
                </c:pt>
                <c:pt idx="1">
                  <c:v>0.4</c:v>
                </c:pt>
                <c:pt idx="2">
                  <c:v>6</c:v>
                </c:pt>
                <c:pt idx="3">
                  <c:v>5.6</c:v>
                </c:pt>
                <c:pt idx="4">
                  <c:v>0.4</c:v>
                </c:pt>
                <c:pt idx="5">
                  <c:v>0.4</c:v>
                </c:pt>
                <c:pt idx="6">
                  <c:v>5.3</c:v>
                </c:pt>
                <c:pt idx="7">
                  <c:v>59.2</c:v>
                </c:pt>
                <c:pt idx="8">
                  <c:v>8.3000000000000007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0.04438</cdr:x>
      <cdr:y>0.25625</cdr:y>
    </cdr:from>
    <cdr:to>
      <cdr:x>0.28046</cdr:x>
      <cdr:y>0.34169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381248" y="1389360"/>
          <a:ext cx="2027965" cy="463239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/>
        <a:p xmlns:a="http://schemas.openxmlformats.org/drawingml/2006/main">
          <a:pPr marL="0" indent="0" algn="ctr" rtl="0" fontAlgn="base">
            <a:spcBef>
              <a:spcPct val="0"/>
            </a:spcBef>
            <a:spcAft>
              <a:spcPct val="0"/>
            </a:spcAft>
            <a:defRPr/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64,7 %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ea typeface="+mn-ea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0.1511</cdr:x>
      <cdr:y>0.40165</cdr:y>
    </cdr:from>
    <cdr:to>
      <cdr:x>0.39625</cdr:x>
      <cdr:y>0.61812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311148" y="2201692"/>
          <a:ext cx="2127234" cy="1186611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1 839 064,5</a:t>
          </a:r>
        </a:p>
        <a:p xmlns:a="http://schemas.openxmlformats.org/drawingml/2006/main">
          <a:pPr algn="ctr">
            <a:defRPr/>
          </a:pPr>
          <a:r>
            <a:rPr lang="ru-RU" sz="2400" b="1" dirty="0" err="1" smtClean="0">
              <a:solidFill>
                <a:srgbClr val="2D2D8A">
                  <a:lumMod val="75000"/>
                </a:srgbClr>
              </a:solidFill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2400" b="1" dirty="0" smtClean="0">
              <a:solidFill>
                <a:srgbClr val="2D2D8A">
                  <a:lumMod val="75000"/>
                </a:srgbClr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800" b="1" dirty="0" smtClean="0">
            <a:solidFill>
              <a:srgbClr val="2D2D8A">
                <a:lumMod val="75000"/>
              </a:srgb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0.30424</cdr:x>
      <cdr:y>0.2961</cdr:y>
    </cdr:from>
    <cdr:to>
      <cdr:x>0.54032</cdr:x>
      <cdr:y>0.38154</cdr:y>
    </cdr:to>
    <cdr:sp macro="" textlink="">
      <cdr:nvSpPr>
        <cdr:cNvPr id="26" name="Скругленный прямоугольник 25"/>
        <cdr:cNvSpPr/>
      </cdr:nvSpPr>
      <cdr:spPr>
        <a:xfrm xmlns:a="http://schemas.openxmlformats.org/drawingml/2006/main">
          <a:off x="2613496" y="1605384"/>
          <a:ext cx="2027964" cy="463239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marL="0" indent="0" algn="ctr" rtl="0" fontAlgn="base">
            <a:spcBef>
              <a:spcPct val="0"/>
            </a:spcBef>
            <a:spcAft>
              <a:spcPct val="0"/>
            </a:spcAft>
            <a:defRPr/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31,4 %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0.34479</cdr:x>
      <cdr:y>0.61485</cdr:y>
    </cdr:from>
    <cdr:to>
      <cdr:x>0.58087</cdr:x>
      <cdr:y>0.70029</cdr:y>
    </cdr:to>
    <cdr:sp macro="" textlink="">
      <cdr:nvSpPr>
        <cdr:cNvPr id="27" name="Скругленный прямоугольник 26"/>
        <cdr:cNvSpPr/>
      </cdr:nvSpPr>
      <cdr:spPr>
        <a:xfrm xmlns:a="http://schemas.openxmlformats.org/drawingml/2006/main">
          <a:off x="2961795" y="3333576"/>
          <a:ext cx="2027965" cy="463239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marL="0" indent="0" algn="ctr" rtl="0" fontAlgn="base">
            <a:spcBef>
              <a:spcPct val="0"/>
            </a:spcBef>
            <a:spcAft>
              <a:spcPct val="0"/>
            </a:spcAft>
            <a:defRPr/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3,9%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0.57263</cdr:x>
      <cdr:y>0.22133</cdr:y>
    </cdr:from>
    <cdr:to>
      <cdr:x>0.59751</cdr:x>
      <cdr:y>0.26072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968875" y="1213247"/>
          <a:ext cx="215900" cy="215900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65100" prst="coolSlant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  <cdr:relSizeAnchor xmlns:cdr="http://schemas.openxmlformats.org/drawingml/2006/chartDrawing">
    <cdr:from>
      <cdr:x>0.57263</cdr:x>
      <cdr:y>0.35244</cdr:y>
    </cdr:from>
    <cdr:to>
      <cdr:x>0.59751</cdr:x>
      <cdr:y>0.39182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968875" y="1931938"/>
          <a:ext cx="215900" cy="215900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65100" prst="coolSlant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  <cdr:relSizeAnchor xmlns:cdr="http://schemas.openxmlformats.org/drawingml/2006/chartDrawing">
    <cdr:from>
      <cdr:x>0.6169</cdr:x>
      <cdr:y>0.12938</cdr:y>
    </cdr:from>
    <cdr:to>
      <cdr:x>0.99863</cdr:x>
      <cdr:y>0.33956</cdr:y>
    </cdr:to>
    <cdr:sp macro="" textlink="">
      <cdr:nvSpPr>
        <cdr:cNvPr id="8" name="Блок-схема: альтернативный процесс 7"/>
        <cdr:cNvSpPr/>
      </cdr:nvSpPr>
      <cdr:spPr>
        <a:xfrm xmlns:a="http://schemas.openxmlformats.org/drawingml/2006/main">
          <a:off x="5353050" y="709191"/>
          <a:ext cx="3312368" cy="115212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defRPr/>
          </a:pPr>
          <a:r>
            <a:rPr lang="ru-RU" sz="2800" b="1" dirty="0" smtClean="0">
              <a:solidFill>
                <a:srgbClr val="2D2D8A">
                  <a:lumMod val="75000"/>
                </a:srgbClr>
              </a:solidFill>
              <a:latin typeface="Times New Roman" pitchFamily="18" charset="0"/>
              <a:cs typeface="Times New Roman" pitchFamily="18" charset="0"/>
            </a:rPr>
            <a:t>Налоговые доходы</a:t>
          </a:r>
        </a:p>
      </cdr:txBody>
    </cdr:sp>
  </cdr:relSizeAnchor>
  <cdr:relSizeAnchor xmlns:cdr="http://schemas.openxmlformats.org/drawingml/2006/chartDrawing">
    <cdr:from>
      <cdr:x>0.6189</cdr:x>
      <cdr:y>0.30652</cdr:y>
    </cdr:from>
    <cdr:to>
      <cdr:x>0.9508</cdr:x>
      <cdr:y>0.49067</cdr:y>
    </cdr:to>
    <cdr:sp macro="" textlink="">
      <cdr:nvSpPr>
        <cdr:cNvPr id="9" name="Блок-схема: альтернативный процесс 8"/>
        <cdr:cNvSpPr/>
      </cdr:nvSpPr>
      <cdr:spPr>
        <a:xfrm xmlns:a="http://schemas.openxmlformats.org/drawingml/2006/main">
          <a:off x="5370363" y="1680205"/>
          <a:ext cx="2880023" cy="1009452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defRPr/>
          </a:pPr>
          <a:r>
            <a:rPr lang="ru-RU" sz="2800" b="1" dirty="0" smtClean="0">
              <a:solidFill>
                <a:srgbClr val="2D2D8A">
                  <a:lumMod val="75000"/>
                </a:srgbClr>
              </a:solidFill>
              <a:latin typeface="Times New Roman" pitchFamily="18" charset="0"/>
              <a:cs typeface="Times New Roman" pitchFamily="18" charset="0"/>
            </a:rPr>
            <a:t>Неналоговые доходы</a:t>
          </a:r>
        </a:p>
      </cdr:txBody>
    </cdr:sp>
  </cdr:relSizeAnchor>
  <cdr:relSizeAnchor xmlns:cdr="http://schemas.openxmlformats.org/drawingml/2006/chartDrawing">
    <cdr:from>
      <cdr:x>0.57263</cdr:x>
      <cdr:y>0.5366</cdr:y>
    </cdr:from>
    <cdr:to>
      <cdr:x>0.59751</cdr:x>
      <cdr:y>0.57598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4968875" y="2941439"/>
          <a:ext cx="215900" cy="215900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65100" prst="coolSlant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  <cdr:relSizeAnchor xmlns:cdr="http://schemas.openxmlformats.org/drawingml/2006/chartDrawing">
    <cdr:from>
      <cdr:x>0.61888</cdr:x>
      <cdr:y>0.47092</cdr:y>
    </cdr:from>
    <cdr:to>
      <cdr:x>0.95082</cdr:x>
      <cdr:y>0.70717</cdr:y>
    </cdr:to>
    <cdr:sp macro="" textlink="">
      <cdr:nvSpPr>
        <cdr:cNvPr id="11" name="Блок-схема: альтернативный процесс 10"/>
        <cdr:cNvSpPr/>
      </cdr:nvSpPr>
      <cdr:spPr>
        <a:xfrm xmlns:a="http://schemas.openxmlformats.org/drawingml/2006/main">
          <a:off x="5370215" y="2581399"/>
          <a:ext cx="2880320" cy="1295055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defRPr/>
          </a:pPr>
          <a:r>
            <a:rPr lang="ru-RU" sz="2800" b="1" dirty="0" smtClean="0">
              <a:solidFill>
                <a:srgbClr val="2D2D8A">
                  <a:lumMod val="75000"/>
                </a:srgbClr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0.5901</cdr:x>
      <cdr:y>0.93196</cdr:y>
    </cdr:from>
    <cdr:to>
      <cdr:x>0.74188</cdr:x>
      <cdr:y>0.93382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3625370" y="5321706"/>
          <a:ext cx="932455" cy="1063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0.29018</cdr:x>
      <cdr:y>0.13502</cdr:y>
    </cdr:from>
    <cdr:to>
      <cdr:x>0.36979</cdr:x>
      <cdr:y>0.18343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 flipV="1">
          <a:off x="1782727" y="770971"/>
          <a:ext cx="489098" cy="27644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0.43382</cdr:x>
      <cdr:y>0.12012</cdr:y>
    </cdr:from>
    <cdr:to>
      <cdr:x>0.44646</cdr:x>
      <cdr:y>0.16108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665229" y="685911"/>
          <a:ext cx="77638" cy="23391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1 809,2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0.33975</cdr:x>
      <cdr:y>0.12343</cdr:y>
    </cdr:from>
    <cdr:to>
      <cdr:x>0.39794</cdr:x>
      <cdr:y>0.18763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43275" y="692314"/>
          <a:ext cx="50405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0.41456</cdr:x>
      <cdr:y>0.12343</cdr:y>
    </cdr:from>
    <cdr:to>
      <cdr:x>0.58081</cdr:x>
      <cdr:y>0.18763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591347" y="692314"/>
          <a:ext cx="1440160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0.4395</cdr:x>
      <cdr:y>0.22614</cdr:y>
    </cdr:from>
    <cdr:to>
      <cdr:x>0.59743</cdr:x>
      <cdr:y>0.26466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3807371" y="1268378"/>
          <a:ext cx="136815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0.48937</cdr:x>
      <cdr:y>0.36736</cdr:y>
    </cdr:from>
    <cdr:to>
      <cdr:x>0.63068</cdr:x>
      <cdr:y>0.3802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239419" y="2060466"/>
          <a:ext cx="1224136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0.52262</cdr:x>
      <cdr:y>0.41872</cdr:y>
    </cdr:from>
    <cdr:to>
      <cdr:x>0.62237</cdr:x>
      <cdr:y>0.48291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527451" y="2348498"/>
          <a:ext cx="86409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0.52262</cdr:x>
      <cdr:y>0.43156</cdr:y>
    </cdr:from>
    <cdr:to>
      <cdr:x>0.67224</cdr:x>
      <cdr:y>0.70116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527451" y="2420506"/>
          <a:ext cx="1296144" cy="1512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0.50859</cdr:y>
    </cdr:from>
    <cdr:to>
      <cdr:x>0.59743</cdr:x>
      <cdr:y>0.82955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852554"/>
          <a:ext cx="844029" cy="1800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1513" y="442360"/>
            <a:ext cx="5922155" cy="23391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2016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69017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8967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6" y="276178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7" y="3374368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9" y="4282831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777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4" y="549314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9" y="397919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9" y="51959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590357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3" y="5801407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2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graphicFrame>
        <p:nvGraphicFramePr>
          <p:cNvPr id="8" name="Диаграмма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42720"/>
              </p:ext>
            </p:extLst>
          </p:nvPr>
        </p:nvGraphicFramePr>
        <p:xfrm>
          <a:off x="304800" y="876079"/>
          <a:ext cx="8677275" cy="5481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748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409782"/>
              </p:ext>
            </p:extLst>
          </p:nvPr>
        </p:nvGraphicFramePr>
        <p:xfrm>
          <a:off x="66676" y="835025"/>
          <a:ext cx="9010650" cy="4822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2016 год в консолидированный бюджет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Новокубанского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поступило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649 596,3 тысяч рублей налоговых и неналоговых доходов, что составляет 115,8% к объемам поступлений в 2015 году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72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468121"/>
              </p:ext>
            </p:extLst>
          </p:nvPr>
        </p:nvGraphicFramePr>
        <p:xfrm>
          <a:off x="1" y="503178"/>
          <a:ext cx="6228184" cy="5897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77904"/>
              </p:ext>
            </p:extLst>
          </p:nvPr>
        </p:nvGraphicFramePr>
        <p:xfrm>
          <a:off x="5905501" y="2414588"/>
          <a:ext cx="3171824" cy="1975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729"/>
                <a:gridCol w="707095"/>
              </a:tblGrid>
              <a:tr h="371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тыс.руб.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576 625,40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357 772,70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45 749,70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ЕСХН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23 520,40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ЕНВД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20 828,80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13 508,00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92 127,10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23 118,70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66949" y="3286125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576,6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6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293947"/>
              </p:ext>
            </p:extLst>
          </p:nvPr>
        </p:nvGraphicFramePr>
        <p:xfrm>
          <a:off x="141766" y="1004666"/>
          <a:ext cx="6143625" cy="5710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974235"/>
              </p:ext>
            </p:extLst>
          </p:nvPr>
        </p:nvGraphicFramePr>
        <p:xfrm>
          <a:off x="5400674" y="2066925"/>
          <a:ext cx="3616325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138"/>
                <a:gridCol w="806187"/>
              </a:tblGrid>
              <a:tr h="371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72 572,60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1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30 749,10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2 086,30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30 626,90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5 476,40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3 087,70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89246" y="3981640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72,6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80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041736"/>
              </p:ext>
            </p:extLst>
          </p:nvPr>
        </p:nvGraphicFramePr>
        <p:xfrm>
          <a:off x="222945" y="1136545"/>
          <a:ext cx="8587680" cy="55382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за 12 мес. 2016, 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2016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к12 мес. 2015 года,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1 809,2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98,3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112,8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100,1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2,1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110,5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94,8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108,7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92,4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139,2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93,1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146,9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1 071,0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108,0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149,8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95,5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164,9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98,7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107,1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6,7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96,7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291,3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7,5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97,3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2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871416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3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53125"/>
              </p:ext>
            </p:extLst>
          </p:nvPr>
        </p:nvGraphicFramePr>
        <p:xfrm>
          <a:off x="4685060" y="715169"/>
          <a:ext cx="390649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733425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12 мес. 2016 года,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97,6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10,3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7,5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95,6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Противодействие незаконному обороту наркотиков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29,8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99,1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611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2,1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43,3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4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3,7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97,4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9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Содействие занятости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1,3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38591"/>
              </p:ext>
            </p:extLst>
          </p:nvPr>
        </p:nvGraphicFramePr>
        <p:xfrm>
          <a:off x="174626" y="700236"/>
          <a:ext cx="4264024" cy="475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12 мес. 2016 года,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982,4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5,5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99,1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128,8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76,0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88,4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21,0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96,4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171,2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99,0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37,7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98,0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5,6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97,5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42707" y="5288340"/>
            <a:ext cx="49012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январь – декабрь 2016 года в рамках муниципальных программ Новокубанского района исполнены в сумме 1 538,8 млн. руб., что составляет 98,2 %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646</Words>
  <Application>Microsoft Office PowerPoint</Application>
  <PresentationFormat>Экран (4:3)</PresentationFormat>
  <Paragraphs>229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Финансовое управление администрации МО Новокубанский район   </dc:title>
  <cp:lastModifiedBy>Синельников Александр</cp:lastModifiedBy>
  <cp:revision>3</cp:revision>
  <dcterms:modified xsi:type="dcterms:W3CDTF">2017-03-24T08:00:08Z</dcterms:modified>
</cp:coreProperties>
</file>