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6858000" cy="9144000" type="screen4x3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B9B8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69" d="100"/>
          <a:sy n="69" d="100"/>
        </p:scale>
        <p:origin x="2275" y="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&#1079;&#1072;%202020%20&#1075;&#1086;&#1076;\&#1079;&#1072;%202019%20&#1075;&#1086;&#1076;\&#1050;&#1088;&#1072;&#1089;&#1086;&#1090;&#1072;%202020%20-12%20&#1084;&#1077;&#1089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&#1079;&#1072;%202020%20&#1075;&#1086;&#1076;\&#1079;&#1072;%202019%20&#1075;&#1086;&#1076;\&#1050;&#1088;&#1072;&#1089;&#1086;&#1090;&#1072;%202020%20-12%20&#1084;&#1077;&#1089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&#1079;&#1072;%202020%20&#1075;&#1086;&#1076;\&#1079;&#1072;%202019%20&#1075;&#1086;&#1076;\&#1050;&#1088;&#1072;&#1089;&#1086;&#1090;&#1072;%202020%20-12%20&#1084;&#1077;&#1089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&#1079;&#1072;%202020%20&#1075;&#1086;&#1076;\&#1079;&#1072;%202019%20&#1075;&#1086;&#1076;\&#1050;&#1088;&#1072;&#1089;&#1086;&#1090;&#1072;%202020%20-12%20&#1084;&#1077;&#1089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&#1079;&#1072;%202020%20&#1075;&#1086;&#1076;\&#1079;&#1072;%202019%20&#1075;&#1086;&#1076;\&#1050;&#1088;&#1072;&#1089;&#1086;&#1090;&#1072;%202020%20-12%20&#1084;&#1077;&#1089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&#1079;&#1072;%202020%20&#1075;&#1086;&#1076;\&#1079;&#1072;%202019%20&#1075;&#1086;&#1076;\&#1050;&#1088;&#1072;&#1089;&#1086;&#1090;&#1072;%202020%20-12%20&#1084;&#1077;&#1089;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&#1079;&#1072;%202020%20&#1075;&#1086;&#1076;\&#1079;&#1072;%202019%20&#1075;&#1086;&#1076;\&#1050;&#1088;&#1072;&#1089;&#1086;&#1090;&#1072;%202020%20-12%20&#1084;&#1077;&#1089;.xlsx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400"/>
              <a:t>МУНИЦИПАЛЬНЫЙ ДОЛГ КОНСОЛИДИРОВАННОГО БЮДЖЕТА НОВОКУБАНСКОГО РАЙОНА</a:t>
            </a:r>
          </a:p>
        </c:rich>
      </c:tx>
      <c:layout>
        <c:manualLayout>
          <c:xMode val="edge"/>
          <c:yMode val="edge"/>
          <c:x val="0.13398522251217293"/>
          <c:y val="2.6914338263695537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8822150234460142"/>
          <c:y val="0.5178023220005904"/>
          <c:w val="0.6018614335562954"/>
          <c:h val="0.36367250429735548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'Осн параметры'!$B$3</c:f>
              <c:strCache>
                <c:ptCount val="1"/>
                <c:pt idx="0">
                  <c:v>Бюджетные кредиты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'Осн параметры'!$A$4:$A$8</c:f>
              <c:strCache>
                <c:ptCount val="5"/>
                <c:pt idx="0">
                  <c:v>на 01.01.2020г.</c:v>
                </c:pt>
                <c:pt idx="1">
                  <c:v>на 01.04.2020г.</c:v>
                </c:pt>
                <c:pt idx="2">
                  <c:v>на 01.07.2020г.</c:v>
                </c:pt>
                <c:pt idx="3">
                  <c:v>на 01.10.2020г.</c:v>
                </c:pt>
                <c:pt idx="4">
                  <c:v>на 01.01.2021г.</c:v>
                </c:pt>
              </c:strCache>
            </c:strRef>
          </c:cat>
          <c:val>
            <c:numRef>
              <c:f>'Осн параметры'!$B$4:$B$8</c:f>
              <c:numCache>
                <c:formatCode>#\ ##0.0</c:formatCode>
                <c:ptCount val="5"/>
                <c:pt idx="0">
                  <c:v>9.1</c:v>
                </c:pt>
                <c:pt idx="1">
                  <c:v>9.6999999999999993</c:v>
                </c:pt>
                <c:pt idx="2">
                  <c:v>12.8</c:v>
                </c:pt>
                <c:pt idx="3">
                  <c:v>14.3</c:v>
                </c:pt>
                <c:pt idx="4">
                  <c:v>12.8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7C7-43B5-80EC-6E4BDEF94F3B}"/>
            </c:ext>
          </c:extLst>
        </c:ser>
        <c:ser>
          <c:idx val="1"/>
          <c:order val="1"/>
          <c:tx>
            <c:strRef>
              <c:f>'Осн параметры'!$C$3</c:f>
              <c:strCache>
                <c:ptCount val="1"/>
                <c:pt idx="0">
                  <c:v>Кредиты кредитных организаций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'Осн параметры'!$A$4:$A$8</c:f>
              <c:strCache>
                <c:ptCount val="5"/>
                <c:pt idx="0">
                  <c:v>на 01.01.2020г.</c:v>
                </c:pt>
                <c:pt idx="1">
                  <c:v>на 01.04.2020г.</c:v>
                </c:pt>
                <c:pt idx="2">
                  <c:v>на 01.07.2020г.</c:v>
                </c:pt>
                <c:pt idx="3">
                  <c:v>на 01.10.2020г.</c:v>
                </c:pt>
                <c:pt idx="4">
                  <c:v>на 01.01.2021г.</c:v>
                </c:pt>
              </c:strCache>
            </c:strRef>
          </c:cat>
          <c:val>
            <c:numRef>
              <c:f>'Осн параметры'!$C$4:$C$8</c:f>
              <c:numCache>
                <c:formatCode>#\ ##0.0</c:formatCode>
                <c:ptCount val="5"/>
                <c:pt idx="0">
                  <c:v>10.5</c:v>
                </c:pt>
                <c:pt idx="1">
                  <c:v>10.5</c:v>
                </c:pt>
                <c:pt idx="2">
                  <c:v>10.5</c:v>
                </c:pt>
                <c:pt idx="3">
                  <c:v>10</c:v>
                </c:pt>
                <c:pt idx="4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7C7-43B5-80EC-6E4BDEF94F3B}"/>
            </c:ext>
          </c:extLst>
        </c:ser>
        <c:ser>
          <c:idx val="2"/>
          <c:order val="2"/>
          <c:tx>
            <c:strRef>
              <c:f>'Осн параметры'!$D$3</c:f>
              <c:strCache>
                <c:ptCount val="1"/>
                <c:pt idx="0">
                  <c:v>муниципальные гарантии</c:v>
                </c:pt>
              </c:strCache>
            </c:strRef>
          </c:tx>
          <c:invertIfNegative val="0"/>
          <c:dLbls>
            <c:dLbl>
              <c:idx val="1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97C7-43B5-80EC-6E4BDEF94F3B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97C7-43B5-80EC-6E4BDEF94F3B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'Осн параметры'!$A$4:$A$8</c:f>
              <c:strCache>
                <c:ptCount val="5"/>
                <c:pt idx="0">
                  <c:v>на 01.01.2020г.</c:v>
                </c:pt>
                <c:pt idx="1">
                  <c:v>на 01.04.2020г.</c:v>
                </c:pt>
                <c:pt idx="2">
                  <c:v>на 01.07.2020г.</c:v>
                </c:pt>
                <c:pt idx="3">
                  <c:v>на 01.10.2020г.</c:v>
                </c:pt>
                <c:pt idx="4">
                  <c:v>на 01.01.2021г.</c:v>
                </c:pt>
              </c:strCache>
            </c:strRef>
          </c:cat>
          <c:val>
            <c:numRef>
              <c:f>'Осн параметры'!$D$4:$D$8</c:f>
              <c:numCache>
                <c:formatCode>#\ ##0.0</c:formatCode>
                <c:ptCount val="5"/>
                <c:pt idx="0">
                  <c:v>8.4</c:v>
                </c:pt>
                <c:pt idx="1">
                  <c:v>0</c:v>
                </c:pt>
                <c:pt idx="2">
                  <c:v>0</c:v>
                </c:pt>
                <c:pt idx="3">
                  <c:v>9.5</c:v>
                </c:pt>
                <c:pt idx="4">
                  <c:v>9.3000000000000007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7C7-43B5-80EC-6E4BDEF94F3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11187848"/>
        <c:axId val="112798088"/>
      </c:barChart>
      <c:catAx>
        <c:axId val="111187848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112798088"/>
        <c:crosses val="autoZero"/>
        <c:auto val="1"/>
        <c:lblAlgn val="ctr"/>
        <c:lblOffset val="100"/>
        <c:noMultiLvlLbl val="0"/>
      </c:catAx>
      <c:valAx>
        <c:axId val="112798088"/>
        <c:scaling>
          <c:orientation val="minMax"/>
        </c:scaling>
        <c:delete val="1"/>
        <c:axPos val="t"/>
        <c:numFmt formatCode="#\ ##0.0" sourceLinked="1"/>
        <c:majorTickMark val="out"/>
        <c:minorTickMark val="none"/>
        <c:tickLblPos val="nextTo"/>
        <c:crossAx val="111187848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4.4616915124428856E-2"/>
          <c:y val="0.28409179497002163"/>
          <c:w val="0.85283070866141741"/>
          <c:h val="0.2166801945618214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>
          <a:latin typeface="Calibri" panose="020F0502020204030204" pitchFamily="34" charset="0"/>
          <a:cs typeface="Calibri" panose="020F0502020204030204" pitchFamily="34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400" dirty="0"/>
              <a:t>МУНИЦИПАЛЬНЫЙ ДОЛГ МУНИЦИПАЛЬНОГО ОБРАЗОВАНИЯ НОВОКУБАНСКИЙ РАЙОН</a:t>
            </a:r>
          </a:p>
        </c:rich>
      </c:tx>
      <c:layout>
        <c:manualLayout>
          <c:xMode val="edge"/>
          <c:yMode val="edge"/>
          <c:x val="0.20360785221776267"/>
          <c:y val="2.687940670588285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34557039209632595"/>
          <c:y val="0.52124954671866652"/>
          <c:w val="0.6119525059174642"/>
          <c:h val="0.3622730242225078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'Осн параметры'!$B$11</c:f>
              <c:strCache>
                <c:ptCount val="1"/>
                <c:pt idx="0">
                  <c:v>Бюджетные кредиты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'Осн параметры'!$A$12:$A$16</c:f>
              <c:strCache>
                <c:ptCount val="5"/>
                <c:pt idx="0">
                  <c:v>на 01.01.2020г.</c:v>
                </c:pt>
                <c:pt idx="1">
                  <c:v>на 01.04.2020г.</c:v>
                </c:pt>
                <c:pt idx="2">
                  <c:v>на 01.07.2020г.</c:v>
                </c:pt>
                <c:pt idx="3">
                  <c:v>на 01.10.2020г.</c:v>
                </c:pt>
                <c:pt idx="4">
                  <c:v>на 01.01.2021г.</c:v>
                </c:pt>
              </c:strCache>
            </c:strRef>
          </c:cat>
          <c:val>
            <c:numRef>
              <c:f>'Осн параметры'!$B$12:$B$16</c:f>
              <c:numCache>
                <c:formatCode>#\ ##0.0</c:formatCode>
                <c:ptCount val="5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  <c:pt idx="4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8FA-4AB8-8CF0-757FB1653111}"/>
            </c:ext>
          </c:extLst>
        </c:ser>
        <c:ser>
          <c:idx val="1"/>
          <c:order val="1"/>
          <c:tx>
            <c:strRef>
              <c:f>'Осн параметры'!$C$11</c:f>
              <c:strCache>
                <c:ptCount val="1"/>
                <c:pt idx="0">
                  <c:v>Кредиты кредитных организаций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'Осн параметры'!$A$12:$A$16</c:f>
              <c:strCache>
                <c:ptCount val="5"/>
                <c:pt idx="0">
                  <c:v>на 01.01.2020г.</c:v>
                </c:pt>
                <c:pt idx="1">
                  <c:v>на 01.04.2020г.</c:v>
                </c:pt>
                <c:pt idx="2">
                  <c:v>на 01.07.2020г.</c:v>
                </c:pt>
                <c:pt idx="3">
                  <c:v>на 01.10.2020г.</c:v>
                </c:pt>
                <c:pt idx="4">
                  <c:v>на 01.01.2021г.</c:v>
                </c:pt>
              </c:strCache>
            </c:strRef>
          </c:cat>
          <c:val>
            <c:numRef>
              <c:f>'Осн параметры'!$C$12:$C$16</c:f>
              <c:numCache>
                <c:formatCode>#\ ##0.0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8FA-4AB8-8CF0-757FB165311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303574312"/>
        <c:axId val="303583256"/>
      </c:barChart>
      <c:catAx>
        <c:axId val="30357431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303583256"/>
        <c:crosses val="autoZero"/>
        <c:auto val="1"/>
        <c:lblAlgn val="ctr"/>
        <c:lblOffset val="100"/>
        <c:noMultiLvlLbl val="0"/>
      </c:catAx>
      <c:valAx>
        <c:axId val="303583256"/>
        <c:scaling>
          <c:orientation val="minMax"/>
        </c:scaling>
        <c:delete val="1"/>
        <c:axPos val="t"/>
        <c:numFmt formatCode="#\ ##0.0" sourceLinked="1"/>
        <c:majorTickMark val="none"/>
        <c:minorTickMark val="none"/>
        <c:tickLblPos val="nextTo"/>
        <c:crossAx val="303574312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txPr>
    <a:bodyPr/>
    <a:lstStyle/>
    <a:p>
      <a:pPr>
        <a:defRPr>
          <a:latin typeface="Calibri" panose="020F0502020204030204" pitchFamily="34" charset="0"/>
          <a:cs typeface="Calibri" panose="020F0502020204030204" pitchFamily="34" charset="0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7781870344965826E-2"/>
          <c:y val="9.6441921503998052E-2"/>
          <c:w val="0.9247161407926634"/>
          <c:h val="0.6776062842598239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'Доходы и дин конс'!$A$2</c:f>
              <c:strCache>
                <c:ptCount val="1"/>
                <c:pt idx="0">
                  <c:v>2020год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dLbl>
              <c:idx val="6"/>
              <c:layout>
                <c:manualLayout>
                  <c:x val="0"/>
                  <c:y val="0.18581093137025551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2D91-4EC6-A0DC-31CC04099437}"/>
                </c:ex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0"/>
                  <c:y val="0.27682558916257538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2D91-4EC6-A0DC-31CC04099437}"/>
                </c:ex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1.8520462924076209E-3"/>
                  <c:y val="0.2432546954974558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2D91-4EC6-A0DC-31CC04099437}"/>
                </c:ex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-1.3581515916157404E-16"/>
                  <c:y val="0.2902539466286231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E-2D91-4EC6-A0DC-31CC04099437}"/>
                </c:ext>
                <c:ext xmlns:c15="http://schemas.microsoft.com/office/drawing/2012/chart" uri="{CE6537A1-D6FC-4f65-9D91-7224C49458BB}"/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конс'!$B$2:$M$2</c:f>
              <c:numCache>
                <c:formatCode>#\ ##0.0</c:formatCode>
                <c:ptCount val="12"/>
                <c:pt idx="0">
                  <c:v>49.536766999999998</c:v>
                </c:pt>
                <c:pt idx="1">
                  <c:v>45.479109000000022</c:v>
                </c:pt>
                <c:pt idx="2">
                  <c:v>54.017404999999997</c:v>
                </c:pt>
                <c:pt idx="3">
                  <c:v>58.353533550000002</c:v>
                </c:pt>
                <c:pt idx="4">
                  <c:v>38.415250560000011</c:v>
                </c:pt>
                <c:pt idx="5">
                  <c:v>47.072118360000005</c:v>
                </c:pt>
                <c:pt idx="6">
                  <c:v>148.79540712999997</c:v>
                </c:pt>
                <c:pt idx="7">
                  <c:v>56.357695860000014</c:v>
                </c:pt>
                <c:pt idx="8">
                  <c:v>58.523515760000009</c:v>
                </c:pt>
                <c:pt idx="9">
                  <c:v>93.330727740000015</c:v>
                </c:pt>
                <c:pt idx="10">
                  <c:v>85.865053990000021</c:v>
                </c:pt>
                <c:pt idx="11">
                  <c:v>96.626775560000013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D91-4EC6-A0DC-31CC04099437}"/>
            </c:ext>
          </c:extLst>
        </c:ser>
        <c:ser>
          <c:idx val="1"/>
          <c:order val="1"/>
          <c:tx>
            <c:strRef>
              <c:f>'Доходы и дин конс'!$A$3</c:f>
              <c:strCache>
                <c:ptCount val="1"/>
                <c:pt idx="0">
                  <c:v>2019год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dLbl>
              <c:idx val="3"/>
              <c:layout>
                <c:manualLayout>
                  <c:x val="0"/>
                  <c:y val="0.1458991038686093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2-2D91-4EC6-A0DC-31CC04099437}"/>
                </c:ex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1.3581515916157404E-16"/>
                  <c:y val="0.2600401423300156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2D91-4EC6-A0DC-31CC04099437}"/>
                </c:ex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0"/>
                  <c:y val="0.2063267124658243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2D91-4EC6-A0DC-31CC04099437}"/>
                </c:ex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0"/>
                  <c:y val="0.2533259635969917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F-2D91-4EC6-A0DC-31CC04099437}"/>
                </c:ext>
                <c:ext xmlns:c15="http://schemas.microsoft.com/office/drawing/2012/chart" uri="{CE6537A1-D6FC-4f65-9D91-7224C49458BB}"/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конс'!$B$3:$M$3</c:f>
              <c:numCache>
                <c:formatCode>#\ ##0.0</c:formatCode>
                <c:ptCount val="12"/>
                <c:pt idx="0">
                  <c:v>45.724139999999984</c:v>
                </c:pt>
                <c:pt idx="1">
                  <c:v>50.948949999999989</c:v>
                </c:pt>
                <c:pt idx="2">
                  <c:v>48.472829999999995</c:v>
                </c:pt>
                <c:pt idx="3">
                  <c:v>69.548720000000003</c:v>
                </c:pt>
                <c:pt idx="4">
                  <c:v>45.852270000000004</c:v>
                </c:pt>
                <c:pt idx="5">
                  <c:v>38.503589999999996</c:v>
                </c:pt>
                <c:pt idx="6">
                  <c:v>76.274869999999964</c:v>
                </c:pt>
                <c:pt idx="7">
                  <c:v>49.067260000000012</c:v>
                </c:pt>
                <c:pt idx="8">
                  <c:v>56.023660999999976</c:v>
                </c:pt>
                <c:pt idx="9">
                  <c:v>90.992944999999992</c:v>
                </c:pt>
                <c:pt idx="10">
                  <c:v>77.971573000000035</c:v>
                </c:pt>
                <c:pt idx="11">
                  <c:v>90.946681999999996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D91-4EC6-A0DC-31CC040994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303584824"/>
        <c:axId val="303585216"/>
      </c:barChart>
      <c:lineChart>
        <c:grouping val="standard"/>
        <c:varyColors val="0"/>
        <c:ser>
          <c:idx val="2"/>
          <c:order val="2"/>
          <c:tx>
            <c:strRef>
              <c:f>'Доходы и дин конс'!$A$4</c:f>
              <c:strCache>
                <c:ptCount val="1"/>
                <c:pt idx="0">
                  <c:v>динамика в 2019 году</c:v>
                </c:pt>
              </c:strCache>
            </c:strRef>
          </c:tx>
          <c:dLbls>
            <c:dLbl>
              <c:idx val="0"/>
              <c:layout>
                <c:manualLayout>
                  <c:x val="-3.330151153540175E-2"/>
                  <c:y val="4.30927180614050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2D91-4EC6-A0DC-31CC04099437}"/>
                </c:ex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3.5614850202995943E-2"/>
                  <c:y val="3.441016600674748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1-2D91-4EC6-A0DC-31CC04099437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конс'!$B$4:$M$4</c:f>
              <c:numCache>
                <c:formatCode>0.0</c:formatCode>
                <c:ptCount val="12"/>
                <c:pt idx="0">
                  <c:v>107.82472004544638</c:v>
                </c:pt>
                <c:pt idx="1">
                  <c:v>116.87865841181227</c:v>
                </c:pt>
                <c:pt idx="2">
                  <c:v>76.731280014196102</c:v>
                </c:pt>
                <c:pt idx="3">
                  <c:v>113.95029611238017</c:v>
                </c:pt>
                <c:pt idx="4">
                  <c:v>108.29544558122137</c:v>
                </c:pt>
                <c:pt idx="5">
                  <c:v>70.298419090321033</c:v>
                </c:pt>
                <c:pt idx="6">
                  <c:v>105.97787507239629</c:v>
                </c:pt>
                <c:pt idx="7">
                  <c:v>90.111381095093506</c:v>
                </c:pt>
                <c:pt idx="8">
                  <c:v>111.63400824786309</c:v>
                </c:pt>
                <c:pt idx="9">
                  <c:v>111.7285821772734</c:v>
                </c:pt>
                <c:pt idx="10">
                  <c:v>96.50538368377768</c:v>
                </c:pt>
                <c:pt idx="11">
                  <c:v>114.56980774497478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2D91-4EC6-A0DC-31CC04099437}"/>
            </c:ext>
          </c:extLst>
        </c:ser>
        <c:ser>
          <c:idx val="3"/>
          <c:order val="3"/>
          <c:tx>
            <c:strRef>
              <c:f>'Доходы и дин конс'!$A$5</c:f>
              <c:strCache>
                <c:ptCount val="1"/>
                <c:pt idx="0">
                  <c:v>динамика в 2020 году</c:v>
                </c:pt>
              </c:strCache>
            </c:strRef>
          </c:tx>
          <c:marker>
            <c:symbol val="square"/>
            <c:size val="7"/>
            <c:spPr>
              <a:solidFill>
                <a:schemeClr val="accent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3.6483691328560067E-2"/>
                  <c:y val="-3.75271928218275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2D91-4EC6-A0DC-31CC04099437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4.0763538895888747E-2"/>
                  <c:y val="3.776725537325943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2D91-4EC6-A0DC-31CC04099437}"/>
                </c:ex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4.0763538895888747E-2"/>
                  <c:y val="4.112434473977125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2D91-4EC6-A0DC-31CC04099437}"/>
                </c:ex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-4.0763538895888886E-2"/>
                  <c:y val="4.448143410628327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0-2D91-4EC6-A0DC-31CC04099437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2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конс'!$B$5:$M$5</c:f>
              <c:numCache>
                <c:formatCode>0.0</c:formatCode>
                <c:ptCount val="12"/>
                <c:pt idx="0">
                  <c:v>108.33832413250421</c:v>
                </c:pt>
                <c:pt idx="1">
                  <c:v>89.264075118329302</c:v>
                </c:pt>
                <c:pt idx="2">
                  <c:v>111.43852133246605</c:v>
                </c:pt>
                <c:pt idx="3">
                  <c:v>83.903102098787727</c:v>
                </c:pt>
                <c:pt idx="4">
                  <c:v>83.78047708434066</c:v>
                </c:pt>
                <c:pt idx="5">
                  <c:v>122.25384271960098</c:v>
                </c:pt>
                <c:pt idx="6">
                  <c:v>195.07789017536189</c:v>
                </c:pt>
                <c:pt idx="7">
                  <c:v>114.85804558885091</c:v>
                </c:pt>
                <c:pt idx="8">
                  <c:v>104.46214102287965</c:v>
                </c:pt>
                <c:pt idx="9">
                  <c:v>102.56919120487859</c:v>
                </c:pt>
                <c:pt idx="10">
                  <c:v>110.12353693313328</c:v>
                </c:pt>
                <c:pt idx="11">
                  <c:v>106.24552038083151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2D91-4EC6-A0DC-31CC040994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03585608"/>
        <c:axId val="303586784"/>
      </c:lineChart>
      <c:catAx>
        <c:axId val="303584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303585216"/>
        <c:crosses val="autoZero"/>
        <c:auto val="1"/>
        <c:lblAlgn val="ctr"/>
        <c:lblOffset val="100"/>
        <c:noMultiLvlLbl val="0"/>
      </c:catAx>
      <c:valAx>
        <c:axId val="303585216"/>
        <c:scaling>
          <c:orientation val="minMax"/>
          <c:max val="15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\ ##0.0" sourceLinked="1"/>
        <c:majorTickMark val="none"/>
        <c:minorTickMark val="none"/>
        <c:tickLblPos val="nextTo"/>
        <c:crossAx val="303584824"/>
        <c:crosses val="autoZero"/>
        <c:crossBetween val="between"/>
      </c:valAx>
      <c:catAx>
        <c:axId val="30358560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03586784"/>
        <c:crosses val="autoZero"/>
        <c:auto val="1"/>
        <c:lblAlgn val="ctr"/>
        <c:lblOffset val="100"/>
        <c:noMultiLvlLbl val="0"/>
      </c:catAx>
      <c:valAx>
        <c:axId val="303586784"/>
        <c:scaling>
          <c:orientation val="minMax"/>
          <c:max val="200"/>
          <c:min val="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 b="0"/>
                  <a:t>с начала года,</a:t>
                </a:r>
                <a:r>
                  <a:rPr lang="ru-RU" b="0" baseline="0"/>
                  <a:t> %</a:t>
                </a:r>
                <a:endParaRPr lang="ru-RU" b="0"/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303585608"/>
        <c:crosses val="max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3382444139589952E-2"/>
          <c:y val="0.10884502227919185"/>
          <c:w val="0.9247161407926634"/>
          <c:h val="0.624140205081417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'Доходы и дин район'!$A$2</c:f>
              <c:strCache>
                <c:ptCount val="1"/>
                <c:pt idx="0">
                  <c:v>2020год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dLbl>
              <c:idx val="6"/>
              <c:layout>
                <c:manualLayout>
                  <c:x val="0"/>
                  <c:y val="0.221851385390428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DCF5-4C0B-A8DE-D1DAD52B892C}"/>
                </c:ext>
                <c:ext xmlns:c15="http://schemas.microsoft.com/office/drawing/2012/chart" uri="{CE6537A1-D6FC-4f65-9D91-7224C49458BB}"/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район'!$B$2:$M$2</c:f>
              <c:numCache>
                <c:formatCode>#\ ##0.0</c:formatCode>
                <c:ptCount val="12"/>
                <c:pt idx="0">
                  <c:v>26.564919999999997</c:v>
                </c:pt>
                <c:pt idx="1">
                  <c:v>28.651189000000002</c:v>
                </c:pt>
                <c:pt idx="2">
                  <c:v>34.666889999999995</c:v>
                </c:pt>
                <c:pt idx="3">
                  <c:v>34.713073119999997</c:v>
                </c:pt>
                <c:pt idx="4">
                  <c:v>25.850966540000002</c:v>
                </c:pt>
                <c:pt idx="5">
                  <c:v>31.4193</c:v>
                </c:pt>
                <c:pt idx="6">
                  <c:v>99.800771600000004</c:v>
                </c:pt>
                <c:pt idx="7">
                  <c:v>36.926328819999995</c:v>
                </c:pt>
                <c:pt idx="8">
                  <c:v>39.10347792999999</c:v>
                </c:pt>
                <c:pt idx="9">
                  <c:v>46.041000000000004</c:v>
                </c:pt>
                <c:pt idx="10">
                  <c:v>38.765573530000019</c:v>
                </c:pt>
                <c:pt idx="11">
                  <c:v>57.412567719999991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CF5-4C0B-A8DE-D1DAD52B892C}"/>
            </c:ext>
          </c:extLst>
        </c:ser>
        <c:ser>
          <c:idx val="1"/>
          <c:order val="1"/>
          <c:tx>
            <c:strRef>
              <c:f>'Доходы и дин район'!$A$3</c:f>
              <c:strCache>
                <c:ptCount val="1"/>
                <c:pt idx="0">
                  <c:v>2019 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район'!$B$3:$M$3</c:f>
              <c:numCache>
                <c:formatCode>#\ ##0.0</c:formatCode>
                <c:ptCount val="12"/>
                <c:pt idx="0">
                  <c:v>24.562999999999999</c:v>
                </c:pt>
                <c:pt idx="1">
                  <c:v>31.280330000000003</c:v>
                </c:pt>
                <c:pt idx="2">
                  <c:v>31.816479999999999</c:v>
                </c:pt>
                <c:pt idx="3">
                  <c:v>42.598500000000001</c:v>
                </c:pt>
                <c:pt idx="4">
                  <c:v>29.702210000000001</c:v>
                </c:pt>
                <c:pt idx="5">
                  <c:v>26.239529999999998</c:v>
                </c:pt>
                <c:pt idx="6">
                  <c:v>43.750809999999994</c:v>
                </c:pt>
                <c:pt idx="7">
                  <c:v>31.344819999999999</c:v>
                </c:pt>
                <c:pt idx="8">
                  <c:v>33.089870000000005</c:v>
                </c:pt>
                <c:pt idx="9">
                  <c:v>47.88691</c:v>
                </c:pt>
                <c:pt idx="10">
                  <c:v>36.094989999999996</c:v>
                </c:pt>
                <c:pt idx="11">
                  <c:v>53.843620000000001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CF5-4C0B-A8DE-D1DAD52B89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303584432"/>
        <c:axId val="303586000"/>
      </c:barChart>
      <c:lineChart>
        <c:grouping val="standard"/>
        <c:varyColors val="0"/>
        <c:ser>
          <c:idx val="2"/>
          <c:order val="2"/>
          <c:tx>
            <c:strRef>
              <c:f>'Доходы и дин район'!$A$4</c:f>
              <c:strCache>
                <c:ptCount val="1"/>
                <c:pt idx="0">
                  <c:v>динамика в 2019 году</c:v>
                </c:pt>
              </c:strCache>
            </c:strRef>
          </c:tx>
          <c:dLbls>
            <c:dLbl>
              <c:idx val="0"/>
              <c:layout>
                <c:manualLayout>
                  <c:x val="-3.8074781225139222E-2"/>
                  <c:y val="5.54960629921259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DCF5-4C0B-A8DE-D1DAD52B892C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3.5529049265039629E-2"/>
                  <c:y val="3.542191435768261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DCF5-4C0B-A8DE-D1DAD52B892C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4.2512918543347017E-2"/>
                  <c:y val="3.227329974811077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DCF5-4C0B-A8DE-D1DAD52B892C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3.8817749613025684E-2"/>
                  <c:y val="3.227329974811077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DCF5-4C0B-A8DE-D1DAD52B892C}"/>
                </c:ext>
                <c:ext xmlns:c15="http://schemas.microsoft.com/office/drawing/2012/chart" uri="{CE6537A1-D6FC-4f65-9D91-7224C49458BB}"/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район'!$B$4:$M$4</c:f>
              <c:numCache>
                <c:formatCode>0.0</c:formatCode>
                <c:ptCount val="12"/>
                <c:pt idx="0">
                  <c:v>108.65474751733358</c:v>
                </c:pt>
                <c:pt idx="1">
                  <c:v>137.02963365987046</c:v>
                </c:pt>
                <c:pt idx="2">
                  <c:v>93.849383097690847</c:v>
                </c:pt>
                <c:pt idx="3">
                  <c:v>136.52070188212912</c:v>
                </c:pt>
                <c:pt idx="4">
                  <c:v>111.14495104560159</c:v>
                </c:pt>
                <c:pt idx="5">
                  <c:v>106.18463751096159</c:v>
                </c:pt>
                <c:pt idx="6">
                  <c:v>115.6849039460629</c:v>
                </c:pt>
                <c:pt idx="7">
                  <c:v>112.02164036790627</c:v>
                </c:pt>
                <c:pt idx="8">
                  <c:v>118.28693111948709</c:v>
                </c:pt>
                <c:pt idx="9">
                  <c:v>123.87556338922036</c:v>
                </c:pt>
                <c:pt idx="10">
                  <c:v>110.93214374621596</c:v>
                </c:pt>
                <c:pt idx="11">
                  <c:v>124.35403875178557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DCF5-4C0B-A8DE-D1DAD52B892C}"/>
            </c:ext>
          </c:extLst>
        </c:ser>
        <c:ser>
          <c:idx val="3"/>
          <c:order val="3"/>
          <c:tx>
            <c:strRef>
              <c:f>'Доходы и дин район'!$A$5</c:f>
              <c:strCache>
                <c:ptCount val="1"/>
                <c:pt idx="0">
                  <c:v>динамика в 2020 году</c:v>
                </c:pt>
              </c:strCache>
            </c:strRef>
          </c:tx>
          <c:marker>
            <c:symbol val="square"/>
            <c:size val="7"/>
            <c:spPr>
              <a:solidFill>
                <a:schemeClr val="accent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3.6483691328560067E-2"/>
                  <c:y val="-4.06279680156259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DCF5-4C0B-A8DE-D1DAD52B892C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3.7376633730200295E-2"/>
                  <c:y val="-3.699622166246856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DCF5-4C0B-A8DE-D1DAD52B892C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4.0665334078186281E-2"/>
                  <c:y val="4.17191435768261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DCF5-4C0B-A8DE-D1DAD52B892C}"/>
                </c:ex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4.0665334078186281E-2"/>
                  <c:y val="3.227329974811077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DCF5-4C0B-A8DE-D1DAD52B892C}"/>
                </c:ex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-4.066533407818642E-2"/>
                  <c:y val="2.91246851385389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E-DCF5-4C0B-A8DE-D1DAD52B892C}"/>
                </c:ext>
                <c:ext xmlns:c15="http://schemas.microsoft.com/office/drawing/2012/chart" uri="{CE6537A1-D6FC-4f65-9D91-7224C49458BB}"/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район'!$B$5:$M$5</c:f>
              <c:numCache>
                <c:formatCode>0.0</c:formatCode>
                <c:ptCount val="12"/>
                <c:pt idx="0">
                  <c:v>108.15014452632006</c:v>
                </c:pt>
                <c:pt idx="1">
                  <c:v>91.59490644759822</c:v>
                </c:pt>
                <c:pt idx="2">
                  <c:v>108.95891060230419</c:v>
                </c:pt>
                <c:pt idx="3">
                  <c:v>81.488956465603238</c:v>
                </c:pt>
                <c:pt idx="4">
                  <c:v>87.033815126887873</c:v>
                </c:pt>
                <c:pt idx="5">
                  <c:v>119.74033071476509</c:v>
                </c:pt>
                <c:pt idx="6">
                  <c:v>228.11182604390643</c:v>
                </c:pt>
                <c:pt idx="7">
                  <c:v>117.80679812485761</c:v>
                </c:pt>
                <c:pt idx="8">
                  <c:v>118.17356166705999</c:v>
                </c:pt>
                <c:pt idx="9">
                  <c:v>96.145272267515281</c:v>
                </c:pt>
                <c:pt idx="10">
                  <c:v>107.39876511948061</c:v>
                </c:pt>
                <c:pt idx="11">
                  <c:v>106.62835767728839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DCF5-4C0B-A8DE-D1DAD52B89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03586392"/>
        <c:axId val="303923536"/>
      </c:lineChart>
      <c:catAx>
        <c:axId val="303584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303586000"/>
        <c:crosses val="autoZero"/>
        <c:auto val="1"/>
        <c:lblAlgn val="ctr"/>
        <c:lblOffset val="100"/>
        <c:noMultiLvlLbl val="0"/>
      </c:catAx>
      <c:valAx>
        <c:axId val="303586000"/>
        <c:scaling>
          <c:orientation val="minMax"/>
          <c:max val="15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\ ##0.0" sourceLinked="1"/>
        <c:majorTickMark val="none"/>
        <c:minorTickMark val="none"/>
        <c:tickLblPos val="nextTo"/>
        <c:crossAx val="303584432"/>
        <c:crosses val="autoZero"/>
        <c:crossBetween val="between"/>
      </c:valAx>
      <c:catAx>
        <c:axId val="30358639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03923536"/>
        <c:crosses val="autoZero"/>
        <c:auto val="1"/>
        <c:lblAlgn val="ctr"/>
        <c:lblOffset val="100"/>
        <c:noMultiLvlLbl val="0"/>
      </c:catAx>
      <c:valAx>
        <c:axId val="303923536"/>
        <c:scaling>
          <c:orientation val="minMax"/>
          <c:max val="230"/>
          <c:min val="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 b="0"/>
                  <a:t>с начала года,</a:t>
                </a:r>
                <a:r>
                  <a:rPr lang="ru-RU" b="0" baseline="0"/>
                  <a:t> %</a:t>
                </a:r>
                <a:endParaRPr lang="ru-RU" b="0"/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303586392"/>
        <c:crosses val="max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400"/>
              <a:t>Структура доходов бюджета Новокубанского района</a:t>
            </a:r>
          </a:p>
        </c:rich>
      </c:tx>
      <c:layout>
        <c:manualLayout>
          <c:xMode val="edge"/>
          <c:yMode val="edge"/>
          <c:x val="0.21347449070879018"/>
          <c:y val="4.9992488005411263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4.0876530429670523E-2"/>
          <c:y val="0.20714210266305128"/>
          <c:w val="0.378921446463717"/>
          <c:h val="0.77807435759324883"/>
        </c:manualLayout>
      </c:layout>
      <c:doughnut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'Структура конс и район'!$A$18:$A$22</c:f>
              <c:strCache>
                <c:ptCount val="5"/>
                <c:pt idx="0">
                  <c:v>Налог на доходы физических лиц</c:v>
                </c:pt>
                <c:pt idx="1">
                  <c:v>Специальные налоговые режимы</c:v>
                </c:pt>
                <c:pt idx="2">
                  <c:v>Прочие налоговые доходы</c:v>
                </c:pt>
                <c:pt idx="3">
                  <c:v>Безвозмездные поступления</c:v>
                </c:pt>
                <c:pt idx="4">
                  <c:v>Неналоговые доходы</c:v>
                </c:pt>
              </c:strCache>
            </c:strRef>
          </c:cat>
          <c:val>
            <c:numRef>
              <c:f>'Структура конс и район'!$B$18:$B$22</c:f>
              <c:numCache>
                <c:formatCode>#\ ##0.0</c:formatCode>
                <c:ptCount val="5"/>
                <c:pt idx="0">
                  <c:v>394.94148337999997</c:v>
                </c:pt>
                <c:pt idx="1">
                  <c:v>42.992160640000002</c:v>
                </c:pt>
                <c:pt idx="2">
                  <c:v>28.636160310000001</c:v>
                </c:pt>
                <c:pt idx="3">
                  <c:v>1407.54265345</c:v>
                </c:pt>
                <c:pt idx="4" formatCode="0.0">
                  <c:v>33.388517760000006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9FC-453C-8FF0-CC90159BA0A8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4887430347877208"/>
          <c:y val="0.30787827813274771"/>
          <c:w val="0.38749664519592064"/>
          <c:h val="0.5108910800148797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>
          <a:latin typeface="Calibri" panose="020F0502020204030204" pitchFamily="34" charset="0"/>
          <a:cs typeface="Calibri" panose="020F0502020204030204" pitchFamily="34" charset="0"/>
        </a:defRPr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400"/>
              <a:t>Структура доходов консолидированного бюджета Новокубанского района</a:t>
            </a:r>
          </a:p>
        </c:rich>
      </c:tx>
      <c:layout>
        <c:manualLayout>
          <c:xMode val="edge"/>
          <c:yMode val="edge"/>
          <c:x val="0.24010745867056082"/>
          <c:y val="2.4996244002705632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5.3698681459973349E-2"/>
          <c:y val="0.16688896484714569"/>
          <c:w val="0.40866992221593063"/>
          <c:h val="0.78719142596027236"/>
        </c:manualLayout>
      </c:layout>
      <c:doughnut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'Структура конс и район'!$A$5:$A$11</c:f>
              <c:strCache>
                <c:ptCount val="7"/>
                <c:pt idx="0">
                  <c:v>Налог на доходы физических лиц</c:v>
                </c:pt>
                <c:pt idx="1">
                  <c:v>Специальные налоговые режимы</c:v>
                </c:pt>
                <c:pt idx="2">
                  <c:v>Земельный налог</c:v>
                </c:pt>
                <c:pt idx="3">
                  <c:v>Акцизы на нефтепродукты</c:v>
                </c:pt>
                <c:pt idx="4">
                  <c:v>Прочие налоговые доходы</c:v>
                </c:pt>
                <c:pt idx="5">
                  <c:v>Безвозмездные поступления</c:v>
                </c:pt>
                <c:pt idx="6">
                  <c:v>Неналоговые доходы</c:v>
                </c:pt>
              </c:strCache>
            </c:strRef>
          </c:cat>
          <c:val>
            <c:numRef>
              <c:f>'Структура конс и район'!$B$5:$B$11</c:f>
              <c:numCache>
                <c:formatCode>#\ ##0.0</c:formatCode>
                <c:ptCount val="7"/>
                <c:pt idx="0">
                  <c:v>528.38133908999998</c:v>
                </c:pt>
                <c:pt idx="1">
                  <c:v>51.269170100000004</c:v>
                </c:pt>
                <c:pt idx="2">
                  <c:v>104.24253986000001</c:v>
                </c:pt>
                <c:pt idx="3">
                  <c:v>52.064781899999993</c:v>
                </c:pt>
                <c:pt idx="4">
                  <c:v>49.634256450000002</c:v>
                </c:pt>
                <c:pt idx="5">
                  <c:v>1595.55345878</c:v>
                </c:pt>
                <c:pt idx="6" formatCode="0.0">
                  <c:v>46.766808859999998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4C7-4746-942D-02086C310BC4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5012844802261573"/>
          <c:y val="0.26309366899593173"/>
          <c:w val="0.37849924004070146"/>
          <c:h val="0.5453849126345187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>
          <a:latin typeface="Calibri" panose="020F0502020204030204" pitchFamily="34" charset="0"/>
          <a:cs typeface="Calibri" panose="020F0502020204030204" pitchFamily="34" charset="0"/>
        </a:defRPr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400"/>
              <a:t>ДИНАМИКА ПОСТУПЛЕНИЯ НАЛОГОВЫХ И НЕНАЛОГОВЫХ ДОХОДОВ В БЮДЖЕТЫ ПОСЕЛЕНИЙ, %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22931048954138167"/>
          <c:y val="0.21522823354407697"/>
          <c:w val="0.75561893963378268"/>
          <c:h val="0.74468523464107628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'из анализа исполнения по пос'!$A$22:$A$30</c:f>
              <c:strCache>
                <c:ptCount val="9"/>
                <c:pt idx="0">
                  <c:v>Новокубанское ГП</c:v>
                </c:pt>
                <c:pt idx="1">
                  <c:v>Бесскорбненское СП</c:v>
                </c:pt>
                <c:pt idx="2">
                  <c:v>Верхнекубанское СП</c:v>
                </c:pt>
                <c:pt idx="3">
                  <c:v>Ковалевское СП</c:v>
                </c:pt>
                <c:pt idx="4">
                  <c:v>Ляпинское СП</c:v>
                </c:pt>
                <c:pt idx="5">
                  <c:v>Новосельское СП</c:v>
                </c:pt>
                <c:pt idx="6">
                  <c:v>Прикубанское СП</c:v>
                </c:pt>
                <c:pt idx="7">
                  <c:v>Прочноокопское СП</c:v>
                </c:pt>
                <c:pt idx="8">
                  <c:v>Советское СП</c:v>
                </c:pt>
              </c:strCache>
            </c:strRef>
          </c:cat>
          <c:val>
            <c:numRef>
              <c:f>'из анализа исполнения по пос'!$B$22:$B$30</c:f>
              <c:numCache>
                <c:formatCode>#\ ##0.0</c:formatCode>
                <c:ptCount val="9"/>
                <c:pt idx="0">
                  <c:v>120.31864370561718</c:v>
                </c:pt>
                <c:pt idx="1">
                  <c:v>97.624799840484755</c:v>
                </c:pt>
                <c:pt idx="2">
                  <c:v>92.196705262724919</c:v>
                </c:pt>
                <c:pt idx="3">
                  <c:v>105.05400727268241</c:v>
                </c:pt>
                <c:pt idx="4">
                  <c:v>94.106743500369788</c:v>
                </c:pt>
                <c:pt idx="5">
                  <c:v>109.65682945392474</c:v>
                </c:pt>
                <c:pt idx="6">
                  <c:v>99.788093816016698</c:v>
                </c:pt>
                <c:pt idx="7">
                  <c:v>96.800332011152975</c:v>
                </c:pt>
                <c:pt idx="8">
                  <c:v>101.91524919944233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418-4321-8B5E-129865EF46E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03919616"/>
        <c:axId val="303922360"/>
      </c:barChart>
      <c:catAx>
        <c:axId val="303919616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303922360"/>
        <c:crosses val="autoZero"/>
        <c:auto val="1"/>
        <c:lblAlgn val="ctr"/>
        <c:lblOffset val="100"/>
        <c:noMultiLvlLbl val="0"/>
      </c:catAx>
      <c:valAx>
        <c:axId val="303922360"/>
        <c:scaling>
          <c:orientation val="minMax"/>
        </c:scaling>
        <c:delete val="1"/>
        <c:axPos val="t"/>
        <c:numFmt formatCode="#\ ##0.0" sourceLinked="1"/>
        <c:majorTickMark val="none"/>
        <c:minorTickMark val="none"/>
        <c:tickLblPos val="nextTo"/>
        <c:crossAx val="30391961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>
          <a:latin typeface="Calibri" panose="020F0502020204030204" pitchFamily="34" charset="0"/>
          <a:cs typeface="Calibri" panose="020F0502020204030204" pitchFamily="34" charset="0"/>
        </a:defRPr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337749432799612E-2"/>
          <c:y val="0.24554498447455592"/>
          <c:w val="0.57149921439478257"/>
          <c:h val="0.4766023179653210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36DD-443C-80D4-933E23CA14CD}"/>
              </c:ext>
            </c:extLst>
          </c:dPt>
          <c:dPt>
            <c:idx val="1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36DD-443C-80D4-933E23CA14CD}"/>
              </c:ext>
            </c:extLst>
          </c:dPt>
          <c:dPt>
            <c:idx val="2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36DD-443C-80D4-933E23CA14CD}"/>
              </c:ext>
            </c:extLst>
          </c:dPt>
          <c:dPt>
            <c:idx val="3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36DD-443C-80D4-933E23CA14CD}"/>
              </c:ext>
            </c:extLst>
          </c:dPt>
          <c:dPt>
            <c:idx val="4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4-36DD-443C-80D4-933E23CA14CD}"/>
              </c:ext>
            </c:extLst>
          </c:dPt>
          <c:dPt>
            <c:idx val="5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5-36DD-443C-80D4-933E23CA14CD}"/>
              </c:ext>
            </c:extLst>
          </c:dPt>
          <c:dPt>
            <c:idx val="7"/>
            <c:bubble3D val="0"/>
            <c:spPr>
              <a:solidFill>
                <a:srgbClr val="FFC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36DD-443C-80D4-933E23CA14CD}"/>
              </c:ext>
            </c:extLst>
          </c:dPt>
          <c:dPt>
            <c:idx val="8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8-36DD-443C-80D4-933E23CA14CD}"/>
              </c:ext>
            </c:extLst>
          </c:dPt>
          <c:dPt>
            <c:idx val="9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9-36DD-443C-80D4-933E23CA14CD}"/>
              </c:ext>
            </c:extLst>
          </c:dPt>
          <c:dPt>
            <c:idx val="10"/>
            <c:bubble3D val="0"/>
            <c:explosion val="1"/>
            <c:extLst xmlns:c16r2="http://schemas.microsoft.com/office/drawing/2015/06/chart">
              <c:ext xmlns:c16="http://schemas.microsoft.com/office/drawing/2014/chart" uri="{C3380CC4-5D6E-409C-BE32-E72D297353CC}">
                <c16:uniqueId val="{0000000A-36DD-443C-80D4-933E23CA14CD}"/>
              </c:ext>
            </c:extLst>
          </c:dPt>
          <c:dLbls>
            <c:dLbl>
              <c:idx val="0"/>
              <c:layout>
                <c:manualLayout>
                  <c:x val="0.12880101789784723"/>
                  <c:y val="-0.18909569737322746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Общегосударственные вопросы 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10,3%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36DD-443C-80D4-933E23CA14C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31665748584668474"/>
                  <c:y val="-0.1902018256386344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Национальная безопасность 1,0 %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36DD-443C-80D4-933E23CA14CD}"/>
                </c:ext>
                <c:ext xmlns:c15="http://schemas.microsoft.com/office/drawing/2012/chart" uri="{CE6537A1-D6FC-4f65-9D91-7224C49458BB}">
                  <c15:layout>
                    <c:manualLayout>
                      <c:w val="0.21807333297318046"/>
                      <c:h val="0.13008451441751537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0.31665748584668479"/>
                  <c:y val="-9.2836638005041022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Национальная экономика</a:t>
                    </a:r>
                    <a:r>
                      <a:rPr lang="ru-RU" sz="1600" baseline="0" dirty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ru-RU" sz="1600" baseline="0" dirty="0" smtClean="0">
                        <a:latin typeface="Times New Roman" pitchFamily="18" charset="0"/>
                        <a:cs typeface="Times New Roman" pitchFamily="18" charset="0"/>
                      </a:rPr>
                      <a:t>7,2 %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36DD-443C-80D4-933E23CA14CD}"/>
                </c:ext>
                <c:ext xmlns:c15="http://schemas.microsoft.com/office/drawing/2012/chart" uri="{CE6537A1-D6FC-4f65-9D91-7224C49458BB}">
                  <c15:layout>
                    <c:manualLayout>
                      <c:w val="0.21215081909382769"/>
                      <c:h val="9.8837059257172233E-2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0.27707530011584913"/>
                  <c:y val="-1.5850090848679367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Жилищно-коммунальное хозяйство 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6,0%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36DD-443C-80D4-933E23CA14CD}"/>
                </c:ext>
                <c:ext xmlns:c15="http://schemas.microsoft.com/office/drawing/2012/chart" uri="{CE6537A1-D6FC-4f65-9D91-7224C49458BB}">
                  <c15:layout>
                    <c:manualLayout>
                      <c:w val="0.22978199515763686"/>
                      <c:h val="0.13008451441751537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0.23895912126393343"/>
                  <c:y val="8.8308021516990243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Физическая культура и спорт 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3,4% 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36DD-443C-80D4-933E23CA14C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0.26811615649263015"/>
                  <c:y val="0.255866887552620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Обслуживание </a:t>
                    </a:r>
                    <a:r>
                      <a:rPr lang="ru-RU" sz="1600" dirty="0" err="1">
                        <a:latin typeface="Times New Roman" pitchFamily="18" charset="0"/>
                        <a:cs typeface="Times New Roman" pitchFamily="18" charset="0"/>
                      </a:rPr>
                      <a:t>мун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 долга 0,1%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36DD-443C-80D4-933E23CA14CD}"/>
                </c:ext>
                <c:ext xmlns:c15="http://schemas.microsoft.com/office/drawing/2012/chart" uri="{CE6537A1-D6FC-4f65-9D91-7224C49458BB}">
                  <c15:layout>
                    <c:manualLayout>
                      <c:w val="0.22237361981801199"/>
                      <c:h val="0.22382687989854469"/>
                    </c:manualLayout>
                  </c15:layout>
                </c:ext>
              </c:extLst>
            </c:dLbl>
            <c:dLbl>
              <c:idx val="6"/>
              <c:layout>
                <c:manualLayout>
                  <c:x val="9.2264799065771966E-2"/>
                  <c:y val="0.39512185076719269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Здравоохранение 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0,1%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36DD-443C-80D4-933E23CA14C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7.8309035790194548E-2"/>
                  <c:y val="0.153973012029762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Образование 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58,0%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36DD-443C-80D4-933E23CA14C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6.7621243359116748E-2"/>
                  <c:y val="-0.1143475268470972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Культура </a:t>
                    </a:r>
                  </a:p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7,4 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36DD-443C-80D4-933E23CA14C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4.8547500213658321E-2"/>
                  <c:y val="-0.1833243318162021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Социальная политика 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6,5%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36DD-443C-80D4-933E23CA14C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36DD-443C-80D4-933E23CA14CD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numRef>
              <c:f>Лист1!$A$2:$A$12</c:f>
              <c:numCache>
                <c:formatCode>General</c:formatCode>
                <c:ptCount val="11"/>
              </c:numCache>
            </c:numRef>
          </c:cat>
          <c:val>
            <c:numRef>
              <c:f>Лист1!$B$2:$B$12</c:f>
              <c:numCache>
                <c:formatCode>_-* #\ ##0.0\ _₽_-;\-* #\ ##0.0\ _₽_-;_-* "-"??\ _₽_-;_-@_-</c:formatCode>
                <c:ptCount val="11"/>
                <c:pt idx="0">
                  <c:v>11.995104039167687</c:v>
                </c:pt>
                <c:pt idx="1">
                  <c:v>0.97919216646266838</c:v>
                </c:pt>
                <c:pt idx="2">
                  <c:v>2.3255813953488373</c:v>
                </c:pt>
                <c:pt idx="3">
                  <c:v>8.2007343941248472</c:v>
                </c:pt>
                <c:pt idx="4">
                  <c:v>2.9375764993880047</c:v>
                </c:pt>
                <c:pt idx="5">
                  <c:v>0.12239902080783355</c:v>
                </c:pt>
                <c:pt idx="6">
                  <c:v>0</c:v>
                </c:pt>
                <c:pt idx="7">
                  <c:v>60.097919216646268</c:v>
                </c:pt>
                <c:pt idx="8">
                  <c:v>7.2215422276621783</c:v>
                </c:pt>
                <c:pt idx="9">
                  <c:v>0.12239902080783355</c:v>
                </c:pt>
                <c:pt idx="10">
                  <c:v>5.9975520195838437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36DD-443C-80D4-933E23CA14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0.19178</cdr:x>
      <cdr:y>0.42079</cdr:y>
    </cdr:from>
    <cdr:to>
      <cdr:x>0.4288</cdr:x>
      <cdr:y>0.55286</cdr:y>
    </cdr:to>
    <cdr:sp macro="" textlink="">
      <cdr:nvSpPr>
        <cdr:cNvPr id="13" name="Блок-схема: альтернативный процесс 12"/>
        <cdr:cNvSpPr/>
      </cdr:nvSpPr>
      <cdr:spPr>
        <a:xfrm xmlns:a="http://schemas.openxmlformats.org/drawingml/2006/main">
          <a:off x="1196033" y="3146788"/>
          <a:ext cx="1478197" cy="987668"/>
        </a:xfrm>
        <a:prstGeom xmlns:a="http://schemas.openxmlformats.org/drawingml/2006/main" prst="flowChartAlternateProcess">
          <a:avLst/>
        </a:prstGeom>
        <a:noFill xmlns:a="http://schemas.openxmlformats.org/drawingml/2006/main"/>
        <a:ln xmlns:a="http://schemas.openxmlformats.org/drawingml/2006/main" w="38100" cap="flat" cmpd="sng" algn="ctr">
          <a:noFill/>
          <a:prstDash val="solid"/>
        </a:ln>
        <a:effectLst xmlns:a="http://schemas.openxmlformats.org/drawingml/2006/main"/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5pPr>
          <a:lvl6pPr marL="22860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6pPr>
          <a:lvl7pPr marL="27432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7pPr>
          <a:lvl8pPr marL="32004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8pPr>
          <a:lvl9pPr marL="36576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9pPr>
        </a:lstStyle>
        <a:p xmlns:a="http://schemas.openxmlformats.org/drawingml/2006/main">
          <a:pPr algn="ctr">
            <a:defRPr/>
          </a:pPr>
          <a:r>
            <a: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2364,6</a:t>
          </a:r>
          <a:endParaRPr lang="en-US" sz="2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>
            <a:defRPr/>
          </a:pPr>
          <a:r>
            <a: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млн.руб.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D345FA-88FF-4256-B5ED-F8142FA55504}" type="datetimeFigureOut">
              <a:rPr lang="ru-RU" smtClean="0"/>
              <a:t>26.03.2021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427288" y="1336675"/>
            <a:ext cx="2705100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5C8C29-82AD-4EDB-A033-5A6C2B716C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3340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C8C29-82AD-4EDB-A033-5A6C2B716C1C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057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617184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343080" y="5285880"/>
            <a:ext cx="617184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3505680" y="213372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343080" y="528588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3505680" y="528588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198720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2430000" y="2133720"/>
            <a:ext cx="198720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4516920" y="2133720"/>
            <a:ext cx="198720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343080" y="5285880"/>
            <a:ext cx="198720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2430000" y="5285880"/>
            <a:ext cx="198720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4516920" y="5285880"/>
            <a:ext cx="198720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343080" y="2133720"/>
            <a:ext cx="6171840" cy="60343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6171840" cy="6034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3011760" cy="6034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3505680" y="2133720"/>
            <a:ext cx="3011760" cy="6034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343080" y="366120"/>
            <a:ext cx="6171840" cy="70635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3505680" y="2133720"/>
            <a:ext cx="3011760" cy="6034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343080" y="528588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3011760" cy="6034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3505680" y="213372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3505680" y="528588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3505680" y="213372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343080" y="5285880"/>
            <a:ext cx="617184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4400" b="0" strike="noStrike" spc="-1">
                <a:solidFill>
                  <a:srgbClr val="000000"/>
                </a:solidFill>
                <a:latin typeface="Calibri"/>
              </a:rPr>
              <a:t>Образец заголовка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6171840" cy="603432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ru-RU" sz="3200" b="0" strike="noStrike" spc="-1">
                <a:solidFill>
                  <a:srgbClr val="000000"/>
                </a:solidFill>
                <a:latin typeface="Calibri"/>
              </a:rPr>
              <a:t>Образец текста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Второй уровень</a:t>
            </a:r>
          </a:p>
          <a:p>
            <a:pPr marL="1143000" lvl="2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ru-RU" sz="2400" b="0" strike="noStrike" spc="-1">
                <a:solidFill>
                  <a:srgbClr val="000000"/>
                </a:solidFill>
                <a:latin typeface="Calibri"/>
              </a:rPr>
              <a:t>Третий уровень</a:t>
            </a:r>
          </a:p>
          <a:p>
            <a:pPr marL="1600200" lvl="3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Четвертый уровень</a:t>
            </a:r>
          </a:p>
          <a:p>
            <a:pPr marL="2057400" lvl="4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Пятый уровень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343080" y="8475120"/>
            <a:ext cx="1599840" cy="48636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E42B657B-45D5-49E8-9C98-6BEDCCE76E3F}" type="datetime">
              <a:rPr lang="ru-RU" sz="1200" b="0" strike="noStrike" spc="-1">
                <a:solidFill>
                  <a:srgbClr val="8B8B8B"/>
                </a:solidFill>
                <a:latin typeface="Calibri"/>
              </a:rPr>
              <a:t>26.03.2021</a:t>
            </a:fld>
            <a:endParaRPr lang="ru-RU" sz="12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2343240" y="8475120"/>
            <a:ext cx="2171520" cy="48636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ru-RU" sz="24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4915080" y="8475120"/>
            <a:ext cx="1599840" cy="48636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D1D50AA6-06D5-45DA-B40F-294708F0B092}" type="slidenum">
              <a:rPr lang="ru-RU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gif"/><Relationship Id="rId5" Type="http://schemas.openxmlformats.org/officeDocument/2006/relationships/image" Target="../media/image4.gif"/><Relationship Id="rId10" Type="http://schemas.openxmlformats.org/officeDocument/2006/relationships/image" Target="../media/image9.jpeg"/><Relationship Id="rId4" Type="http://schemas.openxmlformats.org/officeDocument/2006/relationships/image" Target="../media/image3.gif"/><Relationship Id="rId9" Type="http://schemas.openxmlformats.org/officeDocument/2006/relationships/image" Target="../media/image8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0" y="6185520"/>
            <a:ext cx="6873480" cy="2958120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2" name="CustomShape 2"/>
          <p:cNvSpPr/>
          <p:nvPr/>
        </p:nvSpPr>
        <p:spPr>
          <a:xfrm>
            <a:off x="0" y="-60120"/>
            <a:ext cx="6873480" cy="2958120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3" name="CustomShape 3"/>
          <p:cNvSpPr/>
          <p:nvPr/>
        </p:nvSpPr>
        <p:spPr>
          <a:xfrm>
            <a:off x="2288880" y="1465560"/>
            <a:ext cx="4454280" cy="1005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r"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Основные параметры исполнения консолидированного бюджета Новокубанского района</a:t>
            </a:r>
            <a:endParaRPr lang="ru-RU" sz="2000" b="0" strike="noStrike" spc="-1">
              <a:latin typeface="Arial"/>
            </a:endParaRPr>
          </a:p>
        </p:txBody>
      </p:sp>
      <p:grpSp>
        <p:nvGrpSpPr>
          <p:cNvPr id="44" name="Group 4"/>
          <p:cNvGrpSpPr/>
          <p:nvPr/>
        </p:nvGrpSpPr>
        <p:grpSpPr>
          <a:xfrm>
            <a:off x="1946880" y="0"/>
            <a:ext cx="4926960" cy="3431520"/>
            <a:chOff x="1946880" y="0"/>
            <a:chExt cx="4926960" cy="3431520"/>
          </a:xfrm>
        </p:grpSpPr>
        <p:grpSp>
          <p:nvGrpSpPr>
            <p:cNvPr id="45" name="Group 5"/>
            <p:cNvGrpSpPr/>
            <p:nvPr/>
          </p:nvGrpSpPr>
          <p:grpSpPr>
            <a:xfrm>
              <a:off x="1946880" y="25920"/>
              <a:ext cx="1835640" cy="3377520"/>
              <a:chOff x="1946880" y="25920"/>
              <a:chExt cx="1835640" cy="3377520"/>
            </a:xfrm>
          </p:grpSpPr>
          <p:grpSp>
            <p:nvGrpSpPr>
              <p:cNvPr id="46" name="Group 6"/>
              <p:cNvGrpSpPr/>
              <p:nvPr/>
            </p:nvGrpSpPr>
            <p:grpSpPr>
              <a:xfrm>
                <a:off x="1946880" y="25920"/>
                <a:ext cx="1835640" cy="1732680"/>
                <a:chOff x="1946880" y="25920"/>
                <a:chExt cx="1835640" cy="1732680"/>
              </a:xfrm>
            </p:grpSpPr>
            <p:sp>
              <p:nvSpPr>
                <p:cNvPr id="47" name="CustomShape 7"/>
                <p:cNvSpPr/>
                <p:nvPr/>
              </p:nvSpPr>
              <p:spPr>
                <a:xfrm>
                  <a:off x="1946880" y="25920"/>
                  <a:ext cx="909360" cy="835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48" name="CustomShape 8"/>
                <p:cNvSpPr/>
                <p:nvPr/>
              </p:nvSpPr>
              <p:spPr>
                <a:xfrm>
                  <a:off x="2873160" y="25920"/>
                  <a:ext cx="909360" cy="835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49" name="CustomShape 9"/>
                <p:cNvSpPr/>
                <p:nvPr/>
              </p:nvSpPr>
              <p:spPr>
                <a:xfrm>
                  <a:off x="1946880" y="923040"/>
                  <a:ext cx="909360" cy="835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0" name="CustomShape 10"/>
                <p:cNvSpPr/>
                <p:nvPr/>
              </p:nvSpPr>
              <p:spPr>
                <a:xfrm>
                  <a:off x="2873160" y="923040"/>
                  <a:ext cx="909360" cy="835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51" name="Group 11"/>
              <p:cNvGrpSpPr/>
              <p:nvPr/>
            </p:nvGrpSpPr>
            <p:grpSpPr>
              <a:xfrm>
                <a:off x="1997640" y="1702080"/>
                <a:ext cx="1720440" cy="1701360"/>
                <a:chOff x="1997640" y="1702080"/>
                <a:chExt cx="1720440" cy="1701360"/>
              </a:xfrm>
            </p:grpSpPr>
            <p:sp>
              <p:nvSpPr>
                <p:cNvPr id="52" name="CustomShape 12"/>
                <p:cNvSpPr/>
                <p:nvPr/>
              </p:nvSpPr>
              <p:spPr>
                <a:xfrm rot="2502000">
                  <a:off x="1957320" y="2081520"/>
                  <a:ext cx="1108440" cy="406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3" name="CustomShape 13"/>
                <p:cNvSpPr/>
                <p:nvPr/>
              </p:nvSpPr>
              <p:spPr>
                <a:xfrm rot="8298000">
                  <a:off x="2614680" y="2050560"/>
                  <a:ext cx="1108440" cy="406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4" name="CustomShape 14"/>
                <p:cNvSpPr/>
                <p:nvPr/>
              </p:nvSpPr>
              <p:spPr>
                <a:xfrm rot="8298000">
                  <a:off x="1965960" y="2679120"/>
                  <a:ext cx="1108440" cy="406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5" name="CustomShape 15"/>
                <p:cNvSpPr/>
                <p:nvPr/>
              </p:nvSpPr>
              <p:spPr>
                <a:xfrm rot="13302000">
                  <a:off x="2586960" y="2679480"/>
                  <a:ext cx="1108440" cy="406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</p:grpSp>
        <p:grpSp>
          <p:nvGrpSpPr>
            <p:cNvPr id="56" name="Group 16"/>
            <p:cNvGrpSpPr/>
            <p:nvPr/>
          </p:nvGrpSpPr>
          <p:grpSpPr>
            <a:xfrm>
              <a:off x="4050000" y="0"/>
              <a:ext cx="1286280" cy="1372680"/>
              <a:chOff x="4050000" y="0"/>
              <a:chExt cx="1286280" cy="1372680"/>
            </a:xfrm>
          </p:grpSpPr>
          <p:grpSp>
            <p:nvGrpSpPr>
              <p:cNvPr id="57" name="Group 17"/>
              <p:cNvGrpSpPr/>
              <p:nvPr/>
            </p:nvGrpSpPr>
            <p:grpSpPr>
              <a:xfrm>
                <a:off x="4708080" y="716760"/>
                <a:ext cx="628200" cy="645840"/>
                <a:chOff x="4708080" y="716760"/>
                <a:chExt cx="628200" cy="645840"/>
              </a:xfrm>
            </p:grpSpPr>
            <p:sp>
              <p:nvSpPr>
                <p:cNvPr id="58" name="CustomShape 18"/>
                <p:cNvSpPr/>
                <p:nvPr/>
              </p:nvSpPr>
              <p:spPr>
                <a:xfrm rot="2763000">
                  <a:off x="4705560" y="837360"/>
                  <a:ext cx="399600" cy="1519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9" name="CustomShape 19"/>
                <p:cNvSpPr/>
                <p:nvPr/>
              </p:nvSpPr>
              <p:spPr>
                <a:xfrm rot="8037000">
                  <a:off x="4926240" y="843840"/>
                  <a:ext cx="412200" cy="1472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0" name="CustomShape 20"/>
                <p:cNvSpPr/>
                <p:nvPr/>
              </p:nvSpPr>
              <p:spPr>
                <a:xfrm rot="8037000">
                  <a:off x="4701960" y="1089360"/>
                  <a:ext cx="412200" cy="1472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1" name="CustomShape 21"/>
                <p:cNvSpPr/>
                <p:nvPr/>
              </p:nvSpPr>
              <p:spPr>
                <a:xfrm rot="13563600">
                  <a:off x="4938840" y="1087200"/>
                  <a:ext cx="399600" cy="1519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62" name="Group 22"/>
              <p:cNvGrpSpPr/>
              <p:nvPr/>
            </p:nvGrpSpPr>
            <p:grpSpPr>
              <a:xfrm>
                <a:off x="4050000" y="730440"/>
                <a:ext cx="635760" cy="642240"/>
                <a:chOff x="4050000" y="730440"/>
                <a:chExt cx="635760" cy="642240"/>
              </a:xfrm>
            </p:grpSpPr>
            <p:sp>
              <p:nvSpPr>
                <p:cNvPr id="63" name="CustomShape 23"/>
                <p:cNvSpPr/>
                <p:nvPr/>
              </p:nvSpPr>
              <p:spPr>
                <a:xfrm rot="10800000">
                  <a:off x="4371480" y="1045440"/>
                  <a:ext cx="314280" cy="32616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4" name="CustomShape 24"/>
                <p:cNvSpPr/>
                <p:nvPr/>
              </p:nvSpPr>
              <p:spPr>
                <a:xfrm rot="10800000">
                  <a:off x="4371480" y="730080"/>
                  <a:ext cx="314280" cy="32616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5" name="CustomShape 25"/>
                <p:cNvSpPr/>
                <p:nvPr/>
              </p:nvSpPr>
              <p:spPr>
                <a:xfrm rot="10800000">
                  <a:off x="4051440" y="737640"/>
                  <a:ext cx="314280" cy="32616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6" name="CustomShape 26"/>
                <p:cNvSpPr/>
                <p:nvPr/>
              </p:nvSpPr>
              <p:spPr>
                <a:xfrm rot="10800000">
                  <a:off x="4050000" y="1046520"/>
                  <a:ext cx="314280" cy="32616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67" name="Group 27"/>
              <p:cNvGrpSpPr/>
              <p:nvPr/>
            </p:nvGrpSpPr>
            <p:grpSpPr>
              <a:xfrm>
                <a:off x="4693680" y="0"/>
                <a:ext cx="635040" cy="676440"/>
                <a:chOff x="4693680" y="0"/>
                <a:chExt cx="635040" cy="676440"/>
              </a:xfrm>
            </p:grpSpPr>
            <p:sp>
              <p:nvSpPr>
                <p:cNvPr id="68" name="CustomShape 28"/>
                <p:cNvSpPr/>
                <p:nvPr/>
              </p:nvSpPr>
              <p:spPr>
                <a:xfrm>
                  <a:off x="4693680" y="0"/>
                  <a:ext cx="314280" cy="3261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9" name="CustomShape 29"/>
                <p:cNvSpPr/>
                <p:nvPr/>
              </p:nvSpPr>
              <p:spPr>
                <a:xfrm>
                  <a:off x="5014440" y="0"/>
                  <a:ext cx="314280" cy="3261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0" name="CustomShape 30"/>
                <p:cNvSpPr/>
                <p:nvPr/>
              </p:nvSpPr>
              <p:spPr>
                <a:xfrm>
                  <a:off x="4693680" y="350280"/>
                  <a:ext cx="314280" cy="3261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1" name="CustomShape 31"/>
                <p:cNvSpPr/>
                <p:nvPr/>
              </p:nvSpPr>
              <p:spPr>
                <a:xfrm>
                  <a:off x="5014440" y="350280"/>
                  <a:ext cx="314280" cy="3261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sp>
            <p:nvSpPr>
              <p:cNvPr id="72" name="CustomShape 32"/>
              <p:cNvSpPr/>
              <p:nvPr/>
            </p:nvSpPr>
            <p:spPr>
              <a:xfrm rot="10800000">
                <a:off x="4050000" y="22320"/>
                <a:ext cx="628920" cy="65232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73" name="Group 33"/>
            <p:cNvGrpSpPr/>
            <p:nvPr/>
          </p:nvGrpSpPr>
          <p:grpSpPr>
            <a:xfrm>
              <a:off x="3880800" y="1507680"/>
              <a:ext cx="618120" cy="655200"/>
              <a:chOff x="3880800" y="1507680"/>
              <a:chExt cx="618120" cy="655200"/>
            </a:xfrm>
          </p:grpSpPr>
          <p:sp>
            <p:nvSpPr>
              <p:cNvPr id="74" name="CustomShape 34"/>
              <p:cNvSpPr/>
              <p:nvPr/>
            </p:nvSpPr>
            <p:spPr>
              <a:xfrm rot="5400000">
                <a:off x="4185360" y="1512360"/>
                <a:ext cx="318240" cy="30852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75" name="CustomShape 35"/>
              <p:cNvSpPr/>
              <p:nvPr/>
            </p:nvSpPr>
            <p:spPr>
              <a:xfrm rot="5400000">
                <a:off x="4185360" y="1837440"/>
                <a:ext cx="318600" cy="30852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76" name="CustomShape 36"/>
              <p:cNvSpPr/>
              <p:nvPr/>
            </p:nvSpPr>
            <p:spPr>
              <a:xfrm rot="5400000">
                <a:off x="3875760" y="1524600"/>
                <a:ext cx="318600" cy="30852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77" name="CustomShape 37"/>
              <p:cNvSpPr/>
              <p:nvPr/>
            </p:nvSpPr>
            <p:spPr>
              <a:xfrm rot="5400000">
                <a:off x="3875760" y="1849320"/>
                <a:ext cx="318600" cy="30852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78" name="Group 38"/>
            <p:cNvGrpSpPr/>
            <p:nvPr/>
          </p:nvGrpSpPr>
          <p:grpSpPr>
            <a:xfrm>
              <a:off x="4898160" y="2727000"/>
              <a:ext cx="630360" cy="648000"/>
              <a:chOff x="4898160" y="2727000"/>
              <a:chExt cx="630360" cy="648000"/>
            </a:xfrm>
          </p:grpSpPr>
          <p:sp>
            <p:nvSpPr>
              <p:cNvPr id="79" name="CustomShape 39"/>
              <p:cNvSpPr/>
              <p:nvPr/>
            </p:nvSpPr>
            <p:spPr>
              <a:xfrm rot="2771400">
                <a:off x="4896000" y="2847960"/>
                <a:ext cx="400320" cy="1522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0" name="CustomShape 40"/>
              <p:cNvSpPr/>
              <p:nvPr/>
            </p:nvSpPr>
            <p:spPr>
              <a:xfrm rot="8028600">
                <a:off x="5116680" y="2854800"/>
                <a:ext cx="412920" cy="14760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1" name="CustomShape 41"/>
              <p:cNvSpPr/>
              <p:nvPr/>
            </p:nvSpPr>
            <p:spPr>
              <a:xfrm rot="8028600">
                <a:off x="4893120" y="3101040"/>
                <a:ext cx="412560" cy="14760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2" name="CustomShape 42"/>
              <p:cNvSpPr/>
              <p:nvPr/>
            </p:nvSpPr>
            <p:spPr>
              <a:xfrm rot="13571400">
                <a:off x="5130000" y="3099240"/>
                <a:ext cx="400320" cy="1522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83" name="Group 43"/>
            <p:cNvGrpSpPr/>
            <p:nvPr/>
          </p:nvGrpSpPr>
          <p:grpSpPr>
            <a:xfrm>
              <a:off x="3830400" y="2247480"/>
              <a:ext cx="702000" cy="1184040"/>
              <a:chOff x="3830400" y="2247480"/>
              <a:chExt cx="702000" cy="1184040"/>
            </a:xfrm>
          </p:grpSpPr>
          <p:sp>
            <p:nvSpPr>
              <p:cNvPr id="84" name="CustomShape 44"/>
              <p:cNvSpPr/>
              <p:nvPr/>
            </p:nvSpPr>
            <p:spPr>
              <a:xfrm rot="2391600">
                <a:off x="3808080" y="2653920"/>
                <a:ext cx="450000" cy="1634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5" name="CustomShape 45"/>
              <p:cNvSpPr/>
              <p:nvPr/>
            </p:nvSpPr>
            <p:spPr>
              <a:xfrm rot="8408400">
                <a:off x="4082040" y="2635200"/>
                <a:ext cx="450000" cy="1634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6" name="CustomShape 46"/>
              <p:cNvSpPr/>
              <p:nvPr/>
            </p:nvSpPr>
            <p:spPr>
              <a:xfrm rot="2391600">
                <a:off x="3807720" y="2896920"/>
                <a:ext cx="450000" cy="1634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7" name="CustomShape 47"/>
              <p:cNvSpPr/>
              <p:nvPr/>
            </p:nvSpPr>
            <p:spPr>
              <a:xfrm rot="8408400">
                <a:off x="4082040" y="2878560"/>
                <a:ext cx="450000" cy="1634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8" name="CustomShape 48"/>
              <p:cNvSpPr/>
              <p:nvPr/>
            </p:nvSpPr>
            <p:spPr>
              <a:xfrm rot="2391600">
                <a:off x="3808080" y="2410200"/>
                <a:ext cx="450000" cy="1634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9" name="CustomShape 49"/>
              <p:cNvSpPr/>
              <p:nvPr/>
            </p:nvSpPr>
            <p:spPr>
              <a:xfrm rot="8408400">
                <a:off x="4082040" y="2391480"/>
                <a:ext cx="450000" cy="1634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0" name="CustomShape 50"/>
              <p:cNvSpPr/>
              <p:nvPr/>
            </p:nvSpPr>
            <p:spPr>
              <a:xfrm rot="2391600">
                <a:off x="3808080" y="3123720"/>
                <a:ext cx="450000" cy="1634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1" name="CustomShape 51"/>
              <p:cNvSpPr/>
              <p:nvPr/>
            </p:nvSpPr>
            <p:spPr>
              <a:xfrm rot="8408400">
                <a:off x="4082040" y="3105000"/>
                <a:ext cx="450000" cy="1634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92" name="Group 52"/>
            <p:cNvGrpSpPr/>
            <p:nvPr/>
          </p:nvGrpSpPr>
          <p:grpSpPr>
            <a:xfrm>
              <a:off x="4543920" y="1539000"/>
              <a:ext cx="1302840" cy="1264680"/>
              <a:chOff x="4543920" y="1539000"/>
              <a:chExt cx="1302840" cy="1264680"/>
            </a:xfrm>
          </p:grpSpPr>
          <p:sp>
            <p:nvSpPr>
              <p:cNvPr id="93" name="CustomShape 53"/>
              <p:cNvSpPr/>
              <p:nvPr/>
            </p:nvSpPr>
            <p:spPr>
              <a:xfrm rot="10800000">
                <a:off x="5202720" y="2158920"/>
                <a:ext cx="644040" cy="642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4" name="CustomShape 54"/>
              <p:cNvSpPr/>
              <p:nvPr/>
            </p:nvSpPr>
            <p:spPr>
              <a:xfrm rot="10800000">
                <a:off x="5202720" y="1539000"/>
                <a:ext cx="644040" cy="642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5" name="CustomShape 55"/>
              <p:cNvSpPr/>
              <p:nvPr/>
            </p:nvSpPr>
            <p:spPr>
              <a:xfrm rot="10800000">
                <a:off x="4546800" y="1552680"/>
                <a:ext cx="644040" cy="642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6" name="CustomShape 56"/>
              <p:cNvSpPr/>
              <p:nvPr/>
            </p:nvSpPr>
            <p:spPr>
              <a:xfrm rot="10800000">
                <a:off x="4543920" y="2161080"/>
                <a:ext cx="644040" cy="642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97" name="Group 57"/>
            <p:cNvGrpSpPr/>
            <p:nvPr/>
          </p:nvGrpSpPr>
          <p:grpSpPr>
            <a:xfrm>
              <a:off x="5514840" y="360"/>
              <a:ext cx="1260360" cy="1313640"/>
              <a:chOff x="5514840" y="360"/>
              <a:chExt cx="1260360" cy="1313640"/>
            </a:xfrm>
          </p:grpSpPr>
          <p:sp>
            <p:nvSpPr>
              <p:cNvPr id="98" name="CustomShape 58"/>
              <p:cNvSpPr/>
              <p:nvPr/>
            </p:nvSpPr>
            <p:spPr>
              <a:xfrm rot="10800000">
                <a:off x="6148440" y="656640"/>
                <a:ext cx="621000" cy="65592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9" name="CustomShape 59"/>
              <p:cNvSpPr/>
              <p:nvPr/>
            </p:nvSpPr>
            <p:spPr>
              <a:xfrm rot="10800000">
                <a:off x="5528520" y="23400"/>
                <a:ext cx="621000" cy="65592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0" name="CustomShape 60"/>
              <p:cNvSpPr/>
              <p:nvPr/>
            </p:nvSpPr>
            <p:spPr>
              <a:xfrm rot="10800000">
                <a:off x="6154200" y="0"/>
                <a:ext cx="621000" cy="655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1" name="CustomShape 61"/>
              <p:cNvSpPr/>
              <p:nvPr/>
            </p:nvSpPr>
            <p:spPr>
              <a:xfrm rot="10800000">
                <a:off x="5832360" y="984960"/>
                <a:ext cx="310320" cy="32796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2" name="CustomShape 62"/>
              <p:cNvSpPr/>
              <p:nvPr/>
            </p:nvSpPr>
            <p:spPr>
              <a:xfrm rot="10800000">
                <a:off x="5832360" y="668160"/>
                <a:ext cx="310320" cy="32796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3" name="CustomShape 63"/>
              <p:cNvSpPr/>
              <p:nvPr/>
            </p:nvSpPr>
            <p:spPr>
              <a:xfrm rot="10800000">
                <a:off x="5515920" y="675000"/>
                <a:ext cx="310320" cy="32796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4" name="CustomShape 64"/>
              <p:cNvSpPr/>
              <p:nvPr/>
            </p:nvSpPr>
            <p:spPr>
              <a:xfrm rot="10800000">
                <a:off x="5514840" y="986040"/>
                <a:ext cx="310320" cy="32796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sp>
          <p:nvSpPr>
            <p:cNvPr id="105" name="CustomShape 65"/>
            <p:cNvSpPr/>
            <p:nvPr/>
          </p:nvSpPr>
          <p:spPr>
            <a:xfrm>
              <a:off x="5965560" y="2507040"/>
              <a:ext cx="779760" cy="749520"/>
            </a:xfrm>
            <a:prstGeom prst="rtTriangl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6" name="CustomShape 66"/>
            <p:cNvSpPr/>
            <p:nvPr/>
          </p:nvSpPr>
          <p:spPr>
            <a:xfrm rot="10800000">
              <a:off x="5965560" y="1577880"/>
              <a:ext cx="908280" cy="928800"/>
            </a:xfrm>
            <a:prstGeom prst="ellips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07" name="CustomShape 67"/>
          <p:cNvSpPr/>
          <p:nvPr/>
        </p:nvSpPr>
        <p:spPr>
          <a:xfrm rot="10800000" flipH="1">
            <a:off x="-360" y="-59400"/>
            <a:ext cx="6857640" cy="276696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8" name="CustomShape 68"/>
          <p:cNvSpPr/>
          <p:nvPr/>
        </p:nvSpPr>
        <p:spPr>
          <a:xfrm rot="10800000" flipV="1">
            <a:off x="-119160" y="6423840"/>
            <a:ext cx="6993000" cy="272016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9" name="CustomShape 69"/>
          <p:cNvSpPr/>
          <p:nvPr/>
        </p:nvSpPr>
        <p:spPr>
          <a:xfrm>
            <a:off x="195120" y="543960"/>
            <a:ext cx="1781280" cy="547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3000" b="1" strike="noStrike" spc="-1">
                <a:solidFill>
                  <a:srgbClr val="FFFFFF"/>
                </a:solidFill>
                <a:latin typeface="Segoe UI"/>
              </a:rPr>
              <a:t>2020 год</a:t>
            </a:r>
            <a:endParaRPr lang="ru-RU" sz="3000" b="0" strike="noStrike" spc="-1">
              <a:latin typeface="Arial"/>
            </a:endParaRPr>
          </a:p>
        </p:txBody>
      </p:sp>
      <p:grpSp>
        <p:nvGrpSpPr>
          <p:cNvPr id="110" name="Group 70"/>
          <p:cNvGrpSpPr/>
          <p:nvPr/>
        </p:nvGrpSpPr>
        <p:grpSpPr>
          <a:xfrm>
            <a:off x="109800" y="4327200"/>
            <a:ext cx="6645240" cy="4740120"/>
            <a:chOff x="109800" y="4327200"/>
            <a:chExt cx="6645240" cy="4740120"/>
          </a:xfrm>
        </p:grpSpPr>
        <p:grpSp>
          <p:nvGrpSpPr>
            <p:cNvPr id="111" name="Group 71"/>
            <p:cNvGrpSpPr/>
            <p:nvPr/>
          </p:nvGrpSpPr>
          <p:grpSpPr>
            <a:xfrm>
              <a:off x="109800" y="4363200"/>
              <a:ext cx="2476080" cy="4672080"/>
              <a:chOff x="109800" y="4363200"/>
              <a:chExt cx="2476080" cy="4672080"/>
            </a:xfrm>
          </p:grpSpPr>
          <p:grpSp>
            <p:nvGrpSpPr>
              <p:cNvPr id="112" name="Group 72"/>
              <p:cNvGrpSpPr/>
              <p:nvPr/>
            </p:nvGrpSpPr>
            <p:grpSpPr>
              <a:xfrm>
                <a:off x="109800" y="4363200"/>
                <a:ext cx="2476080" cy="2396880"/>
                <a:chOff x="109800" y="4363200"/>
                <a:chExt cx="2476080" cy="2396880"/>
              </a:xfrm>
            </p:grpSpPr>
            <p:sp>
              <p:nvSpPr>
                <p:cNvPr id="113" name="CustomShape 73"/>
                <p:cNvSpPr/>
                <p:nvPr/>
              </p:nvSpPr>
              <p:spPr>
                <a:xfrm>
                  <a:off x="109800" y="4363200"/>
                  <a:ext cx="1226160" cy="11559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4" name="CustomShape 74"/>
                <p:cNvSpPr/>
                <p:nvPr/>
              </p:nvSpPr>
              <p:spPr>
                <a:xfrm>
                  <a:off x="1358640" y="4363200"/>
                  <a:ext cx="1226160" cy="11559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5" name="CustomShape 75"/>
                <p:cNvSpPr/>
                <p:nvPr/>
              </p:nvSpPr>
              <p:spPr>
                <a:xfrm>
                  <a:off x="109800" y="5604120"/>
                  <a:ext cx="1226160" cy="11559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6" name="CustomShape 76"/>
                <p:cNvSpPr/>
                <p:nvPr/>
              </p:nvSpPr>
              <p:spPr>
                <a:xfrm>
                  <a:off x="1359360" y="5604120"/>
                  <a:ext cx="1226520" cy="11559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17" name="Group 77"/>
              <p:cNvGrpSpPr/>
              <p:nvPr/>
            </p:nvGrpSpPr>
            <p:grpSpPr>
              <a:xfrm>
                <a:off x="157320" y="6701040"/>
                <a:ext cx="2340360" cy="2334240"/>
                <a:chOff x="157320" y="6701040"/>
                <a:chExt cx="2340360" cy="2334240"/>
              </a:xfrm>
            </p:grpSpPr>
            <p:sp>
              <p:nvSpPr>
                <p:cNvPr id="118" name="CustomShape 78"/>
                <p:cNvSpPr/>
                <p:nvPr/>
              </p:nvSpPr>
              <p:spPr>
                <a:xfrm rot="2545800">
                  <a:off x="109800" y="7205400"/>
                  <a:ext cx="1512000" cy="556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9" name="CustomShape 79"/>
                <p:cNvSpPr/>
                <p:nvPr/>
              </p:nvSpPr>
              <p:spPr>
                <a:xfrm rot="8254200">
                  <a:off x="995760" y="7171920"/>
                  <a:ext cx="1512000" cy="556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0" name="CustomShape 80"/>
                <p:cNvSpPr/>
                <p:nvPr/>
              </p:nvSpPr>
              <p:spPr>
                <a:xfrm rot="8254200">
                  <a:off x="121320" y="8040960"/>
                  <a:ext cx="1511640" cy="556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1" name="CustomShape 81"/>
                <p:cNvSpPr/>
                <p:nvPr/>
              </p:nvSpPr>
              <p:spPr>
                <a:xfrm rot="13345800">
                  <a:off x="969480" y="8041320"/>
                  <a:ext cx="1511640" cy="556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</p:grpSp>
        <p:grpSp>
          <p:nvGrpSpPr>
            <p:cNvPr id="122" name="Group 82"/>
            <p:cNvGrpSpPr/>
            <p:nvPr/>
          </p:nvGrpSpPr>
          <p:grpSpPr>
            <a:xfrm>
              <a:off x="2946240" y="4327200"/>
              <a:ext cx="1742400" cy="1898640"/>
              <a:chOff x="2946240" y="4327200"/>
              <a:chExt cx="1742400" cy="1898640"/>
            </a:xfrm>
          </p:grpSpPr>
          <p:grpSp>
            <p:nvGrpSpPr>
              <p:cNvPr id="123" name="Group 83"/>
              <p:cNvGrpSpPr/>
              <p:nvPr/>
            </p:nvGrpSpPr>
            <p:grpSpPr>
              <a:xfrm>
                <a:off x="3826800" y="5318640"/>
                <a:ext cx="861840" cy="893160"/>
                <a:chOff x="3826800" y="5318640"/>
                <a:chExt cx="861840" cy="893160"/>
              </a:xfrm>
            </p:grpSpPr>
            <p:sp>
              <p:nvSpPr>
                <p:cNvPr id="124" name="CustomShape 84"/>
                <p:cNvSpPr/>
                <p:nvPr/>
              </p:nvSpPr>
              <p:spPr>
                <a:xfrm rot="2806800">
                  <a:off x="3825000" y="5484960"/>
                  <a:ext cx="546480" cy="207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5" name="CustomShape 85"/>
                <p:cNvSpPr/>
                <p:nvPr/>
              </p:nvSpPr>
              <p:spPr>
                <a:xfrm rot="7993200">
                  <a:off x="4122720" y="5497560"/>
                  <a:ext cx="563400" cy="2012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6" name="CustomShape 86"/>
                <p:cNvSpPr/>
                <p:nvPr/>
              </p:nvSpPr>
              <p:spPr>
                <a:xfrm rot="7993200">
                  <a:off x="3820320" y="5837040"/>
                  <a:ext cx="563400" cy="2012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7" name="CustomShape 87"/>
                <p:cNvSpPr/>
                <p:nvPr/>
              </p:nvSpPr>
              <p:spPr>
                <a:xfrm rot="13606800">
                  <a:off x="4143600" y="5834160"/>
                  <a:ext cx="546480" cy="207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28" name="Group 88"/>
              <p:cNvGrpSpPr/>
              <p:nvPr/>
            </p:nvGrpSpPr>
            <p:grpSpPr>
              <a:xfrm>
                <a:off x="2946240" y="5337720"/>
                <a:ext cx="857880" cy="888120"/>
                <a:chOff x="2946240" y="5337720"/>
                <a:chExt cx="857880" cy="888120"/>
              </a:xfrm>
            </p:grpSpPr>
            <p:sp>
              <p:nvSpPr>
                <p:cNvPr id="129" name="CustomShape 89"/>
                <p:cNvSpPr/>
                <p:nvPr/>
              </p:nvSpPr>
              <p:spPr>
                <a:xfrm rot="10800000">
                  <a:off x="3380040" y="5773320"/>
                  <a:ext cx="424080" cy="45108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0" name="CustomShape 90"/>
                <p:cNvSpPr/>
                <p:nvPr/>
              </p:nvSpPr>
              <p:spPr>
                <a:xfrm rot="10800000">
                  <a:off x="3380040" y="5337720"/>
                  <a:ext cx="424080" cy="45108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1" name="CustomShape 91"/>
                <p:cNvSpPr/>
                <p:nvPr/>
              </p:nvSpPr>
              <p:spPr>
                <a:xfrm rot="10800000">
                  <a:off x="2948040" y="5347440"/>
                  <a:ext cx="424080" cy="45108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2" name="CustomShape 92"/>
                <p:cNvSpPr/>
                <p:nvPr/>
              </p:nvSpPr>
              <p:spPr>
                <a:xfrm rot="10800000">
                  <a:off x="2946240" y="5774760"/>
                  <a:ext cx="424080" cy="45108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33" name="Group 93"/>
              <p:cNvGrpSpPr/>
              <p:nvPr/>
            </p:nvGrpSpPr>
            <p:grpSpPr>
              <a:xfrm>
                <a:off x="3814920" y="4327200"/>
                <a:ext cx="856080" cy="935640"/>
                <a:chOff x="3814920" y="4327200"/>
                <a:chExt cx="856080" cy="935640"/>
              </a:xfrm>
            </p:grpSpPr>
            <p:sp>
              <p:nvSpPr>
                <p:cNvPr id="134" name="CustomShape 94"/>
                <p:cNvSpPr/>
                <p:nvPr/>
              </p:nvSpPr>
              <p:spPr>
                <a:xfrm>
                  <a:off x="3814920" y="4327200"/>
                  <a:ext cx="424080" cy="4510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5" name="CustomShape 95"/>
                <p:cNvSpPr/>
                <p:nvPr/>
              </p:nvSpPr>
              <p:spPr>
                <a:xfrm>
                  <a:off x="4246920" y="4327200"/>
                  <a:ext cx="424080" cy="4510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6" name="CustomShape 96"/>
                <p:cNvSpPr/>
                <p:nvPr/>
              </p:nvSpPr>
              <p:spPr>
                <a:xfrm>
                  <a:off x="3814920" y="4811760"/>
                  <a:ext cx="424080" cy="4510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7" name="CustomShape 97"/>
                <p:cNvSpPr/>
                <p:nvPr/>
              </p:nvSpPr>
              <p:spPr>
                <a:xfrm>
                  <a:off x="4246920" y="4811760"/>
                  <a:ext cx="424080" cy="4510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sp>
            <p:nvSpPr>
              <p:cNvPr id="138" name="CustomShape 98"/>
              <p:cNvSpPr/>
              <p:nvPr/>
            </p:nvSpPr>
            <p:spPr>
              <a:xfrm rot="10800000">
                <a:off x="2946600" y="4358160"/>
                <a:ext cx="848160" cy="90252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39" name="Group 99"/>
            <p:cNvGrpSpPr/>
            <p:nvPr/>
          </p:nvGrpSpPr>
          <p:grpSpPr>
            <a:xfrm>
              <a:off x="2718000" y="6413040"/>
              <a:ext cx="834120" cy="905760"/>
              <a:chOff x="2718000" y="6413040"/>
              <a:chExt cx="834120" cy="905760"/>
            </a:xfrm>
          </p:grpSpPr>
          <p:sp>
            <p:nvSpPr>
              <p:cNvPr id="140" name="CustomShape 100"/>
              <p:cNvSpPr/>
              <p:nvPr/>
            </p:nvSpPr>
            <p:spPr>
              <a:xfrm rot="5400000">
                <a:off x="3123720" y="6425280"/>
                <a:ext cx="440640" cy="416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1" name="CustomShape 101"/>
              <p:cNvSpPr/>
              <p:nvPr/>
            </p:nvSpPr>
            <p:spPr>
              <a:xfrm rot="5400000">
                <a:off x="3123720" y="6874200"/>
                <a:ext cx="440640" cy="416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2" name="CustomShape 102"/>
              <p:cNvSpPr/>
              <p:nvPr/>
            </p:nvSpPr>
            <p:spPr>
              <a:xfrm rot="5400000">
                <a:off x="2705760" y="6441480"/>
                <a:ext cx="440640" cy="416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3" name="CustomShape 103"/>
              <p:cNvSpPr/>
              <p:nvPr/>
            </p:nvSpPr>
            <p:spPr>
              <a:xfrm rot="5400000">
                <a:off x="2705760" y="6890400"/>
                <a:ext cx="440640" cy="416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44" name="Group 104"/>
            <p:cNvGrpSpPr/>
            <p:nvPr/>
          </p:nvGrpSpPr>
          <p:grpSpPr>
            <a:xfrm>
              <a:off x="4083480" y="8099640"/>
              <a:ext cx="864000" cy="896760"/>
              <a:chOff x="4083480" y="8099640"/>
              <a:chExt cx="864000" cy="896760"/>
            </a:xfrm>
          </p:grpSpPr>
          <p:sp>
            <p:nvSpPr>
              <p:cNvPr id="145" name="CustomShape 105"/>
              <p:cNvSpPr/>
              <p:nvPr/>
            </p:nvSpPr>
            <p:spPr>
              <a:xfrm rot="2815200">
                <a:off x="4082040" y="8266320"/>
                <a:ext cx="547200" cy="2077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6" name="CustomShape 106"/>
              <p:cNvSpPr/>
              <p:nvPr/>
            </p:nvSpPr>
            <p:spPr>
              <a:xfrm rot="7985400">
                <a:off x="4379760" y="8279640"/>
                <a:ext cx="564480" cy="20160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7" name="CustomShape 107"/>
              <p:cNvSpPr/>
              <p:nvPr/>
            </p:nvSpPr>
            <p:spPr>
              <a:xfrm rot="7985400">
                <a:off x="4077360" y="8620560"/>
                <a:ext cx="564480" cy="20160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8" name="CustomShape 108"/>
              <p:cNvSpPr/>
              <p:nvPr/>
            </p:nvSpPr>
            <p:spPr>
              <a:xfrm rot="13614600">
                <a:off x="4401000" y="8618040"/>
                <a:ext cx="547560" cy="2077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49" name="Group 109"/>
            <p:cNvGrpSpPr/>
            <p:nvPr/>
          </p:nvGrpSpPr>
          <p:grpSpPr>
            <a:xfrm>
              <a:off x="2642040" y="7443000"/>
              <a:ext cx="955080" cy="1624320"/>
              <a:chOff x="2642040" y="7443000"/>
              <a:chExt cx="955080" cy="1624320"/>
            </a:xfrm>
          </p:grpSpPr>
          <p:sp>
            <p:nvSpPr>
              <p:cNvPr id="150" name="CustomShape 110"/>
              <p:cNvSpPr/>
              <p:nvPr/>
            </p:nvSpPr>
            <p:spPr>
              <a:xfrm rot="2434200">
                <a:off x="2614320" y="7998120"/>
                <a:ext cx="613440" cy="223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1" name="CustomShape 111"/>
              <p:cNvSpPr/>
              <p:nvPr/>
            </p:nvSpPr>
            <p:spPr>
              <a:xfrm rot="8365800">
                <a:off x="2984400" y="7975440"/>
                <a:ext cx="613440" cy="223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2" name="CustomShape 112"/>
              <p:cNvSpPr/>
              <p:nvPr/>
            </p:nvSpPr>
            <p:spPr>
              <a:xfrm rot="2434200">
                <a:off x="2614320" y="8334360"/>
                <a:ext cx="613440" cy="223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3" name="CustomShape 113"/>
              <p:cNvSpPr/>
              <p:nvPr/>
            </p:nvSpPr>
            <p:spPr>
              <a:xfrm rot="8365800">
                <a:off x="2984400" y="8311680"/>
                <a:ext cx="613440" cy="223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4" name="CustomShape 114"/>
              <p:cNvSpPr/>
              <p:nvPr/>
            </p:nvSpPr>
            <p:spPr>
              <a:xfrm rot="2434200">
                <a:off x="2614320" y="7660800"/>
                <a:ext cx="613440" cy="223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5" name="CustomShape 115"/>
              <p:cNvSpPr/>
              <p:nvPr/>
            </p:nvSpPr>
            <p:spPr>
              <a:xfrm rot="8365800">
                <a:off x="2984400" y="7638120"/>
                <a:ext cx="613440" cy="223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6" name="CustomShape 116"/>
              <p:cNvSpPr/>
              <p:nvPr/>
            </p:nvSpPr>
            <p:spPr>
              <a:xfrm rot="2434200">
                <a:off x="2614320" y="8647920"/>
                <a:ext cx="613440" cy="223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7" name="CustomShape 117"/>
              <p:cNvSpPr/>
              <p:nvPr/>
            </p:nvSpPr>
            <p:spPr>
              <a:xfrm rot="8365800">
                <a:off x="2984400" y="8625240"/>
                <a:ext cx="613440" cy="223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58" name="Group 118"/>
            <p:cNvGrpSpPr/>
            <p:nvPr/>
          </p:nvGrpSpPr>
          <p:grpSpPr>
            <a:xfrm>
              <a:off x="3612240" y="6455880"/>
              <a:ext cx="1757880" cy="1749960"/>
              <a:chOff x="3612240" y="6455880"/>
              <a:chExt cx="1757880" cy="1749960"/>
            </a:xfrm>
          </p:grpSpPr>
          <p:sp>
            <p:nvSpPr>
              <p:cNvPr id="159" name="CustomShape 119"/>
              <p:cNvSpPr/>
              <p:nvPr/>
            </p:nvSpPr>
            <p:spPr>
              <a:xfrm rot="10800000">
                <a:off x="4501080" y="7313400"/>
                <a:ext cx="869040" cy="8892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0" name="CustomShape 120"/>
              <p:cNvSpPr/>
              <p:nvPr/>
            </p:nvSpPr>
            <p:spPr>
              <a:xfrm rot="10800000">
                <a:off x="4501080" y="6455880"/>
                <a:ext cx="869040" cy="8892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1" name="CustomShape 121"/>
              <p:cNvSpPr/>
              <p:nvPr/>
            </p:nvSpPr>
            <p:spPr>
              <a:xfrm rot="10800000">
                <a:off x="3615840" y="6474960"/>
                <a:ext cx="869040" cy="8892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2" name="CustomShape 122"/>
              <p:cNvSpPr/>
              <p:nvPr/>
            </p:nvSpPr>
            <p:spPr>
              <a:xfrm rot="10800000">
                <a:off x="3612240" y="7316640"/>
                <a:ext cx="869040" cy="8892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63" name="Group 123"/>
            <p:cNvGrpSpPr/>
            <p:nvPr/>
          </p:nvGrpSpPr>
          <p:grpSpPr>
            <a:xfrm>
              <a:off x="4921920" y="4327560"/>
              <a:ext cx="1699920" cy="1816920"/>
              <a:chOff x="4921920" y="4327560"/>
              <a:chExt cx="1699920" cy="1816920"/>
            </a:xfrm>
          </p:grpSpPr>
          <p:sp>
            <p:nvSpPr>
              <p:cNvPr id="164" name="CustomShape 124"/>
              <p:cNvSpPr/>
              <p:nvPr/>
            </p:nvSpPr>
            <p:spPr>
              <a:xfrm rot="10800000">
                <a:off x="5776920" y="5235840"/>
                <a:ext cx="837360" cy="9075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5" name="CustomShape 125"/>
              <p:cNvSpPr/>
              <p:nvPr/>
            </p:nvSpPr>
            <p:spPr>
              <a:xfrm rot="10800000">
                <a:off x="4940640" y="4359960"/>
                <a:ext cx="837360" cy="9075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6" name="CustomShape 126"/>
              <p:cNvSpPr/>
              <p:nvPr/>
            </p:nvSpPr>
            <p:spPr>
              <a:xfrm rot="10800000">
                <a:off x="5784480" y="4327560"/>
                <a:ext cx="837360" cy="907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7" name="CustomShape 127"/>
              <p:cNvSpPr/>
              <p:nvPr/>
            </p:nvSpPr>
            <p:spPr>
              <a:xfrm rot="10800000">
                <a:off x="5350320" y="5689800"/>
                <a:ext cx="418680" cy="453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8" name="CustomShape 128"/>
              <p:cNvSpPr/>
              <p:nvPr/>
            </p:nvSpPr>
            <p:spPr>
              <a:xfrm rot="10800000">
                <a:off x="5350320" y="5251680"/>
                <a:ext cx="418680" cy="453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9" name="CustomShape 129"/>
              <p:cNvSpPr/>
              <p:nvPr/>
            </p:nvSpPr>
            <p:spPr>
              <a:xfrm rot="10800000">
                <a:off x="4923720" y="5261400"/>
                <a:ext cx="418680" cy="453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0" name="CustomShape 130"/>
              <p:cNvSpPr/>
              <p:nvPr/>
            </p:nvSpPr>
            <p:spPr>
              <a:xfrm rot="10800000">
                <a:off x="4921920" y="5690880"/>
                <a:ext cx="418680" cy="453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sp>
          <p:nvSpPr>
            <p:cNvPr id="171" name="CustomShape 131"/>
            <p:cNvSpPr/>
            <p:nvPr/>
          </p:nvSpPr>
          <p:spPr>
            <a:xfrm>
              <a:off x="5529960" y="7795080"/>
              <a:ext cx="1051920" cy="1036800"/>
            </a:xfrm>
            <a:prstGeom prst="rtTriangl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2" name="CustomShape 132"/>
            <p:cNvSpPr/>
            <p:nvPr/>
          </p:nvSpPr>
          <p:spPr>
            <a:xfrm rot="10800000">
              <a:off x="5529960" y="6510240"/>
              <a:ext cx="1225080" cy="1284840"/>
            </a:xfrm>
            <a:prstGeom prst="ellips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73" name="CustomShape 133"/>
          <p:cNvSpPr/>
          <p:nvPr/>
        </p:nvSpPr>
        <p:spPr>
          <a:xfrm>
            <a:off x="1511280" y="7002720"/>
            <a:ext cx="3428640" cy="639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215968"/>
                </a:solidFill>
                <a:latin typeface="Calibri"/>
              </a:rPr>
              <a:t>Консолидированный</a:t>
            </a:r>
            <a:r>
              <a:rPr lang="ru-RU" sz="1600" b="1" strike="noStrike" spc="-1">
                <a:solidFill>
                  <a:srgbClr val="215968"/>
                </a:solidFill>
                <a:latin typeface="Calibri"/>
              </a:rPr>
              <a:t> </a:t>
            </a:r>
            <a:r>
              <a:rPr lang="ru-RU" sz="1800" b="1" strike="noStrike" spc="-1">
                <a:solidFill>
                  <a:srgbClr val="215968"/>
                </a:solidFill>
                <a:latin typeface="Calibri"/>
              </a:rPr>
              <a:t>бюджет </a:t>
            </a:r>
            <a:endParaRPr lang="ru-RU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215968"/>
                </a:solidFill>
                <a:latin typeface="Calibri"/>
              </a:rPr>
              <a:t>Новокубанского района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174" name="CustomShape 134"/>
          <p:cNvSpPr/>
          <p:nvPr/>
        </p:nvSpPr>
        <p:spPr>
          <a:xfrm>
            <a:off x="783360" y="7278840"/>
            <a:ext cx="6059880" cy="173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r">
              <a:lnSpc>
                <a:spcPct val="100000"/>
              </a:lnSpc>
            </a:pPr>
            <a:r>
              <a:rPr lang="ru-RU" sz="1800" b="0" strike="noStrike" spc="-1">
                <a:solidFill>
                  <a:srgbClr val="FFFFFF"/>
                </a:solidFill>
                <a:latin typeface="Calibri"/>
              </a:rPr>
              <a:t>- </a:t>
            </a:r>
            <a:r>
              <a:rPr lang="ru-RU" sz="1800" b="1" strike="noStrike" spc="-1">
                <a:solidFill>
                  <a:srgbClr val="FFFFFF"/>
                </a:solidFill>
                <a:latin typeface="Calibri"/>
              </a:rPr>
              <a:t>это свод бюджетов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</a:rPr>
              <a:t>муниципального образования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</a:rPr>
              <a:t>Новокубанский район, городского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</a:rPr>
              <a:t>поселения  и 8 сельских поселений района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</a:rPr>
              <a:t>без учета межбюджетных трансфертами между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</a:rPr>
              <a:t>этими бюджетами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175" name="CustomShape 135"/>
          <p:cNvSpPr/>
          <p:nvPr/>
        </p:nvSpPr>
        <p:spPr>
          <a:xfrm>
            <a:off x="82440" y="147960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январь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76" name="CustomShape 136"/>
          <p:cNvSpPr/>
          <p:nvPr/>
        </p:nvSpPr>
        <p:spPr>
          <a:xfrm>
            <a:off x="82440" y="226584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март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77" name="CustomShape 137"/>
          <p:cNvSpPr/>
          <p:nvPr/>
        </p:nvSpPr>
        <p:spPr>
          <a:xfrm>
            <a:off x="82440" y="456552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 dirty="0">
                <a:solidFill>
                  <a:srgbClr val="215968"/>
                </a:solidFill>
                <a:latin typeface="Times New Roman"/>
              </a:rPr>
              <a:t>сентябрь</a:t>
            </a:r>
            <a:endParaRPr lang="ru-RU" sz="2100" b="0" strike="noStrike" spc="-1" dirty="0">
              <a:latin typeface="Arial"/>
            </a:endParaRPr>
          </a:p>
        </p:txBody>
      </p:sp>
      <p:sp>
        <p:nvSpPr>
          <p:cNvPr id="178" name="CustomShape 138"/>
          <p:cNvSpPr/>
          <p:nvPr/>
        </p:nvSpPr>
        <p:spPr>
          <a:xfrm>
            <a:off x="82440" y="187380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февраль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79" name="CustomShape 139"/>
          <p:cNvSpPr/>
          <p:nvPr/>
        </p:nvSpPr>
        <p:spPr>
          <a:xfrm>
            <a:off x="82440" y="264636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апрель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0" name="CustomShape 140"/>
          <p:cNvSpPr/>
          <p:nvPr/>
        </p:nvSpPr>
        <p:spPr>
          <a:xfrm>
            <a:off x="82440" y="3787560"/>
            <a:ext cx="1337400" cy="34092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июль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1" name="CustomShape 141"/>
          <p:cNvSpPr/>
          <p:nvPr/>
        </p:nvSpPr>
        <p:spPr>
          <a:xfrm>
            <a:off x="82440" y="302436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май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2" name="CustomShape 142"/>
          <p:cNvSpPr/>
          <p:nvPr/>
        </p:nvSpPr>
        <p:spPr>
          <a:xfrm>
            <a:off x="79920" y="5337360"/>
            <a:ext cx="1337400" cy="34092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ноябрь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3" name="CustomShape 143"/>
          <p:cNvSpPr/>
          <p:nvPr/>
        </p:nvSpPr>
        <p:spPr>
          <a:xfrm>
            <a:off x="82440" y="340452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июнь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4" name="CustomShape 144"/>
          <p:cNvSpPr/>
          <p:nvPr/>
        </p:nvSpPr>
        <p:spPr>
          <a:xfrm>
            <a:off x="81000" y="4950720"/>
            <a:ext cx="1337400" cy="34092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 dirty="0">
                <a:solidFill>
                  <a:srgbClr val="215968"/>
                </a:solidFill>
                <a:latin typeface="Times New Roman"/>
              </a:rPr>
              <a:t>октябрь</a:t>
            </a:r>
            <a:endParaRPr lang="ru-RU" sz="2100" b="0" strike="noStrike" spc="-1" dirty="0">
              <a:latin typeface="Arial"/>
            </a:endParaRPr>
          </a:p>
        </p:txBody>
      </p:sp>
      <p:sp>
        <p:nvSpPr>
          <p:cNvPr id="185" name="CustomShape 145"/>
          <p:cNvSpPr/>
          <p:nvPr/>
        </p:nvSpPr>
        <p:spPr>
          <a:xfrm>
            <a:off x="82440" y="4174200"/>
            <a:ext cx="1337400" cy="34092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август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6" name="CustomShape 146"/>
          <p:cNvSpPr/>
          <p:nvPr/>
        </p:nvSpPr>
        <p:spPr>
          <a:xfrm>
            <a:off x="65160" y="5722560"/>
            <a:ext cx="1337400" cy="33588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декабрь</a:t>
            </a:r>
            <a:endParaRPr lang="ru-RU" sz="2100" b="0" strike="noStrike" spc="-1">
              <a:latin typeface="Arial"/>
            </a:endParaRPr>
          </a:p>
        </p:txBody>
      </p:sp>
      <p:pic>
        <p:nvPicPr>
          <p:cNvPr id="187" name="Picture 14" descr="https://adm-sovetskoe.ru/upload/medialibrary/fa2/fa2f3e881a6ab5a94ea44ef797fc9f51.jpg"/>
          <p:cNvPicPr/>
          <p:nvPr/>
        </p:nvPicPr>
        <p:blipFill>
          <a:blip r:embed="rId2"/>
          <a:stretch/>
        </p:blipFill>
        <p:spPr>
          <a:xfrm flipH="1">
            <a:off x="3501360" y="5387400"/>
            <a:ext cx="406800" cy="5504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88" name="Picture 12" descr="https://pp.userapi.com/c850016/v850016452/9e08b/6XKAfjYz5OY.jpg?ava=1"/>
          <p:cNvPicPr/>
          <p:nvPr/>
        </p:nvPicPr>
        <p:blipFill>
          <a:blip r:embed="rId3"/>
          <a:stretch/>
        </p:blipFill>
        <p:spPr>
          <a:xfrm>
            <a:off x="3501000" y="4662360"/>
            <a:ext cx="406800" cy="55440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89" name="Рисунок 229" descr="прикубанска.gif"/>
          <p:cNvPicPr/>
          <p:nvPr/>
        </p:nvPicPr>
        <p:blipFill>
          <a:blip r:embed="rId4"/>
          <a:stretch/>
        </p:blipFill>
        <p:spPr>
          <a:xfrm>
            <a:off x="2925000" y="5387400"/>
            <a:ext cx="402840" cy="55260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0" name="Рисунок 230" descr="novoselskoe_selo_coa.gif"/>
          <p:cNvPicPr/>
          <p:nvPr/>
        </p:nvPicPr>
        <p:blipFill>
          <a:blip r:embed="rId5"/>
          <a:stretch/>
        </p:blipFill>
        <p:spPr>
          <a:xfrm>
            <a:off x="2927880" y="4659480"/>
            <a:ext cx="399960" cy="55728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1" name="Picture 8" descr="https://im0-tub-ru.yandex.net/i?id=b8e081db8a79e9bc73b1c35eff5f8794&amp;n=13"/>
          <p:cNvPicPr/>
          <p:nvPr/>
        </p:nvPicPr>
        <p:blipFill>
          <a:blip r:embed="rId6"/>
          <a:stretch/>
        </p:blipFill>
        <p:spPr>
          <a:xfrm>
            <a:off x="2349000" y="5387400"/>
            <a:ext cx="399960" cy="55260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2" name="Picture 6" descr="https://cdn.turkaramamotoru.com/ru/selskoe-poselenie-komsomolskij-5686.jpg"/>
          <p:cNvPicPr/>
          <p:nvPr/>
        </p:nvPicPr>
        <p:blipFill>
          <a:blip r:embed="rId7"/>
          <a:stretch/>
        </p:blipFill>
        <p:spPr>
          <a:xfrm>
            <a:off x="2349000" y="4659480"/>
            <a:ext cx="399960" cy="55728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3" name="Рисунок 233" descr="верхнекубанка.gif"/>
          <p:cNvPicPr/>
          <p:nvPr/>
        </p:nvPicPr>
        <p:blipFill>
          <a:blip r:embed="rId8"/>
          <a:stretch/>
        </p:blipFill>
        <p:spPr>
          <a:xfrm>
            <a:off x="1769040" y="5387400"/>
            <a:ext cx="403560" cy="55260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4" name="Рисунок 234" descr="бесскорбная.gif"/>
          <p:cNvPicPr/>
          <p:nvPr/>
        </p:nvPicPr>
        <p:blipFill>
          <a:blip r:embed="rId9"/>
          <a:stretch/>
        </p:blipFill>
        <p:spPr>
          <a:xfrm>
            <a:off x="1767960" y="4662360"/>
            <a:ext cx="405000" cy="5576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5" name="Picture 2" descr="https://www.bankgorodov.ru/public/photos/coa/313609_bi.jpg"/>
          <p:cNvPicPr/>
          <p:nvPr/>
        </p:nvPicPr>
        <p:blipFill>
          <a:blip r:embed="rId10"/>
          <a:stretch/>
        </p:blipFill>
        <p:spPr>
          <a:xfrm>
            <a:off x="1767960" y="3938400"/>
            <a:ext cx="404640" cy="57708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96" name="CustomShape 147"/>
          <p:cNvSpPr/>
          <p:nvPr/>
        </p:nvSpPr>
        <p:spPr>
          <a:xfrm>
            <a:off x="2463480" y="3904200"/>
            <a:ext cx="3550680" cy="516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</a:rPr>
              <a:t>городское поселение  Новокубанское – административный центр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197" name="CustomShape 148"/>
          <p:cNvSpPr/>
          <p:nvPr/>
        </p:nvSpPr>
        <p:spPr>
          <a:xfrm>
            <a:off x="2264760" y="3204000"/>
            <a:ext cx="4311000" cy="3034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</a:rPr>
              <a:t>Муниципальное образование Новокубанский район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198" name="CustomShape 149"/>
          <p:cNvSpPr/>
          <p:nvPr/>
        </p:nvSpPr>
        <p:spPr>
          <a:xfrm>
            <a:off x="4014360" y="4883760"/>
            <a:ext cx="2721960" cy="1155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</a:rPr>
              <a:t>Бесскорбненское, Верхнекубанское, Ковалевское, Ляпинское, Новосельское, Прикубанское, Прочноокопское, Советское 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199" name="CustomShape 150"/>
          <p:cNvSpPr/>
          <p:nvPr/>
        </p:nvSpPr>
        <p:spPr>
          <a:xfrm>
            <a:off x="4138560" y="4599360"/>
            <a:ext cx="2539080" cy="3034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</a:rPr>
              <a:t>восемь сельских  поселений:</a:t>
            </a:r>
            <a:endParaRPr lang="ru-RU" sz="1400" b="0" strike="noStrike" spc="-1">
              <a:latin typeface="Arial"/>
            </a:endParaRPr>
          </a:p>
        </p:txBody>
      </p:sp>
      <p:pic>
        <p:nvPicPr>
          <p:cNvPr id="200" name="Рисунок 240" descr="novokubanskii_rayon_coa.gif"/>
          <p:cNvPicPr/>
          <p:nvPr/>
        </p:nvPicPr>
        <p:blipFill>
          <a:blip r:embed="rId11"/>
          <a:stretch/>
        </p:blipFill>
        <p:spPr>
          <a:xfrm>
            <a:off x="1714680" y="3086640"/>
            <a:ext cx="516240" cy="696960"/>
          </a:xfrm>
          <a:prstGeom prst="rect">
            <a:avLst/>
          </a:prstGeom>
          <a:ln w="0">
            <a:noFill/>
          </a:ln>
        </p:spPr>
      </p:pic>
      <p:grpSp>
        <p:nvGrpSpPr>
          <p:cNvPr id="201" name="Group 151"/>
          <p:cNvGrpSpPr/>
          <p:nvPr/>
        </p:nvGrpSpPr>
        <p:grpSpPr>
          <a:xfrm>
            <a:off x="5566680" y="434880"/>
            <a:ext cx="1276560" cy="807120"/>
            <a:chOff x="5566680" y="434880"/>
            <a:chExt cx="1276560" cy="807120"/>
          </a:xfrm>
        </p:grpSpPr>
        <p:sp>
          <p:nvSpPr>
            <p:cNvPr id="202" name="CustomShape 152"/>
            <p:cNvSpPr/>
            <p:nvPr/>
          </p:nvSpPr>
          <p:spPr>
            <a:xfrm>
              <a:off x="6437520" y="434880"/>
              <a:ext cx="405720" cy="80712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2D5C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3" name="CustomShape 153"/>
            <p:cNvSpPr/>
            <p:nvPr/>
          </p:nvSpPr>
          <p:spPr>
            <a:xfrm>
              <a:off x="6304320" y="1133280"/>
              <a:ext cx="217800" cy="108720"/>
            </a:xfrm>
            <a:prstGeom prst="trapezoid">
              <a:avLst>
                <a:gd name="adj" fmla="val 79854"/>
              </a:avLst>
            </a:prstGeom>
            <a:solidFill>
              <a:srgbClr val="4377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4" name="CustomShape 154"/>
            <p:cNvSpPr/>
            <p:nvPr/>
          </p:nvSpPr>
          <p:spPr>
            <a:xfrm>
              <a:off x="6219360" y="434880"/>
              <a:ext cx="405720" cy="80712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519A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5" name="CustomShape 155"/>
            <p:cNvSpPr/>
            <p:nvPr/>
          </p:nvSpPr>
          <p:spPr>
            <a:xfrm>
              <a:off x="5784840" y="434880"/>
              <a:ext cx="407880" cy="80712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C2D74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6" name="CustomShape 156"/>
            <p:cNvSpPr/>
            <p:nvPr/>
          </p:nvSpPr>
          <p:spPr>
            <a:xfrm>
              <a:off x="6000840" y="434880"/>
              <a:ext cx="405720" cy="80712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96BC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7" name="CustomShape 157"/>
            <p:cNvSpPr/>
            <p:nvPr/>
          </p:nvSpPr>
          <p:spPr>
            <a:xfrm>
              <a:off x="5566680" y="434880"/>
              <a:ext cx="405720" cy="80712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EABA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8" name="CustomShape 158"/>
            <p:cNvSpPr/>
            <p:nvPr/>
          </p:nvSpPr>
          <p:spPr>
            <a:xfrm flipV="1">
              <a:off x="6086160" y="434520"/>
              <a:ext cx="217800" cy="108720"/>
            </a:xfrm>
            <a:prstGeom prst="trapezoid">
              <a:avLst>
                <a:gd name="adj" fmla="val 79854"/>
              </a:avLst>
            </a:prstGeom>
            <a:solidFill>
              <a:srgbClr val="77A8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9" name="CustomShape 159"/>
            <p:cNvSpPr/>
            <p:nvPr/>
          </p:nvSpPr>
          <p:spPr>
            <a:xfrm flipV="1">
              <a:off x="5651640" y="434520"/>
              <a:ext cx="217800" cy="108720"/>
            </a:xfrm>
            <a:prstGeom prst="trapezoid">
              <a:avLst>
                <a:gd name="adj" fmla="val 79854"/>
              </a:avLst>
            </a:prstGeom>
            <a:solidFill>
              <a:srgbClr val="D0D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0" name="CustomShape 160"/>
            <p:cNvSpPr/>
            <p:nvPr/>
          </p:nvSpPr>
          <p:spPr>
            <a:xfrm>
              <a:off x="5870160" y="1133280"/>
              <a:ext cx="217800" cy="108720"/>
            </a:xfrm>
            <a:prstGeom prst="trapezoid">
              <a:avLst>
                <a:gd name="adj" fmla="val 79854"/>
              </a:avLst>
            </a:prstGeom>
            <a:solidFill>
              <a:srgbClr val="B1C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2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3" name="CustomShape 3"/>
          <p:cNvSpPr/>
          <p:nvPr/>
        </p:nvSpPr>
        <p:spPr>
          <a:xfrm>
            <a:off x="26640" y="126360"/>
            <a:ext cx="4454280" cy="395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ОСНОВНЫЕ ПАРАМЕТРЫ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15" name="CustomShape 5"/>
          <p:cNvSpPr/>
          <p:nvPr/>
        </p:nvSpPr>
        <p:spPr>
          <a:xfrm>
            <a:off x="109800" y="899640"/>
            <a:ext cx="4454280" cy="33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215968"/>
                </a:solidFill>
                <a:latin typeface="Segoe UI"/>
              </a:rPr>
              <a:t>Консолидированный бюджет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16" name="CustomShape 6"/>
          <p:cNvSpPr/>
          <p:nvPr/>
        </p:nvSpPr>
        <p:spPr>
          <a:xfrm>
            <a:off x="109800" y="3394440"/>
            <a:ext cx="4454280" cy="33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215968"/>
                </a:solidFill>
                <a:latin typeface="Segoe UI"/>
              </a:rPr>
              <a:t>Районный бюджет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18" name="CustomShape 8"/>
          <p:cNvSpPr/>
          <p:nvPr/>
        </p:nvSpPr>
        <p:spPr>
          <a:xfrm>
            <a:off x="5413320" y="959760"/>
            <a:ext cx="943200" cy="272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latin typeface="Calibri"/>
              </a:rPr>
              <a:t>млн.рублей</a:t>
            </a:r>
            <a:endParaRPr lang="ru-RU" sz="1200" b="0" strike="noStrike" spc="-1">
              <a:latin typeface="Arial"/>
            </a:endParaRPr>
          </a:p>
        </p:txBody>
      </p:sp>
      <p:sp>
        <p:nvSpPr>
          <p:cNvPr id="219" name="CustomShape 9"/>
          <p:cNvSpPr/>
          <p:nvPr/>
        </p:nvSpPr>
        <p:spPr>
          <a:xfrm>
            <a:off x="5426640" y="3580920"/>
            <a:ext cx="943200" cy="272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latin typeface="Calibri"/>
              </a:rPr>
              <a:t>млн.рублей</a:t>
            </a:r>
            <a:endParaRPr lang="ru-RU" sz="1200" b="0" strike="noStrike" spc="-1">
              <a:latin typeface="Arial"/>
            </a:endParaRPr>
          </a:p>
        </p:txBody>
      </p:sp>
      <p:sp>
        <p:nvSpPr>
          <p:cNvPr id="220" name="CustomShape 10"/>
          <p:cNvSpPr/>
          <p:nvPr/>
        </p:nvSpPr>
        <p:spPr>
          <a:xfrm>
            <a:off x="3084120" y="7452360"/>
            <a:ext cx="943200" cy="272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latin typeface="Calibri"/>
              </a:rPr>
              <a:t>млн.рублей</a:t>
            </a:r>
            <a:endParaRPr lang="ru-RU" sz="1200" b="0" strike="noStrike" spc="-1">
              <a:latin typeface="Arial"/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xmlns="" id="{9A7BA4B6-139A-46DC-BD81-EF194F5991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4410182"/>
              </p:ext>
            </p:extLst>
          </p:nvPr>
        </p:nvGraphicFramePr>
        <p:xfrm>
          <a:off x="167037" y="1218598"/>
          <a:ext cx="6357601" cy="2183040"/>
        </p:xfrm>
        <a:graphic>
          <a:graphicData uri="http://schemas.openxmlformats.org/drawingml/2006/table">
            <a:tbl>
              <a:tblPr bandRow="1">
                <a:tableStyleId>{7DF18680-E054-41AD-8BC1-D1AEF772440D}</a:tableStyleId>
              </a:tblPr>
              <a:tblGrid>
                <a:gridCol w="2803942">
                  <a:extLst>
                    <a:ext uri="{9D8B030D-6E8A-4147-A177-3AD203B41FA5}">
                      <a16:colId xmlns:a16="http://schemas.microsoft.com/office/drawing/2014/main" xmlns="" val="3802769178"/>
                    </a:ext>
                  </a:extLst>
                </a:gridCol>
                <a:gridCol w="1274519">
                  <a:extLst>
                    <a:ext uri="{9D8B030D-6E8A-4147-A177-3AD203B41FA5}">
                      <a16:colId xmlns:a16="http://schemas.microsoft.com/office/drawing/2014/main" xmlns="" val="1242750827"/>
                    </a:ext>
                  </a:extLst>
                </a:gridCol>
                <a:gridCol w="1139570">
                  <a:extLst>
                    <a:ext uri="{9D8B030D-6E8A-4147-A177-3AD203B41FA5}">
                      <a16:colId xmlns:a16="http://schemas.microsoft.com/office/drawing/2014/main" xmlns="" val="61035770"/>
                    </a:ext>
                  </a:extLst>
                </a:gridCol>
                <a:gridCol w="1139570">
                  <a:extLst>
                    <a:ext uri="{9D8B030D-6E8A-4147-A177-3AD203B41FA5}">
                      <a16:colId xmlns:a16="http://schemas.microsoft.com/office/drawing/2014/main" xmlns="" val="3898866267"/>
                    </a:ext>
                  </a:extLst>
                </a:gridCol>
              </a:tblGrid>
              <a:tr h="9702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Наименование показателя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Утвержденные бюджетные назначения 2020 года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Исполнено за 12 мес. 2020 года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% исполнения годового бюджетного назначения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717475125"/>
                  </a:ext>
                </a:extLst>
              </a:tr>
              <a:tr h="24256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Доходы всего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2 385,1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2 427,9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101,8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148868012"/>
                  </a:ext>
                </a:extLst>
              </a:tr>
              <a:tr h="24256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Налоговые и неналоговые доходы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774,0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832,4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107,5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3520393734"/>
                  </a:ext>
                </a:extLst>
              </a:tr>
              <a:tr h="24256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Безвозмездные поступления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1 611,1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1 595,6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99,0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309881345"/>
                  </a:ext>
                </a:extLst>
              </a:tr>
              <a:tr h="24256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Расходы всего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2 473,6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2 364,6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95,6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2670823473"/>
                  </a:ext>
                </a:extLst>
              </a:tr>
              <a:tr h="24256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Дефицит (-)/ профицит (+)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-88,5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63,3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-71,5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2742725478"/>
                  </a:ext>
                </a:extLst>
              </a:tr>
            </a:tbl>
          </a:graphicData>
        </a:graphic>
      </p:graphicFrame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xmlns="" id="{EA361493-9265-439D-B381-2E3BF1E291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1086250"/>
              </p:ext>
            </p:extLst>
          </p:nvPr>
        </p:nvGraphicFramePr>
        <p:xfrm>
          <a:off x="167036" y="3853799"/>
          <a:ext cx="6357601" cy="2329679"/>
        </p:xfrm>
        <a:graphic>
          <a:graphicData uri="http://schemas.openxmlformats.org/drawingml/2006/table">
            <a:tbl>
              <a:tblPr bandRow="1">
                <a:tableStyleId>{7DF18680-E054-41AD-8BC1-D1AEF772440D}</a:tableStyleId>
              </a:tblPr>
              <a:tblGrid>
                <a:gridCol w="2803942">
                  <a:extLst>
                    <a:ext uri="{9D8B030D-6E8A-4147-A177-3AD203B41FA5}">
                      <a16:colId xmlns:a16="http://schemas.microsoft.com/office/drawing/2014/main" xmlns="" val="2550934710"/>
                    </a:ext>
                  </a:extLst>
                </a:gridCol>
                <a:gridCol w="1274519">
                  <a:extLst>
                    <a:ext uri="{9D8B030D-6E8A-4147-A177-3AD203B41FA5}">
                      <a16:colId xmlns:a16="http://schemas.microsoft.com/office/drawing/2014/main" xmlns="" val="3405008300"/>
                    </a:ext>
                  </a:extLst>
                </a:gridCol>
                <a:gridCol w="1139570">
                  <a:extLst>
                    <a:ext uri="{9D8B030D-6E8A-4147-A177-3AD203B41FA5}">
                      <a16:colId xmlns:a16="http://schemas.microsoft.com/office/drawing/2014/main" xmlns="" val="298424107"/>
                    </a:ext>
                  </a:extLst>
                </a:gridCol>
                <a:gridCol w="1139570">
                  <a:extLst>
                    <a:ext uri="{9D8B030D-6E8A-4147-A177-3AD203B41FA5}">
                      <a16:colId xmlns:a16="http://schemas.microsoft.com/office/drawing/2014/main" xmlns="" val="3186137729"/>
                    </a:ext>
                  </a:extLst>
                </a:gridCol>
              </a:tblGrid>
              <a:tr h="10354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Наименование показателя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Утвержденные бюджетные назначения 2020 года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Исполнено за 12 мес. 2020 года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% исполнения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3679284573"/>
                  </a:ext>
                </a:extLst>
              </a:tr>
              <a:tr h="25885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Доходы всего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1 867,2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1 907,5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102,2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810772400"/>
                  </a:ext>
                </a:extLst>
              </a:tr>
              <a:tr h="25885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Налоговые и неналоговые доходы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454,6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499,9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110,0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342158780"/>
                  </a:ext>
                </a:extLst>
              </a:tr>
              <a:tr h="25885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Безвозмездные поступления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1 412,7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1 407,5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99,6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1239981686"/>
                  </a:ext>
                </a:extLst>
              </a:tr>
              <a:tr h="25885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Расходы всего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1 911,0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1 839,5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96,3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3085528421"/>
                  </a:ext>
                </a:extLst>
              </a:tr>
              <a:tr h="25885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Дефицит (-)/ профицит (+)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-43,8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68,0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-155,2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987689891"/>
                  </a:ext>
                </a:extLst>
              </a:tr>
            </a:tbl>
          </a:graphicData>
        </a:graphic>
      </p:graphicFrame>
      <p:graphicFrame>
        <p:nvGraphicFramePr>
          <p:cNvPr id="16" name="Диаграмма 15">
            <a:extLst>
              <a:ext uri="{FF2B5EF4-FFF2-40B4-BE49-F238E27FC236}">
                <a16:creationId xmlns:a16="http://schemas.microsoft.com/office/drawing/2014/main" xmlns="" id="{00000000-0008-0000-0200-00000A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6904779"/>
              </p:ext>
            </p:extLst>
          </p:nvPr>
        </p:nvGraphicFramePr>
        <p:xfrm>
          <a:off x="26640" y="6309117"/>
          <a:ext cx="4000680" cy="28348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7" name="Диаграмма 16">
            <a:extLst>
              <a:ext uri="{FF2B5EF4-FFF2-40B4-BE49-F238E27FC236}">
                <a16:creationId xmlns:a16="http://schemas.microsoft.com/office/drawing/2014/main" xmlns="" id="{00000000-0008-0000-0200-00000D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9807504"/>
              </p:ext>
            </p:extLst>
          </p:nvPr>
        </p:nvGraphicFramePr>
        <p:xfrm>
          <a:off x="2987040" y="6309116"/>
          <a:ext cx="3886800" cy="28348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4" name="CustomShape 2"/>
          <p:cNvSpPr/>
          <p:nvPr/>
        </p:nvSpPr>
        <p:spPr>
          <a:xfrm rot="10800000" flipV="1">
            <a:off x="-119160" y="8244720"/>
            <a:ext cx="6993000" cy="899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5" name="CustomShape 3"/>
          <p:cNvSpPr/>
          <p:nvPr/>
        </p:nvSpPr>
        <p:spPr>
          <a:xfrm>
            <a:off x="26640" y="0"/>
            <a:ext cx="4454280" cy="577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FFFFFF"/>
                </a:solidFill>
                <a:latin typeface="Calibri"/>
              </a:rPr>
              <a:t>ДИНАМИКА ПОСТУПЛЕНИЯ НАЛОГОВЫХ И НЕНАЛОГОВЫХ ДОХОДОВ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26" name="CustomShape 4"/>
          <p:cNvSpPr/>
          <p:nvPr/>
        </p:nvSpPr>
        <p:spPr>
          <a:xfrm>
            <a:off x="1201680" y="827640"/>
            <a:ext cx="4454280" cy="33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215968"/>
                </a:solidFill>
                <a:latin typeface="Calibri"/>
              </a:rPr>
              <a:t>В консолидированный районный бюджет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27" name="CustomShape 5"/>
          <p:cNvSpPr/>
          <p:nvPr/>
        </p:nvSpPr>
        <p:spPr>
          <a:xfrm>
            <a:off x="1238040" y="4860000"/>
            <a:ext cx="4454280" cy="33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215968"/>
                </a:solidFill>
                <a:latin typeface="Calibri"/>
              </a:rPr>
              <a:t>В районный бюджет</a:t>
            </a:r>
            <a:endParaRPr lang="ru-RU" sz="1600" b="0" strike="noStrike" spc="-1">
              <a:latin typeface="Arial"/>
            </a:endParaRPr>
          </a:p>
        </p:txBody>
      </p:sp>
      <p:graphicFrame>
        <p:nvGraphicFramePr>
          <p:cNvPr id="9" name="Диаграмма 8">
            <a:extLst>
              <a:ext uri="{FF2B5EF4-FFF2-40B4-BE49-F238E27FC236}">
                <a16:creationId xmlns:a16="http://schemas.microsoft.com/office/drawing/2014/main" xmlns="" id="{00000000-0008-0000-03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7673480"/>
              </p:ext>
            </p:extLst>
          </p:nvPr>
        </p:nvGraphicFramePr>
        <p:xfrm>
          <a:off x="0" y="1076961"/>
          <a:ext cx="6857280" cy="37830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Диаграмма 9">
            <a:extLst>
              <a:ext uri="{FF2B5EF4-FFF2-40B4-BE49-F238E27FC236}">
                <a16:creationId xmlns:a16="http://schemas.microsoft.com/office/drawing/2014/main" xmlns="" id="{00000000-0008-0000-04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2927558"/>
              </p:ext>
            </p:extLst>
          </p:nvPr>
        </p:nvGraphicFramePr>
        <p:xfrm>
          <a:off x="0" y="5110480"/>
          <a:ext cx="6873840" cy="4033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Диаграмма 18">
            <a:extLst>
              <a:ext uri="{FF2B5EF4-FFF2-40B4-BE49-F238E27FC236}">
                <a16:creationId xmlns:a16="http://schemas.microsoft.com/office/drawing/2014/main" xmlns="" id="{00000000-0008-0000-06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487758"/>
              </p:ext>
            </p:extLst>
          </p:nvPr>
        </p:nvGraphicFramePr>
        <p:xfrm>
          <a:off x="0" y="6095183"/>
          <a:ext cx="6259680" cy="30484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Диаграмма 15">
            <a:extLst>
              <a:ext uri="{FF2B5EF4-FFF2-40B4-BE49-F238E27FC236}">
                <a16:creationId xmlns:a16="http://schemas.microsoft.com/office/drawing/2014/main" xmlns="" id="{00000000-0008-0000-06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0370799"/>
              </p:ext>
            </p:extLst>
          </p:nvPr>
        </p:nvGraphicFramePr>
        <p:xfrm>
          <a:off x="33475" y="3253740"/>
          <a:ext cx="5872025" cy="30484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30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1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2" name="CustomShape 3"/>
          <p:cNvSpPr/>
          <p:nvPr/>
        </p:nvSpPr>
        <p:spPr>
          <a:xfrm>
            <a:off x="26640" y="126360"/>
            <a:ext cx="4122000" cy="577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FFFFFF"/>
                </a:solidFill>
                <a:latin typeface="Segoe UI"/>
              </a:rPr>
              <a:t>НАЛОГОВЫЕ И НЕНАЛОГОВЫЕ ДОХОДЫ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33" name="CustomShape 4"/>
          <p:cNvSpPr/>
          <p:nvPr/>
        </p:nvSpPr>
        <p:spPr>
          <a:xfrm>
            <a:off x="1028646" y="7662619"/>
            <a:ext cx="80712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10243E"/>
                </a:solidFill>
                <a:latin typeface="Calibri"/>
              </a:rPr>
              <a:t>1907,5</a:t>
            </a:r>
          </a:p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10243E"/>
                </a:solidFill>
                <a:latin typeface="Calibri"/>
              </a:rPr>
              <a:t> </a:t>
            </a:r>
            <a:r>
              <a:rPr lang="ru-RU" sz="1200" b="1" strike="noStrike" spc="-1" dirty="0" err="1">
                <a:solidFill>
                  <a:srgbClr val="10243E"/>
                </a:solidFill>
                <a:latin typeface="Calibri"/>
              </a:rPr>
              <a:t>млн.руб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36" name="CustomShape 7"/>
          <p:cNvSpPr/>
          <p:nvPr/>
        </p:nvSpPr>
        <p:spPr>
          <a:xfrm>
            <a:off x="5316480" y="3706036"/>
            <a:ext cx="943200" cy="272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37" name="CustomShape 8"/>
          <p:cNvSpPr/>
          <p:nvPr/>
        </p:nvSpPr>
        <p:spPr>
          <a:xfrm>
            <a:off x="5490101" y="6588751"/>
            <a:ext cx="943200" cy="272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38" name="CustomShape 9"/>
          <p:cNvSpPr/>
          <p:nvPr/>
        </p:nvSpPr>
        <p:spPr>
          <a:xfrm>
            <a:off x="1131645" y="4717694"/>
            <a:ext cx="807120" cy="42943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000" b="1" strike="noStrike" spc="-1" dirty="0">
                <a:latin typeface="Arial"/>
              </a:rPr>
              <a:t>2427,9</a:t>
            </a:r>
          </a:p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10243E"/>
                </a:solidFill>
                <a:latin typeface="Calibri"/>
              </a:rPr>
              <a:t> </a:t>
            </a:r>
            <a:r>
              <a:rPr lang="ru-RU" sz="1200" b="1" strike="noStrike" spc="-1" dirty="0" err="1">
                <a:solidFill>
                  <a:srgbClr val="10243E"/>
                </a:solidFill>
                <a:latin typeface="Calibri"/>
              </a:rPr>
              <a:t>млн.руб</a:t>
            </a:r>
            <a:endParaRPr lang="ru-RU" sz="1200" b="0" strike="noStrike" spc="-1" dirty="0">
              <a:latin typeface="Arial"/>
            </a:endParaRPr>
          </a:p>
        </p:txBody>
      </p:sp>
      <p:graphicFrame>
        <p:nvGraphicFramePr>
          <p:cNvPr id="14" name="Диаграмма 13">
            <a:extLst>
              <a:ext uri="{FF2B5EF4-FFF2-40B4-BE49-F238E27FC236}">
                <a16:creationId xmlns:a16="http://schemas.microsoft.com/office/drawing/2014/main" xmlns="" id="{00000000-0008-0000-01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8747053"/>
              </p:ext>
            </p:extLst>
          </p:nvPr>
        </p:nvGraphicFramePr>
        <p:xfrm>
          <a:off x="33475" y="703440"/>
          <a:ext cx="6791050" cy="27424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xmlns="" id="{01AD7F32-3B6C-42E0-8DF2-47E1C730A1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9049947"/>
              </p:ext>
            </p:extLst>
          </p:nvPr>
        </p:nvGraphicFramePr>
        <p:xfrm>
          <a:off x="5399813" y="4080889"/>
          <a:ext cx="965200" cy="1637020"/>
        </p:xfrm>
        <a:graphic>
          <a:graphicData uri="http://schemas.openxmlformats.org/drawingml/2006/table">
            <a:tbl>
              <a:tblPr bandRow="1">
                <a:tableStyleId>{7DF18680-E054-41AD-8BC1-D1AEF772440D}</a:tableStyleId>
              </a:tblPr>
              <a:tblGrid>
                <a:gridCol w="965200">
                  <a:extLst>
                    <a:ext uri="{9D8B030D-6E8A-4147-A177-3AD203B41FA5}">
                      <a16:colId xmlns:a16="http://schemas.microsoft.com/office/drawing/2014/main" xmlns="" val="2223072003"/>
                    </a:ext>
                  </a:extLst>
                </a:gridCol>
              </a:tblGrid>
              <a:tr h="23386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u="none" strike="noStrike">
                          <a:effectLst/>
                        </a:rPr>
                        <a:t>528,4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2540556098"/>
                  </a:ext>
                </a:extLst>
              </a:tr>
              <a:tr h="23386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u="none" strike="noStrike">
                          <a:effectLst/>
                        </a:rPr>
                        <a:t>51,3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2556911061"/>
                  </a:ext>
                </a:extLst>
              </a:tr>
              <a:tr h="23386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u="none" strike="noStrike">
                          <a:effectLst/>
                        </a:rPr>
                        <a:t>104,2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2264745973"/>
                  </a:ext>
                </a:extLst>
              </a:tr>
              <a:tr h="23386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u="none" strike="noStrike">
                          <a:effectLst/>
                        </a:rPr>
                        <a:t>52,1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2890134081"/>
                  </a:ext>
                </a:extLst>
              </a:tr>
              <a:tr h="23386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u="none" strike="noStrike">
                          <a:effectLst/>
                        </a:rPr>
                        <a:t>49,6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3265070556"/>
                  </a:ext>
                </a:extLst>
              </a:tr>
              <a:tr h="23386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u="none" strike="noStrike">
                          <a:effectLst/>
                        </a:rPr>
                        <a:t>1 595,6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1757898619"/>
                  </a:ext>
                </a:extLst>
              </a:tr>
              <a:tr h="233860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46,8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2811824549"/>
                  </a:ext>
                </a:extLst>
              </a:tr>
            </a:tbl>
          </a:graphicData>
        </a:graphic>
      </p:graphicFrame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xmlns="" id="{672EB659-FC10-4EC7-8440-36DFF88900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6696354"/>
              </p:ext>
            </p:extLst>
          </p:nvPr>
        </p:nvGraphicFramePr>
        <p:xfrm>
          <a:off x="5399813" y="7023130"/>
          <a:ext cx="965200" cy="1536221"/>
        </p:xfrm>
        <a:graphic>
          <a:graphicData uri="http://schemas.openxmlformats.org/drawingml/2006/table">
            <a:tbl>
              <a:tblPr bandRow="1">
                <a:tableStyleId>{7DF18680-E054-41AD-8BC1-D1AEF772440D}</a:tableStyleId>
              </a:tblPr>
              <a:tblGrid>
                <a:gridCol w="965200">
                  <a:extLst>
                    <a:ext uri="{9D8B030D-6E8A-4147-A177-3AD203B41FA5}">
                      <a16:colId xmlns:a16="http://schemas.microsoft.com/office/drawing/2014/main" xmlns="" val="1112862322"/>
                    </a:ext>
                  </a:extLst>
                </a:gridCol>
              </a:tblGrid>
              <a:tr h="30982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u="none" strike="noStrike">
                          <a:effectLst/>
                        </a:rPr>
                        <a:t>394,9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3026695630"/>
                  </a:ext>
                </a:extLst>
              </a:tr>
              <a:tr h="30982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u="none" strike="noStrike">
                          <a:effectLst/>
                        </a:rPr>
                        <a:t>43,0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2406099580"/>
                  </a:ext>
                </a:extLst>
              </a:tr>
              <a:tr h="30982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u="none" strike="noStrike">
                          <a:effectLst/>
                        </a:rPr>
                        <a:t>28,6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3449746963"/>
                  </a:ext>
                </a:extLst>
              </a:tr>
              <a:tr h="296917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u="none" strike="noStrike">
                          <a:effectLst/>
                        </a:rPr>
                        <a:t>1 407,5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1970089494"/>
                  </a:ext>
                </a:extLst>
              </a:tr>
              <a:tr h="309826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33,4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159602489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3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4" name="CustomShape 3"/>
          <p:cNvSpPr/>
          <p:nvPr/>
        </p:nvSpPr>
        <p:spPr>
          <a:xfrm>
            <a:off x="235440" y="33480"/>
            <a:ext cx="4454280" cy="70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45" name="CustomShape 4"/>
          <p:cNvSpPr/>
          <p:nvPr/>
        </p:nvSpPr>
        <p:spPr>
          <a:xfrm>
            <a:off x="208440" y="777600"/>
            <a:ext cx="6532560" cy="425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>
                <a:solidFill>
                  <a:srgbClr val="000000"/>
                </a:solidFill>
                <a:latin typeface="Times New Roman"/>
              </a:rPr>
              <a:t>Консолидированный бюджет Новокубанского района</a:t>
            </a:r>
            <a:endParaRPr lang="ru-RU" sz="2200" b="0" strike="noStrike" spc="-1">
              <a:latin typeface="Arial"/>
            </a:endParaRPr>
          </a:p>
        </p:txBody>
      </p:sp>
      <p:graphicFrame>
        <p:nvGraphicFramePr>
          <p:cNvPr id="246" name="Table 5"/>
          <p:cNvGraphicFramePr/>
          <p:nvPr>
            <p:extLst>
              <p:ext uri="{D42A27DB-BD31-4B8C-83A1-F6EECF244321}">
                <p14:modId xmlns:p14="http://schemas.microsoft.com/office/powerpoint/2010/main" val="2142852222"/>
              </p:ext>
            </p:extLst>
          </p:nvPr>
        </p:nvGraphicFramePr>
        <p:xfrm>
          <a:off x="208440" y="1289160"/>
          <a:ext cx="6440400" cy="6906600"/>
        </p:xfrm>
        <a:graphic>
          <a:graphicData uri="http://schemas.openxmlformats.org/drawingml/2006/table">
            <a:tbl>
              <a:tblPr/>
              <a:tblGrid>
                <a:gridCol w="3549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62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98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306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2416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</a:rPr>
                        <a:t>Наименование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</a:rPr>
                        <a:t>Утверждено бюджетных назначений     на 2020 год, </a:t>
                      </a:r>
                      <a:endParaRPr lang="ru-RU" sz="12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</a:rPr>
                        <a:t>млн. руб.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</a:rPr>
                        <a:t>Исполнено      за </a:t>
                      </a:r>
                      <a:r>
                        <a:rPr lang="ru-RU" sz="1200" b="1" strike="noStrike" spc="-1" dirty="0" smtClean="0">
                          <a:solidFill>
                            <a:srgbClr val="FFFFFF"/>
                          </a:solidFill>
                          <a:latin typeface="Times New Roman"/>
                        </a:rPr>
                        <a:t>2020 </a:t>
                      </a: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</a:rPr>
                        <a:t>года, </a:t>
                      </a:r>
                      <a:endParaRPr lang="ru-RU" sz="12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</a:rPr>
                        <a:t>млн. руб.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</a:rPr>
                        <a:t>% исполнения годовых бюджетных назначений 2020  года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44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>
                          <a:latin typeface="Times New Roman"/>
                        </a:rPr>
                        <a:t>ВСЕГО РАСХОДОВ</a:t>
                      </a:r>
                      <a:r>
                        <a:rPr lang="ru-RU" sz="1200" b="0" strike="noStrike" spc="-1">
                          <a:latin typeface="Times New Roman"/>
                        </a:rPr>
                        <a:t>, в том числе: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2 473,6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2 364,6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95,6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>
                          <a:latin typeface="Times New Roman"/>
                        </a:rPr>
                        <a:t>ОБЩЕГОСУДАРСТВЕННЫЕ ВОПРОСЫ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262,0</a:t>
                      </a:r>
                    </a:p>
                  </a:txBody>
                  <a:tcPr marL="7620" marR="7620" marT="7620" marB="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247,1</a:t>
                      </a:r>
                    </a:p>
                  </a:txBody>
                  <a:tcPr marL="7620" marR="7620" marT="7620" marB="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94,3</a:t>
                      </a:r>
                    </a:p>
                  </a:txBody>
                  <a:tcPr marL="7620" marR="7620" marT="7620" marB="0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НАЦИОНАЛЬНАЯ ОБОРОНА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4,4</a:t>
                      </a:r>
                    </a:p>
                  </a:txBody>
                  <a:tcPr marL="7620" marR="7620" marT="7620" marB="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4,4</a:t>
                      </a:r>
                    </a:p>
                  </a:txBody>
                  <a:tcPr marL="7620" marR="7620" marT="7620" marB="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7620" marR="7620" marT="7620" marB="0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62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>
                          <a:latin typeface="Times New Roman"/>
                        </a:rPr>
                        <a:t>НАЦИОНАЛЬНАЯ БЕЗОПАСНОСТЬ И ПРАВООХРАНИТЕЛЬНАЯ ДЕЯТЕЛЬНОСТЬ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19,4</a:t>
                      </a:r>
                    </a:p>
                  </a:txBody>
                  <a:tcPr marL="7620" marR="7620" marT="7620" marB="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17,9</a:t>
                      </a:r>
                    </a:p>
                  </a:txBody>
                  <a:tcPr marL="7620" marR="7620" marT="7620" marB="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92,3</a:t>
                      </a:r>
                    </a:p>
                  </a:txBody>
                  <a:tcPr marL="7620" marR="7620" marT="7620" marB="0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>
                          <a:latin typeface="Times New Roman"/>
                        </a:rPr>
                        <a:t>НАЦИОНАЛЬНАЯ ЭКОНОМИКА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180,4</a:t>
                      </a:r>
                    </a:p>
                  </a:txBody>
                  <a:tcPr marL="7620" marR="7620" marT="7620" marB="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170,2</a:t>
                      </a:r>
                    </a:p>
                  </a:txBody>
                  <a:tcPr marL="7620" marR="7620" marT="7620" marB="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94,3</a:t>
                      </a:r>
                    </a:p>
                  </a:txBody>
                  <a:tcPr marL="7620" marR="7620" marT="7620" marB="0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376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>
                          <a:latin typeface="Times New Roman"/>
                        </a:rPr>
                        <a:t>ЖИЛИЩНО-КОММУНАЛЬНОЕ ХОЗЯЙСТВО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163,5</a:t>
                      </a:r>
                    </a:p>
                  </a:txBody>
                  <a:tcPr marL="7620" marR="7620" marT="7620" marB="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140,9</a:t>
                      </a:r>
                    </a:p>
                  </a:txBody>
                  <a:tcPr marL="7620" marR="7620" marT="7620" marB="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86,2</a:t>
                      </a:r>
                    </a:p>
                  </a:txBody>
                  <a:tcPr marL="7620" marR="7620" marT="7620" marB="0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latin typeface="Times New Roman"/>
                        </a:rPr>
                        <a:t>ОБРАЗОВАНИЕ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1 407,9</a:t>
                      </a:r>
                    </a:p>
                  </a:txBody>
                  <a:tcPr marL="7620" marR="7620" marT="7620" marB="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1 371,1</a:t>
                      </a:r>
                    </a:p>
                  </a:txBody>
                  <a:tcPr marL="7620" marR="7620" marT="7620" marB="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97,4</a:t>
                      </a:r>
                    </a:p>
                  </a:txBody>
                  <a:tcPr marL="7620" marR="7620" marT="7620" marB="0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>
                          <a:latin typeface="Times New Roman"/>
                        </a:rPr>
                        <a:t>КУЛЬТУРА И КИНЕМАТОГРАФИЯ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181,2</a:t>
                      </a:r>
                    </a:p>
                  </a:txBody>
                  <a:tcPr marL="7620" marR="7620" marT="7620" marB="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175,0</a:t>
                      </a:r>
                    </a:p>
                  </a:txBody>
                  <a:tcPr marL="7620" marR="7620" marT="7620" marB="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96,6</a:t>
                      </a:r>
                    </a:p>
                  </a:txBody>
                  <a:tcPr marL="7620" marR="7620" marT="7620" marB="0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>
                          <a:latin typeface="Times New Roman"/>
                        </a:rPr>
                        <a:t>ЗДРАВООХРАНЕНИЕ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8,0</a:t>
                      </a:r>
                    </a:p>
                  </a:txBody>
                  <a:tcPr marL="7620" marR="7620" marT="7620" marB="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3,0</a:t>
                      </a:r>
                    </a:p>
                  </a:txBody>
                  <a:tcPr marL="7620" marR="7620" marT="7620" marB="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37,5</a:t>
                      </a:r>
                    </a:p>
                  </a:txBody>
                  <a:tcPr marL="7620" marR="7620" marT="7620" marB="0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>
                          <a:latin typeface="Times New Roman"/>
                        </a:rPr>
                        <a:t>СОЦИАЛЬНАЯ ПОЛИТИКА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160,4</a:t>
                      </a:r>
                    </a:p>
                  </a:txBody>
                  <a:tcPr marL="7620" marR="7620" marT="7620" marB="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153,7</a:t>
                      </a:r>
                    </a:p>
                  </a:txBody>
                  <a:tcPr marL="7620" marR="7620" marT="7620" marB="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95,8</a:t>
                      </a:r>
                    </a:p>
                  </a:txBody>
                  <a:tcPr marL="7620" marR="7620" marT="7620" marB="0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>
                          <a:latin typeface="Times New Roman"/>
                        </a:rPr>
                        <a:t>ФИЗИЧЕСКАЯ КУЛЬТУРА И СПОРТ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85,7</a:t>
                      </a:r>
                    </a:p>
                  </a:txBody>
                  <a:tcPr marL="7620" marR="7620" marT="7620" marB="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80,6</a:t>
                      </a:r>
                    </a:p>
                  </a:txBody>
                  <a:tcPr marL="7620" marR="7620" marT="7620" marB="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94,0</a:t>
                      </a:r>
                    </a:p>
                  </a:txBody>
                  <a:tcPr marL="7620" marR="7620" marT="7620" marB="0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681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latin typeface="Times New Roman"/>
                        </a:rPr>
                        <a:t>ОБСЛУЖИВАНИЕ ГОСУДАРСТВЕННОГО И МУНИЦИПАЛЬНОГО ДОЛГА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0,7</a:t>
                      </a:r>
                    </a:p>
                  </a:txBody>
                  <a:tcPr marL="7620" marR="7620" marT="7620" marB="0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0,7</a:t>
                      </a:r>
                    </a:p>
                  </a:txBody>
                  <a:tcPr marL="7620" marR="7620" marT="7620" marB="0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7620" marR="7620" marT="7620" marB="0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568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МЕЖБЮДЖЕТНЫЕ ТРАНСФЕРТЫ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2 473,6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2 364,6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8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9" name="CustomShape 3"/>
          <p:cNvSpPr/>
          <p:nvPr/>
        </p:nvSpPr>
        <p:spPr>
          <a:xfrm>
            <a:off x="235440" y="33480"/>
            <a:ext cx="4454280" cy="70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50" name="CustomShape 4"/>
          <p:cNvSpPr/>
          <p:nvPr/>
        </p:nvSpPr>
        <p:spPr>
          <a:xfrm>
            <a:off x="208440" y="777600"/>
            <a:ext cx="6532560" cy="425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>
                <a:solidFill>
                  <a:srgbClr val="000000"/>
                </a:solidFill>
                <a:latin typeface="Times New Roman"/>
              </a:rPr>
              <a:t>Консолидированный бюджет Новокубанского района</a:t>
            </a:r>
            <a:endParaRPr lang="ru-RU" sz="2200" b="0" strike="noStrike" spc="-1">
              <a:latin typeface="Arial"/>
            </a:endParaRPr>
          </a:p>
        </p:txBody>
      </p:sp>
      <p:graphicFrame>
        <p:nvGraphicFramePr>
          <p:cNvPr id="8" name="Диаграмма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6379767"/>
              </p:ext>
            </p:extLst>
          </p:nvPr>
        </p:nvGraphicFramePr>
        <p:xfrm>
          <a:off x="-641136" y="1203121"/>
          <a:ext cx="8424421" cy="73421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3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4" name="CustomShape 3"/>
          <p:cNvSpPr/>
          <p:nvPr/>
        </p:nvSpPr>
        <p:spPr>
          <a:xfrm>
            <a:off x="235440" y="33480"/>
            <a:ext cx="4454280" cy="70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55" name="CustomShape 4"/>
          <p:cNvSpPr/>
          <p:nvPr/>
        </p:nvSpPr>
        <p:spPr>
          <a:xfrm>
            <a:off x="583920" y="372600"/>
            <a:ext cx="6013080" cy="760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>
                <a:solidFill>
                  <a:srgbClr val="000000"/>
                </a:solidFill>
                <a:latin typeface="Times New Roman"/>
              </a:rPr>
              <a:t>Исполнение муниципальных программ Новокубанского района</a:t>
            </a:r>
            <a:endParaRPr lang="ru-RU" sz="2200" b="0" strike="noStrike" spc="-1">
              <a:latin typeface="Arial"/>
            </a:endParaRPr>
          </a:p>
        </p:txBody>
      </p:sp>
      <p:graphicFrame>
        <p:nvGraphicFramePr>
          <p:cNvPr id="256" name="Table 5"/>
          <p:cNvGraphicFramePr/>
          <p:nvPr>
            <p:extLst>
              <p:ext uri="{D42A27DB-BD31-4B8C-83A1-F6EECF244321}">
                <p14:modId xmlns:p14="http://schemas.microsoft.com/office/powerpoint/2010/main" val="678178936"/>
              </p:ext>
            </p:extLst>
          </p:nvPr>
        </p:nvGraphicFramePr>
        <p:xfrm>
          <a:off x="202680" y="1205640"/>
          <a:ext cx="3305160" cy="7712640"/>
        </p:xfrm>
        <a:graphic>
          <a:graphicData uri="http://schemas.openxmlformats.org/drawingml/2006/table">
            <a:tbl>
              <a:tblPr/>
              <a:tblGrid>
                <a:gridCol w="18579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956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5152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9615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50" b="1" strike="noStrike" spc="-1" dirty="0">
                          <a:solidFill>
                            <a:srgbClr val="FFFFFF"/>
                          </a:solidFill>
                          <a:latin typeface="Times New Roman"/>
                        </a:rPr>
                        <a:t>Муниципальная программа</a:t>
                      </a:r>
                      <a:endParaRPr lang="ru-RU" sz="1050" b="0" strike="noStrike" spc="-1" dirty="0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50" b="1" strike="noStrike" spc="-1" dirty="0">
                          <a:solidFill>
                            <a:srgbClr val="FFFFFF"/>
                          </a:solidFill>
                          <a:latin typeface="Times New Roman"/>
                        </a:rPr>
                        <a:t>Исполнено за </a:t>
                      </a:r>
                      <a:r>
                        <a:rPr lang="ru-RU" sz="1050" b="1" strike="noStrike" spc="-1" dirty="0" smtClean="0">
                          <a:solidFill>
                            <a:srgbClr val="FFFFFF"/>
                          </a:solidFill>
                          <a:latin typeface="Times New Roman"/>
                        </a:rPr>
                        <a:t>2020 </a:t>
                      </a:r>
                      <a:r>
                        <a:rPr lang="ru-RU" sz="1050" b="1" strike="noStrike" spc="-1" dirty="0">
                          <a:solidFill>
                            <a:srgbClr val="FFFFFF"/>
                          </a:solidFill>
                          <a:latin typeface="Times New Roman"/>
                        </a:rPr>
                        <a:t>год, млн. руб.</a:t>
                      </a:r>
                      <a:endParaRPr lang="ru-RU" sz="1050" b="0" strike="noStrike" spc="-1" dirty="0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50" b="1" strike="noStrike" spc="-1">
                          <a:solidFill>
                            <a:srgbClr val="FFFFFF"/>
                          </a:solidFill>
                          <a:latin typeface="Times New Roman"/>
                        </a:rPr>
                        <a:t>% испол-нения</a:t>
                      </a:r>
                      <a:endParaRPr lang="ru-RU" sz="105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2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05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Развитие образования</a:t>
                      </a:r>
                      <a:endParaRPr lang="ru-RU" sz="1050" b="0" strike="noStrike" spc="-1" dirty="0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1 158,1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82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05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Социальная поддержка граждан</a:t>
                      </a:r>
                      <a:endParaRPr lang="ru-RU" sz="1050" b="0" strike="noStrike" spc="-1" dirty="0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2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05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Дети Кубани</a:t>
                      </a:r>
                      <a:endParaRPr lang="ru-RU" sz="1050" b="0" strike="noStrike" spc="-1" dirty="0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137,3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017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05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Комплексное и устойчивое развитие в сфере строительства, архитектуры и дорожного хозяйства</a:t>
                      </a:r>
                      <a:endParaRPr lang="ru-RU" sz="1050" b="0" strike="noStrike" spc="-1" dirty="0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303,3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82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05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Развитие жилищно-коммунального хозяйства</a:t>
                      </a:r>
                      <a:endParaRPr lang="ru-RU" sz="1050" b="0" strike="noStrike" spc="-1" dirty="0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127,0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82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05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Обеспечение безопасности населения</a:t>
                      </a:r>
                      <a:endParaRPr lang="ru-RU" sz="1050" b="0" strike="noStrike" spc="-1" dirty="0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2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05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Развитие культуры</a:t>
                      </a:r>
                      <a:endParaRPr lang="ru-RU" sz="105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82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05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Развитие физической культуры и массового спорта</a:t>
                      </a:r>
                      <a:endParaRPr lang="ru-RU" sz="105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2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05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Экономическое развитие</a:t>
                      </a:r>
                      <a:endParaRPr lang="ru-RU" sz="105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82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05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Развитие муниципальной службы</a:t>
                      </a:r>
                      <a:endParaRPr lang="ru-RU" sz="105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22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05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Молодежь Кубани</a:t>
                      </a:r>
                      <a:endParaRPr lang="ru-RU" sz="105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482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05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Информационное обеспечение жителей</a:t>
                      </a:r>
                      <a:endParaRPr lang="ru-RU" sz="105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482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05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Информатизация администрации МО</a:t>
                      </a:r>
                      <a:endParaRPr lang="ru-RU" sz="105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322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05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Доступная среда</a:t>
                      </a:r>
                      <a:endParaRPr lang="ru-RU" sz="105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641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05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Управление муниципальным имуществом и земельными ресурсами</a:t>
                      </a:r>
                      <a:endParaRPr lang="ru-RU" sz="105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</a:tbl>
          </a:graphicData>
        </a:graphic>
      </p:graphicFrame>
      <p:graphicFrame>
        <p:nvGraphicFramePr>
          <p:cNvPr id="257" name="Table 6"/>
          <p:cNvGraphicFramePr/>
          <p:nvPr>
            <p:extLst>
              <p:ext uri="{D42A27DB-BD31-4B8C-83A1-F6EECF244321}">
                <p14:modId xmlns:p14="http://schemas.microsoft.com/office/powerpoint/2010/main" val="45656880"/>
              </p:ext>
            </p:extLst>
          </p:nvPr>
        </p:nvGraphicFramePr>
        <p:xfrm>
          <a:off x="3587760" y="1203480"/>
          <a:ext cx="3009240" cy="6411240"/>
        </p:xfrm>
        <a:graphic>
          <a:graphicData uri="http://schemas.openxmlformats.org/drawingml/2006/table">
            <a:tbl>
              <a:tblPr/>
              <a:tblGrid>
                <a:gridCol w="16412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6544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0256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9615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50" b="1" strike="noStrike" spc="-1" dirty="0">
                          <a:solidFill>
                            <a:srgbClr val="FFFFFF"/>
                          </a:solidFill>
                          <a:latin typeface="Times New Roman"/>
                        </a:rPr>
                        <a:t>Муниципальная программа</a:t>
                      </a:r>
                      <a:endParaRPr lang="ru-RU" sz="1050" b="0" strike="noStrike" spc="-1" dirty="0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50" b="1" strike="noStrike" spc="-1" dirty="0">
                          <a:solidFill>
                            <a:srgbClr val="FFFFFF"/>
                          </a:solidFill>
                          <a:latin typeface="Times New Roman"/>
                        </a:rPr>
                        <a:t>Исполнено за </a:t>
                      </a:r>
                      <a:r>
                        <a:rPr lang="ru-RU" sz="1050" b="1" strike="noStrike" spc="-1" dirty="0" smtClean="0">
                          <a:solidFill>
                            <a:srgbClr val="FFFFFF"/>
                          </a:solidFill>
                          <a:latin typeface="Times New Roman"/>
                        </a:rPr>
                        <a:t>2020 </a:t>
                      </a:r>
                      <a:r>
                        <a:rPr lang="ru-RU" sz="1050" b="1" strike="noStrike" spc="-1" dirty="0">
                          <a:solidFill>
                            <a:srgbClr val="FFFFFF"/>
                          </a:solidFill>
                          <a:latin typeface="Times New Roman"/>
                        </a:rPr>
                        <a:t>год, млн. руб.</a:t>
                      </a:r>
                      <a:endParaRPr lang="ru-RU" sz="1050" b="0" strike="noStrike" spc="-1" dirty="0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50" b="1" strike="noStrike" spc="-1">
                          <a:solidFill>
                            <a:srgbClr val="FFFFFF"/>
                          </a:solidFill>
                          <a:latin typeface="Times New Roman"/>
                        </a:rPr>
                        <a:t>% испол-нения</a:t>
                      </a:r>
                      <a:endParaRPr lang="ru-RU" sz="105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41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05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Управление муниципальными финансами</a:t>
                      </a:r>
                      <a:endParaRPr lang="ru-RU" sz="1050" b="0" strike="noStrike" spc="-1" dirty="0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41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05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Формирование современной городской среды</a:t>
                      </a:r>
                      <a:endParaRPr lang="ru-RU" sz="105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760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05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Развитие сельского хозяйства и регулирование рынков сельскохозяйственной продукции, сырья и продовольствия на территории муниципального образования Новокубанский район</a:t>
                      </a:r>
                      <a:endParaRPr lang="ru-RU" sz="105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4410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05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Укрепление материально-технической базы архивного отдела администрации муниципального образования Новокубанский район на 2020-2022 годы</a:t>
                      </a:r>
                      <a:endParaRPr lang="ru-RU" sz="105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41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05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Материально-техническое и программное обеспечение</a:t>
                      </a:r>
                      <a:endParaRPr lang="ru-RU" sz="105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2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05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ИТОГО</a:t>
                      </a:r>
                      <a:endParaRPr lang="ru-RU" sz="105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2 169,0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258" name="CustomShape 7"/>
          <p:cNvSpPr/>
          <p:nvPr/>
        </p:nvSpPr>
        <p:spPr>
          <a:xfrm>
            <a:off x="3463200" y="7697880"/>
            <a:ext cx="3428640" cy="89109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300" b="0" strike="noStrike" spc="-1" dirty="0">
                <a:solidFill>
                  <a:srgbClr val="000000"/>
                </a:solidFill>
                <a:latin typeface="Times New Roman"/>
              </a:rPr>
              <a:t>За </a:t>
            </a:r>
            <a:r>
              <a:rPr lang="ru-RU" sz="1300" b="0" strike="noStrike" spc="-1" dirty="0" smtClean="0">
                <a:solidFill>
                  <a:srgbClr val="000000"/>
                </a:solidFill>
                <a:latin typeface="Times New Roman"/>
              </a:rPr>
              <a:t>2020 год </a:t>
            </a:r>
            <a:r>
              <a:rPr lang="ru-RU" sz="1300" b="0" strike="noStrike" spc="-1" dirty="0">
                <a:solidFill>
                  <a:srgbClr val="000000"/>
                </a:solidFill>
                <a:latin typeface="Times New Roman"/>
              </a:rPr>
              <a:t>муниципальные программы Новокубанского района исполнены в </a:t>
            </a:r>
            <a:r>
              <a:rPr lang="ru-RU" sz="1300" b="0" strike="noStrike" spc="-1" dirty="0" smtClean="0">
                <a:solidFill>
                  <a:srgbClr val="000000"/>
                </a:solidFill>
                <a:latin typeface="Times New Roman"/>
              </a:rPr>
              <a:t>сумме            2 169,0млн</a:t>
            </a:r>
            <a:r>
              <a:rPr lang="ru-RU" sz="1300" b="0" strike="noStrike" spc="-1" dirty="0">
                <a:solidFill>
                  <a:srgbClr val="000000"/>
                </a:solidFill>
                <a:latin typeface="Times New Roman"/>
              </a:rPr>
              <a:t>. руб., что </a:t>
            </a:r>
            <a:r>
              <a:rPr lang="ru-RU" sz="1300" b="0" strike="noStrike" spc="-1">
                <a:solidFill>
                  <a:srgbClr val="000000"/>
                </a:solidFill>
                <a:latin typeface="Times New Roman"/>
              </a:rPr>
              <a:t>составляет </a:t>
            </a:r>
            <a:r>
              <a:rPr lang="ru-RU" sz="1300" b="0" strike="noStrike" spc="-1" smtClean="0">
                <a:solidFill>
                  <a:srgbClr val="000000"/>
                </a:solidFill>
                <a:latin typeface="Times New Roman"/>
              </a:rPr>
              <a:t>95,5 </a:t>
            </a:r>
            <a:r>
              <a:rPr lang="ru-RU" sz="1300" b="0" strike="noStrike" spc="-1" dirty="0">
                <a:solidFill>
                  <a:srgbClr val="000000"/>
                </a:solidFill>
                <a:latin typeface="Times New Roman"/>
              </a:rPr>
              <a:t>% от утвержденных бюджетных назначений</a:t>
            </a:r>
            <a:endParaRPr lang="ru-RU" sz="13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5158</TotalTime>
  <Words>652</Words>
  <Application>Microsoft Office PowerPoint</Application>
  <PresentationFormat>Экран (4:3)</PresentationFormat>
  <Paragraphs>264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DejaVu Sans</vt:lpstr>
      <vt:lpstr>Segoe UI</vt:lpstr>
      <vt:lpstr>Times New Roman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Финансовое управление администрации МО Новокубанский район</dc:title>
  <dc:subject/>
  <dc:creator>Соляник Елена Станиславовна</dc:creator>
  <dc:description/>
  <cp:lastModifiedBy>Христозова Антонина</cp:lastModifiedBy>
  <cp:revision>511</cp:revision>
  <cp:lastPrinted>2020-09-03T14:39:26Z</cp:lastPrinted>
  <dcterms:modified xsi:type="dcterms:W3CDTF">2021-03-26T08:23:51Z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Экран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7</vt:i4>
  </property>
</Properties>
</file>