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7" r:id="rId2"/>
    <p:sldId id="269" r:id="rId3"/>
    <p:sldId id="268" r:id="rId4"/>
    <p:sldId id="270" r:id="rId5"/>
    <p:sldId id="271" r:id="rId6"/>
    <p:sldId id="272" r:id="rId7"/>
    <p:sldId id="273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1594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19%20&#1075;&#1086;&#1076;\&#1050;&#1088;&#1072;&#1089;&#1086;&#1090;&#1072;%20&#1079;&#1072;%202019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&#1079;&#1072;%202019%20&#1075;&#1086;&#1076;\&#1050;&#1088;&#1072;&#1089;&#1086;&#1090;&#1072;%20&#1079;&#1072;%202019%20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86;&#1089;&#1085;.&#1087;&#1086;&#1082;&#1072;&#1079;&#1072;&#1090;&#1077;&#1083;&#1080;%20&#1085;&#1072;%20&#1089;&#1072;&#1081;&#1090;\&#1079;&#1072;%202019%20&#1075;&#1086;&#1076;\&#1050;&#1088;&#1072;&#1089;&#1086;&#1090;&#1072;%20&#1079;&#1072;%202019%20&#1075;&#1086;&#1076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86;&#1089;&#1085;.&#1087;&#1086;&#1082;&#1072;&#1079;&#1072;&#1090;&#1077;&#1083;&#1080;%20&#1085;&#1072;%20&#1089;&#1072;&#1081;&#1090;\&#1079;&#1072;%202019%20&#1075;&#1086;&#1076;\&#1050;&#1088;&#1072;&#1089;&#1086;&#1090;&#1072;%20&#1079;&#1072;%202019%20&#1075;&#1086;&#1076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86;&#1089;&#1085;.&#1087;&#1086;&#1082;&#1072;&#1079;&#1072;&#1090;&#1077;&#1083;&#1080;%20&#1085;&#1072;%20&#1089;&#1072;&#1081;&#1090;\&#1079;&#1072;%202019%20&#1075;&#1086;&#1076;\&#1050;&#1088;&#1072;&#1089;&#1086;&#1090;&#1072;%20&#1079;&#1072;%202019%20&#1075;&#1086;&#1076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86;&#1089;&#1085;.&#1087;&#1086;&#1082;&#1072;&#1079;&#1072;&#1090;&#1077;&#1083;&#1080;%20&#1085;&#1072;%20&#1089;&#1072;&#1081;&#1090;\&#1079;&#1072;%202019%20&#1075;&#1086;&#1076;\&#1050;&#1088;&#1072;&#1089;&#1086;&#1090;&#1072;%20&#1079;&#1072;%202019%20&#1075;&#1086;&#1076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emeva.NFU\Desktop\&#1086;&#1089;&#1085;.&#1087;&#1086;&#1082;&#1072;&#1079;&#1072;&#1090;&#1077;&#1083;&#1080;%20&#1085;&#1072;%20&#1089;&#1072;&#1081;&#1090;\&#1079;&#1072;%202019%20&#1075;&#1086;&#1076;\&#1050;&#1088;&#1072;&#1089;&#1086;&#1090;&#1072;%20&#1079;&#1072;%202019%20&#1075;&#1086;&#1076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>
                <a:solidFill>
                  <a:schemeClr val="accent5">
                    <a:lumMod val="50000"/>
                  </a:schemeClr>
                </a:solidFill>
              </a:rPr>
              <a:t>МУНИЦИПАЛЬНЫЙ ДОЛГ</a:t>
            </a:r>
            <a:r>
              <a:rPr lang="ru-RU" sz="1600" baseline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60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3715966754155731"/>
          <c:y val="6.275351944643282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475531741698165"/>
          <c:y val="0.52691024306291678"/>
          <c:w val="0.6650442464647266"/>
          <c:h val="0.4262427298159068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'[Красота за 2019 год.xlsx]Осн параметры, мун.долг'!$B$19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80706046323775E-2"/>
                  <c:y val="3.87397442627818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0706046323775E-2"/>
                  <c:y val="-7.7476438151998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за 2019 год.xlsx]Осн параметры, мун.долг'!$A$20:$A$25</c:f>
              <c:strCache>
                <c:ptCount val="5"/>
                <c:pt idx="0">
                  <c:v>на 01.01.2019г.</c:v>
                </c:pt>
                <c:pt idx="1">
                  <c:v>на 01.04.2019г.</c:v>
                </c:pt>
                <c:pt idx="2">
                  <c:v>на 01.07.2019г.</c:v>
                </c:pt>
                <c:pt idx="3">
                  <c:v>на 01.10.2019г.</c:v>
                </c:pt>
                <c:pt idx="4">
                  <c:v>на 01.01.2020г.</c:v>
                </c:pt>
              </c:strCache>
            </c:strRef>
          </c:cat>
          <c:val>
            <c:numRef>
              <c:f>'[Красота за 2019 год.xlsx]Осн параметры, мун.долг'!$B$20:$B$25</c:f>
              <c:numCache>
                <c:formatCode>#,##0.0</c:formatCode>
                <c:ptCount val="6"/>
                <c:pt idx="0">
                  <c:v>1</c:v>
                </c:pt>
                <c:pt idx="1">
                  <c:v>1</c:v>
                </c:pt>
                <c:pt idx="2">
                  <c:v>3.9</c:v>
                </c:pt>
                <c:pt idx="3">
                  <c:v>7.9</c:v>
                </c:pt>
                <c:pt idx="4">
                  <c:v>9.1</c:v>
                </c:pt>
              </c:numCache>
            </c:numRef>
          </c:val>
        </c:ser>
        <c:ser>
          <c:idx val="1"/>
          <c:order val="1"/>
          <c:tx>
            <c:strRef>
              <c:f>'[Красота за 2019 год.xlsx]Осн параметры, мун.долг'!$C$19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за 2019 год.xlsx]Осн параметры, мун.долг'!$A$20:$A$25</c:f>
              <c:strCache>
                <c:ptCount val="5"/>
                <c:pt idx="0">
                  <c:v>на 01.01.2019г.</c:v>
                </c:pt>
                <c:pt idx="1">
                  <c:v>на 01.04.2019г.</c:v>
                </c:pt>
                <c:pt idx="2">
                  <c:v>на 01.07.2019г.</c:v>
                </c:pt>
                <c:pt idx="3">
                  <c:v>на 01.10.2019г.</c:v>
                </c:pt>
                <c:pt idx="4">
                  <c:v>на 01.01.2020г.</c:v>
                </c:pt>
              </c:strCache>
            </c:strRef>
          </c:cat>
          <c:val>
            <c:numRef>
              <c:f>'[Красота за 2019 год.xlsx]Осн параметры, мун.долг'!$C$20:$C$25</c:f>
              <c:numCache>
                <c:formatCode>#,##0.0</c:formatCode>
                <c:ptCount val="6"/>
                <c:pt idx="0">
                  <c:v>38.5</c:v>
                </c:pt>
                <c:pt idx="1">
                  <c:v>38.5</c:v>
                </c:pt>
                <c:pt idx="2">
                  <c:v>38.5</c:v>
                </c:pt>
                <c:pt idx="3">
                  <c:v>10.5</c:v>
                </c:pt>
                <c:pt idx="4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'[Красота за 2019 год.xlsx]Осн параметры, мун.долг'!$D$19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за 2019 год.xlsx]Осн параметры, мун.долг'!$A$20:$A$25</c:f>
              <c:strCache>
                <c:ptCount val="5"/>
                <c:pt idx="0">
                  <c:v>на 01.01.2019г.</c:v>
                </c:pt>
                <c:pt idx="1">
                  <c:v>на 01.04.2019г.</c:v>
                </c:pt>
                <c:pt idx="2">
                  <c:v>на 01.07.2019г.</c:v>
                </c:pt>
                <c:pt idx="3">
                  <c:v>на 01.10.2019г.</c:v>
                </c:pt>
                <c:pt idx="4">
                  <c:v>на 01.01.2020г.</c:v>
                </c:pt>
              </c:strCache>
            </c:strRef>
          </c:cat>
          <c:val>
            <c:numRef>
              <c:f>'[Красота за 2019 год.xlsx]Осн параметры, мун.долг'!$D$20:$D$25</c:f>
              <c:numCache>
                <c:formatCode>#,##0.0</c:formatCode>
                <c:ptCount val="6"/>
                <c:pt idx="0">
                  <c:v>5.0999999999999996</c:v>
                </c:pt>
                <c:pt idx="1">
                  <c:v>0</c:v>
                </c:pt>
                <c:pt idx="2">
                  <c:v>0</c:v>
                </c:pt>
                <c:pt idx="3">
                  <c:v>8.6</c:v>
                </c:pt>
                <c:pt idx="4">
                  <c:v>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4653192"/>
        <c:axId val="94654760"/>
      </c:barChart>
      <c:catAx>
        <c:axId val="946531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94654760"/>
        <c:crosses val="autoZero"/>
        <c:auto val="1"/>
        <c:lblAlgn val="ctr"/>
        <c:lblOffset val="100"/>
        <c:noMultiLvlLbl val="0"/>
      </c:catAx>
      <c:valAx>
        <c:axId val="94654760"/>
        <c:scaling>
          <c:orientation val="minMax"/>
        </c:scaling>
        <c:delete val="1"/>
        <c:axPos val="t"/>
        <c:numFmt formatCode="#,##0.0" sourceLinked="1"/>
        <c:majorTickMark val="out"/>
        <c:minorTickMark val="none"/>
        <c:tickLblPos val="nextTo"/>
        <c:crossAx val="946531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2473534558180228E-2"/>
          <c:y val="0.36304660030703706"/>
          <c:w val="0.89449737532808404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>
                <a:solidFill>
                  <a:schemeClr val="accent5">
                    <a:lumMod val="50000"/>
                  </a:schemeClr>
                </a:solidFill>
              </a:rPr>
              <a:t>МУНИЦИПАЛЬНЫЙ</a:t>
            </a:r>
            <a:r>
              <a:rPr lang="ru-RU" sz="1600" baseline="0">
                <a:solidFill>
                  <a:schemeClr val="accent5">
                    <a:lumMod val="50000"/>
                  </a:schemeClr>
                </a:solidFill>
              </a:rPr>
              <a:t> ДОЛГ МУНИЦИПАЛЬНОГО ОБРАЗОВАНИЯ НОВОКУБАНСКИЙ РАЙОН</a:t>
            </a:r>
            <a:endParaRPr lang="ru-RU" sz="160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5187654959538471"/>
          <c:y val="6.6628419875698952E-2"/>
        </c:manualLayout>
      </c:layout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'[Красота за 2019 год.xlsx]Осн параметры, мун.долг'!$B$29</c:f>
              <c:strCache>
                <c:ptCount val="1"/>
                <c:pt idx="0">
                  <c:v>Бюджетные кредиты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за 2019 год.xlsx]Осн параметры, мун.долг'!$A$30:$A$35</c:f>
              <c:strCache>
                <c:ptCount val="5"/>
                <c:pt idx="0">
                  <c:v>на 01.01.2019г.</c:v>
                </c:pt>
                <c:pt idx="1">
                  <c:v>на 01.04.2019г.</c:v>
                </c:pt>
                <c:pt idx="2">
                  <c:v>на 01.07.2019г.</c:v>
                </c:pt>
                <c:pt idx="3">
                  <c:v>на 01.10.2019г.</c:v>
                </c:pt>
                <c:pt idx="4">
                  <c:v>на 01.01.2020г.</c:v>
                </c:pt>
              </c:strCache>
            </c:strRef>
          </c:cat>
          <c:val>
            <c:numRef>
              <c:f>'[Красота за 2019 год.xlsx]Осн параметры, мун.долг'!$B$30:$B$35</c:f>
              <c:numCache>
                <c:formatCode>#,##0.0</c:formatCode>
                <c:ptCount val="6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'[Красота за 2019 год.xlsx]Осн параметры, мун.долг'!$C$29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'[Красота за 2019 год.xlsx]Осн параметры, мун.долг'!$A$30:$A$35</c:f>
              <c:strCache>
                <c:ptCount val="5"/>
                <c:pt idx="0">
                  <c:v>на 01.01.2019г.</c:v>
                </c:pt>
                <c:pt idx="1">
                  <c:v>на 01.04.2019г.</c:v>
                </c:pt>
                <c:pt idx="2">
                  <c:v>на 01.07.2019г.</c:v>
                </c:pt>
                <c:pt idx="3">
                  <c:v>на 01.10.2019г.</c:v>
                </c:pt>
                <c:pt idx="4">
                  <c:v>на 01.01.2020г.</c:v>
                </c:pt>
              </c:strCache>
            </c:strRef>
          </c:cat>
          <c:val>
            <c:numRef>
              <c:f>'[Красота за 2019 год.xlsx]Осн параметры, мун.долг'!$C$30:$C$35</c:f>
              <c:numCache>
                <c:formatCode>#,##0.0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94652800"/>
        <c:axId val="94654368"/>
      </c:barChart>
      <c:catAx>
        <c:axId val="9465280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94654368"/>
        <c:crosses val="autoZero"/>
        <c:auto val="1"/>
        <c:lblAlgn val="ctr"/>
        <c:lblOffset val="100"/>
        <c:noMultiLvlLbl val="0"/>
      </c:catAx>
      <c:valAx>
        <c:axId val="94654368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946528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#,##0.0</c:formatCode>
                <c:ptCount val="12"/>
                <c:pt idx="0">
                  <c:v>45.724139999999984</c:v>
                </c:pt>
                <c:pt idx="1">
                  <c:v>50.948949999999989</c:v>
                </c:pt>
                <c:pt idx="2">
                  <c:v>48.472829999999995</c:v>
                </c:pt>
                <c:pt idx="3">
                  <c:v>69.548720000000003</c:v>
                </c:pt>
                <c:pt idx="4">
                  <c:v>45.852270000000004</c:v>
                </c:pt>
                <c:pt idx="5">
                  <c:v>38.503589999999996</c:v>
                </c:pt>
                <c:pt idx="6">
                  <c:v>76.274869999999964</c:v>
                </c:pt>
                <c:pt idx="7">
                  <c:v>49.067260000000012</c:v>
                </c:pt>
                <c:pt idx="8">
                  <c:v>56.023660999999976</c:v>
                </c:pt>
                <c:pt idx="9">
                  <c:v>90.992944999999992</c:v>
                </c:pt>
                <c:pt idx="10">
                  <c:v>77.971573000000035</c:v>
                </c:pt>
                <c:pt idx="11">
                  <c:v>90.946681999999996</c:v>
                </c:pt>
              </c:numCache>
            </c:numRef>
          </c:val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42.339979999999997</c:v>
                </c:pt>
                <c:pt idx="5">
                  <c:v>54.771629999999988</c:v>
                </c:pt>
                <c:pt idx="6">
                  <c:v>71.972447029999984</c:v>
                </c:pt>
                <c:pt idx="7">
                  <c:v>54.451789999999988</c:v>
                </c:pt>
                <c:pt idx="8">
                  <c:v>50.185119999999991</c:v>
                </c:pt>
                <c:pt idx="9">
                  <c:v>81.441063</c:v>
                </c:pt>
                <c:pt idx="10">
                  <c:v>80.795050000000018</c:v>
                </c:pt>
                <c:pt idx="11">
                  <c:v>79.381020000000021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0260256"/>
        <c:axId val="170258296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3.4892601431980905E-2"/>
                  <c:y val="4.9294512604529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92681612889081E-2"/>
                  <c:y val="3.999218702313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330151153540175E-2"/>
                  <c:y val="4.92945126045290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2.8528241845664281E-2"/>
                  <c:y val="-6.8534944759812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110.00762950018719</c:v>
                </c:pt>
                <c:pt idx="1">
                  <c:v>109.11260861942029</c:v>
                </c:pt>
                <c:pt idx="2">
                  <c:v>114.46240410912489</c:v>
                </c:pt>
                <c:pt idx="3">
                  <c:v>118.10377623189525</c:v>
                </c:pt>
                <c:pt idx="4">
                  <c:v>99.174978099043869</c:v>
                </c:pt>
                <c:pt idx="5">
                  <c:v>151.2113248583523</c:v>
                </c:pt>
                <c:pt idx="6">
                  <c:v>115.17480446877192</c:v>
                </c:pt>
                <c:pt idx="7">
                  <c:v>110.84545943474539</c:v>
                </c:pt>
                <c:pt idx="8">
                  <c:v>109.20470213028264</c:v>
                </c:pt>
                <c:pt idx="9">
                  <c:v>105.18581043541046</c:v>
                </c:pt>
                <c:pt idx="10">
                  <c:v>113.20716779787361</c:v>
                </c:pt>
                <c:pt idx="11">
                  <c:v>111.30597898085533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2019 году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8528241845664281E-2"/>
                  <c:y val="3.9992187023133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3.0119331742243436E-2"/>
                  <c:y val="3.06898614417383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1710421638822595E-2"/>
                  <c:y val="-4.68295184032228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330151153540175E-2"/>
                  <c:y val="-9.33411463101996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1710421638822595E-2"/>
                  <c:y val="-7.4736495147408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107.82472004544638</c:v>
                </c:pt>
                <c:pt idx="1">
                  <c:v>116.87865841181227</c:v>
                </c:pt>
                <c:pt idx="2">
                  <c:v>76.731280014196102</c:v>
                </c:pt>
                <c:pt idx="3">
                  <c:v>113.95029611238017</c:v>
                </c:pt>
                <c:pt idx="4">
                  <c:v>108.29544558122137</c:v>
                </c:pt>
                <c:pt idx="5">
                  <c:v>70.298419090321033</c:v>
                </c:pt>
                <c:pt idx="6">
                  <c:v>105.97787507239629</c:v>
                </c:pt>
                <c:pt idx="7">
                  <c:v>90.111381095093506</c:v>
                </c:pt>
                <c:pt idx="8">
                  <c:v>111.63400824786309</c:v>
                </c:pt>
                <c:pt idx="9">
                  <c:v>111.7285821772734</c:v>
                </c:pt>
                <c:pt idx="10">
                  <c:v>96.50538368377768</c:v>
                </c:pt>
                <c:pt idx="11">
                  <c:v>114.56980774497478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258688"/>
        <c:axId val="170260648"/>
      </c:lineChart>
      <c:catAx>
        <c:axId val="17026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258296"/>
        <c:crosses val="autoZero"/>
        <c:auto val="1"/>
        <c:lblAlgn val="ctr"/>
        <c:lblOffset val="100"/>
        <c:noMultiLvlLbl val="0"/>
      </c:catAx>
      <c:valAx>
        <c:axId val="170258296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70260256"/>
        <c:crosses val="autoZero"/>
        <c:crossBetween val="between"/>
      </c:valAx>
      <c:catAx>
        <c:axId val="170258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260648"/>
        <c:crosses val="autoZero"/>
        <c:auto val="1"/>
        <c:lblAlgn val="ctr"/>
        <c:lblOffset val="100"/>
        <c:noMultiLvlLbl val="0"/>
      </c:catAx>
      <c:valAx>
        <c:axId val="17026064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7025868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2019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#,##0.0</c:formatCode>
                <c:ptCount val="12"/>
                <c:pt idx="0">
                  <c:v>24.562999999999999</c:v>
                </c:pt>
                <c:pt idx="1">
                  <c:v>31.280330000000003</c:v>
                </c:pt>
                <c:pt idx="2">
                  <c:v>31.816479999999999</c:v>
                </c:pt>
                <c:pt idx="3">
                  <c:v>42.598500000000001</c:v>
                </c:pt>
                <c:pt idx="4">
                  <c:v>29.702210000000001</c:v>
                </c:pt>
                <c:pt idx="5">
                  <c:v>26.239529999999998</c:v>
                </c:pt>
                <c:pt idx="6">
                  <c:v>43.750809999999994</c:v>
                </c:pt>
                <c:pt idx="7">
                  <c:v>31.344819999999999</c:v>
                </c:pt>
                <c:pt idx="8">
                  <c:v>33.089870000000005</c:v>
                </c:pt>
                <c:pt idx="9">
                  <c:v>47.88691</c:v>
                </c:pt>
                <c:pt idx="10">
                  <c:v>36.094989999999996</c:v>
                </c:pt>
                <c:pt idx="11">
                  <c:v>53.843620000000001</c:v>
                </c:pt>
              </c:numCache>
            </c:numRef>
          </c:val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#,##0.0</c:formatCode>
                <c:ptCount val="12"/>
                <c:pt idx="0">
                  <c:v>24.491660000000003</c:v>
                </c:pt>
                <c:pt idx="1">
                  <c:v>28.621140000000004</c:v>
                </c:pt>
                <c:pt idx="2">
                  <c:v>41.788429999999998</c:v>
                </c:pt>
                <c:pt idx="3">
                  <c:v>37.768429999999995</c:v>
                </c:pt>
                <c:pt idx="4">
                  <c:v>26.894220000000004</c:v>
                </c:pt>
                <c:pt idx="5">
                  <c:v>33.53351</c:v>
                </c:pt>
                <c:pt idx="6">
                  <c:v>37.730450000000012</c:v>
                </c:pt>
                <c:pt idx="7">
                  <c:v>33.601500000000001</c:v>
                </c:pt>
                <c:pt idx="8">
                  <c:v>31.477149999999998</c:v>
                </c:pt>
                <c:pt idx="9">
                  <c:v>42.214130000000004</c:v>
                </c:pt>
                <c:pt idx="10">
                  <c:v>34.337789999999991</c:v>
                </c:pt>
                <c:pt idx="11">
                  <c:v>47.291390000000014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70261432"/>
        <c:axId val="17025712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2018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3.330151153540175E-2"/>
                  <c:y val="4.6193737410730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92681612889081E-2"/>
                  <c:y val="3.9992187023133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330151153540175E-2"/>
                  <c:y val="3.999218702313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330151153540175E-2"/>
                  <c:y val="4.3092962216932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3.330151153540175E-2"/>
                  <c:y val="3.99921870231337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108.33917410659848</c:v>
                </c:pt>
                <c:pt idx="1">
                  <c:v>125.38052920566582</c:v>
                </c:pt>
                <c:pt idx="2">
                  <c:v>123.26374181308044</c:v>
                </c:pt>
                <c:pt idx="3">
                  <c:v>121.04117686270787</c:v>
                </c:pt>
                <c:pt idx="4">
                  <c:v>100.63752041715549</c:v>
                </c:pt>
                <c:pt idx="5">
                  <c:v>135.7015008965559</c:v>
                </c:pt>
                <c:pt idx="6">
                  <c:v>99.766003968651802</c:v>
                </c:pt>
                <c:pt idx="7">
                  <c:v>120.08667297570068</c:v>
                </c:pt>
                <c:pt idx="8">
                  <c:v>112.52191301711861</c:v>
                </c:pt>
                <c:pt idx="9">
                  <c:v>109.20101415471973</c:v>
                </c:pt>
                <c:pt idx="10">
                  <c:v>105.53167229599943</c:v>
                </c:pt>
                <c:pt idx="11">
                  <c:v>109.22139604814471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2019 году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3.6483691328560067E-2"/>
                  <c:y val="-6.23333943722150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4.0101356585726528E-2"/>
                  <c:y val="-3.13256424342306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0521481624970072E-2"/>
                  <c:y val="5.2395287798327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3.330151153540175E-2"/>
                  <c:y val="4.30929622169321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330151153540175E-2"/>
                  <c:y val="-4.37287432094244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4892601431980905E-2"/>
                  <c:y val="-5.30310687908197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100.29128282852201</c:v>
                </c:pt>
                <c:pt idx="1">
                  <c:v>109.29099958981368</c:v>
                </c:pt>
                <c:pt idx="2">
                  <c:v>76.137055160962021</c:v>
                </c:pt>
                <c:pt idx="3">
                  <c:v>112.78864384884415</c:v>
                </c:pt>
                <c:pt idx="4">
                  <c:v>110.44086796345086</c:v>
                </c:pt>
                <c:pt idx="5">
                  <c:v>78.248683182881834</c:v>
                </c:pt>
                <c:pt idx="6">
                  <c:v>115.95623693859996</c:v>
                </c:pt>
                <c:pt idx="7">
                  <c:v>93.28399029805216</c:v>
                </c:pt>
                <c:pt idx="8">
                  <c:v>105.12346257523315</c:v>
                </c:pt>
                <c:pt idx="9">
                  <c:v>113.43810709826307</c:v>
                </c:pt>
                <c:pt idx="10">
                  <c:v>105.11739398487789</c:v>
                </c:pt>
                <c:pt idx="11">
                  <c:v>113.85501673771903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261824"/>
        <c:axId val="170254768"/>
      </c:lineChart>
      <c:catAx>
        <c:axId val="170261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0257120"/>
        <c:crosses val="autoZero"/>
        <c:auto val="1"/>
        <c:lblAlgn val="ctr"/>
        <c:lblOffset val="100"/>
        <c:noMultiLvlLbl val="0"/>
      </c:catAx>
      <c:valAx>
        <c:axId val="17025712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170261432"/>
        <c:crosses val="autoZero"/>
        <c:crossBetween val="between"/>
      </c:valAx>
      <c:catAx>
        <c:axId val="1702618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254768"/>
        <c:crosses val="autoZero"/>
        <c:auto val="1"/>
        <c:lblAlgn val="ctr"/>
        <c:lblOffset val="100"/>
        <c:noMultiLvlLbl val="0"/>
      </c:catAx>
      <c:valAx>
        <c:axId val="170254768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70261824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СТРУКТУРА</a:t>
            </a:r>
            <a:r>
              <a:rPr lang="ru-RU" sz="1400" baseline="0" dirty="0">
                <a:solidFill>
                  <a:schemeClr val="accent5">
                    <a:lumMod val="50000"/>
                  </a:schemeClr>
                </a:solidFill>
              </a:rPr>
              <a:t> ДОХОДОВ БЮДЖЕТА НОВОКУБАНСКОГО РАЙОНА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8166366635537767"/>
          <c:y val="4.634017135580328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4990275346018629E-2"/>
          <c:y val="0.12341346279832935"/>
          <c:w val="0.29084247454381507"/>
          <c:h val="0.71985027845566818"/>
        </c:manualLayout>
      </c:layout>
      <c:doughnutChart>
        <c:varyColors val="1"/>
        <c:ser>
          <c:idx val="0"/>
          <c:order val="0"/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3"/>
              <c:layout>
                <c:manualLayout>
                  <c:x val="0"/>
                  <c:y val="2.5276457103165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'Структура конс и район'!$B$17:$B$22</c:f>
              <c:numCache>
                <c:formatCode>#,##0.0</c:formatCode>
                <c:ptCount val="6"/>
                <c:pt idx="1">
                  <c:v>324.78004999999996</c:v>
                </c:pt>
                <c:pt idx="2">
                  <c:v>48.806940000000004</c:v>
                </c:pt>
                <c:pt idx="3">
                  <c:v>22.154820000000004</c:v>
                </c:pt>
                <c:pt idx="4">
                  <c:v>1242.9000000000001</c:v>
                </c:pt>
                <c:pt idx="5" formatCode="0.0">
                  <c:v>36.321549999999995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5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c:spPr>
          </c:dPt>
          <c:dLbls>
            <c:dLbl>
              <c:idx val="4"/>
              <c:layout>
                <c:manualLayout>
                  <c:x val="6.2111801242236021E-3"/>
                  <c:y val="-6.319114275791348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район'!$A$17:$A$22</c:f>
              <c:strCache>
                <c:ptCount val="6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Прочие налоговые доходы</c:v>
                </c:pt>
                <c:pt idx="4">
                  <c:v>Безвозмездные поступления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'Структура конс и район'!$C$17:$C$22</c:f>
              <c:numCache>
                <c:formatCode>General</c:formatCode>
                <c:ptCount val="6"/>
                <c:pt idx="0" formatCode="#,##0.0">
                  <c:v>395.74180999999999</c:v>
                </c:pt>
                <c:pt idx="4" formatCode="#,##0.0">
                  <c:v>1242.9000000000001</c:v>
                </c:pt>
                <c:pt idx="5" formatCode="#,##0.0">
                  <c:v>36.321549999999995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7061066431073434"/>
          <c:y val="0.28007906688077572"/>
          <c:w val="0.27407696200523007"/>
          <c:h val="0.4570719844971062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СТРУКТУРА ДОХОДОВ</a:t>
            </a:r>
            <a:r>
              <a:rPr lang="ru-RU" sz="1400" baseline="0" dirty="0">
                <a:solidFill>
                  <a:schemeClr val="accent5">
                    <a:lumMod val="50000"/>
                  </a:schemeClr>
                </a:solidFill>
              </a:rPr>
              <a:t> КОНСОЛИДИРОВАННОГО БЮДЖЕТА НОВОКУБАНСКОГО РАЙОНА</a:t>
            </a:r>
            <a:endParaRPr lang="ru-RU" sz="1400" dirty="0">
              <a:solidFill>
                <a:schemeClr val="accent5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4724025910040101"/>
          <c:y val="2.831857880870948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1.6947159063587122E-2"/>
          <c:y val="0.1450078470707552"/>
          <c:w val="0.33297113302426484"/>
          <c:h val="0.7848709665071486"/>
        </c:manualLayout>
      </c:layout>
      <c:doughnutChart>
        <c:varyColors val="1"/>
        <c:ser>
          <c:idx val="0"/>
          <c:order val="0"/>
          <c:dPt>
            <c:idx val="6"/>
            <c:bubble3D val="0"/>
            <c:explosion val="1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'Структура конс и район'!$B$4:$B$11</c:f>
              <c:numCache>
                <c:formatCode>#,##0.0</c:formatCode>
                <c:ptCount val="8"/>
                <c:pt idx="1">
                  <c:v>427.39469999999994</c:v>
                </c:pt>
                <c:pt idx="2">
                  <c:v>60.492740000000005</c:v>
                </c:pt>
                <c:pt idx="3">
                  <c:v>102.71452799999999</c:v>
                </c:pt>
                <c:pt idx="4">
                  <c:v>55.917310000000001</c:v>
                </c:pt>
                <c:pt idx="5">
                  <c:v>38.708629999999999</c:v>
                </c:pt>
                <c:pt idx="6">
                  <c:v>1495.5</c:v>
                </c:pt>
                <c:pt idx="7" formatCode="0.0">
                  <c:v>55.099583000000003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dLbl>
              <c:idx val="6"/>
              <c:layout>
                <c:manualLayout>
                  <c:x val="1.8575851393188854E-2"/>
                  <c:y val="-3.77581050782792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район'!$A$4:$A$11</c:f>
              <c:strCache>
                <c:ptCount val="8"/>
                <c:pt idx="0">
                  <c:v>Налоговые доходы, всего</c:v>
                </c:pt>
                <c:pt idx="1">
                  <c:v>Налог на доходы физических лиц</c:v>
                </c:pt>
                <c:pt idx="2">
                  <c:v>Специальные налоговые режимы</c:v>
                </c:pt>
                <c:pt idx="3">
                  <c:v>Земельный налог</c:v>
                </c:pt>
                <c:pt idx="4">
                  <c:v>Акцизы на нефтепродукты</c:v>
                </c:pt>
                <c:pt idx="5">
                  <c:v>Прочие налоговые доходы</c:v>
                </c:pt>
                <c:pt idx="6">
                  <c:v>Безвозмездные поступления</c:v>
                </c:pt>
                <c:pt idx="7">
                  <c:v>Неналоговые доходы</c:v>
                </c:pt>
              </c:strCache>
            </c:strRef>
          </c:cat>
          <c:val>
            <c:numRef>
              <c:f>'Структура конс и район'!$C$4:$C$11</c:f>
              <c:numCache>
                <c:formatCode>General</c:formatCode>
                <c:ptCount val="8"/>
                <c:pt idx="0" formatCode="#,##0.0">
                  <c:v>685.22790799999996</c:v>
                </c:pt>
                <c:pt idx="6" formatCode="#,##0.0">
                  <c:v>1495.5</c:v>
                </c:pt>
                <c:pt idx="7" formatCode="#,##0.0">
                  <c:v>55.099583000000003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5532614976394176"/>
          <c:y val="0.26051122839082463"/>
          <c:w val="0.32241886952196341"/>
          <c:h val="0.64501843866519148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>ДИНАМИКА ПОСТУПЛЕНИЯ НАЛОГОВЫХ И НЕНАЛОГОВЫХ ДОХОДОВ В БЮДЖЕТЫ ПОСЕЛЕНИЙ, %</a:t>
            </a:r>
          </a:p>
        </c:rich>
      </c:tx>
      <c:layout>
        <c:manualLayout>
          <c:xMode val="edge"/>
          <c:yMode val="edge"/>
          <c:x val="0.1867205384208428"/>
          <c:y val="6.2717143706540399E-2"/>
        </c:manualLayout>
      </c:layout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#,##0.0</c:formatCode>
                <c:ptCount val="9"/>
                <c:pt idx="0">
                  <c:v>108.37098967946311</c:v>
                </c:pt>
                <c:pt idx="1">
                  <c:v>53.713677951790174</c:v>
                </c:pt>
                <c:pt idx="2">
                  <c:v>118.37040529971937</c:v>
                </c:pt>
                <c:pt idx="3">
                  <c:v>103.93898515881419</c:v>
                </c:pt>
                <c:pt idx="4">
                  <c:v>102.28976544101711</c:v>
                </c:pt>
                <c:pt idx="5">
                  <c:v>112.51477248184914</c:v>
                </c:pt>
                <c:pt idx="6">
                  <c:v>100.51496842329021</c:v>
                </c:pt>
                <c:pt idx="7">
                  <c:v>117.24072596658812</c:v>
                </c:pt>
                <c:pt idx="8">
                  <c:v>107.38216314732274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70255944"/>
        <c:axId val="170257512"/>
      </c:barChart>
      <c:catAx>
        <c:axId val="17025594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70257512"/>
        <c:crosses val="autoZero"/>
        <c:auto val="1"/>
        <c:lblAlgn val="ctr"/>
        <c:lblOffset val="100"/>
        <c:noMultiLvlLbl val="0"/>
      </c:catAx>
      <c:valAx>
        <c:axId val="170257512"/>
        <c:scaling>
          <c:orientation val="minMax"/>
        </c:scaling>
        <c:delete val="1"/>
        <c:axPos val="t"/>
        <c:numFmt formatCode="#,##0.0" sourceLinked="1"/>
        <c:majorTickMark val="none"/>
        <c:minorTickMark val="none"/>
        <c:tickLblPos val="nextTo"/>
        <c:crossAx val="170255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10,3%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2154417544308422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784671216597938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2252159031810579"/>
                  <c:y val="-9.78587378882007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7,7 %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342563251078417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41432863580095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91796764195757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2,5%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3278968719184035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0,2%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28297149513155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54,4%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9.7245122968349182E-2"/>
                  <c:y val="-0.14855426878272174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8,6%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1012765264517643E-2"/>
                  <c:y val="-0.1763619278279187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tx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10.321350762527233</c:v>
                </c:pt>
                <c:pt idx="1">
                  <c:v>0.9</c:v>
                </c:pt>
                <c:pt idx="2">
                  <c:v>7.7</c:v>
                </c:pt>
                <c:pt idx="3">
                  <c:v>9.1999999999999993</c:v>
                </c:pt>
                <c:pt idx="4">
                  <c:v>2.5</c:v>
                </c:pt>
                <c:pt idx="5">
                  <c:v>0.2178649237472767</c:v>
                </c:pt>
                <c:pt idx="6">
                  <c:v>0.1</c:v>
                </c:pt>
                <c:pt idx="7">
                  <c:v>54.4</c:v>
                </c:pt>
                <c:pt idx="8">
                  <c:v>8.6</c:v>
                </c:pt>
                <c:pt idx="9">
                  <c:v>0.1</c:v>
                </c:pt>
                <c:pt idx="1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2 222,3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Прямоугольник 242"/>
          <p:cNvSpPr/>
          <p:nvPr/>
        </p:nvSpPr>
        <p:spPr>
          <a:xfrm>
            <a:off x="0" y="6185493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4" name="Прямоугольник 3"/>
          <p:cNvSpPr/>
          <p:nvPr/>
        </p:nvSpPr>
        <p:spPr>
          <a:xfrm>
            <a:off x="-1" y="-60160"/>
            <a:ext cx="6873889" cy="2958507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289002" y="1465527"/>
            <a:ext cx="445479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 исполнения консолидированного бюджета Новокубанского района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pSp>
        <p:nvGrpSpPr>
          <p:cNvPr id="70" name="Group 140"/>
          <p:cNvGrpSpPr>
            <a:grpSpLocks/>
          </p:cNvGrpSpPr>
          <p:nvPr/>
        </p:nvGrpSpPr>
        <p:grpSpPr bwMode="auto">
          <a:xfrm>
            <a:off x="1916832" y="0"/>
            <a:ext cx="4957056" cy="3419872"/>
            <a:chOff x="10293" y="271"/>
            <a:chExt cx="1506" cy="1049"/>
          </a:xfrm>
        </p:grpSpPr>
        <p:grpSp>
          <p:nvGrpSpPr>
            <p:cNvPr id="71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123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129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0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1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32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24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125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6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7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8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72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107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119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0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1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22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115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6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7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8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109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111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2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3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114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110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3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103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5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6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4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99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0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1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2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5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91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2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3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4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5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6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7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8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6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87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8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9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90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77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80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1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2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3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4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5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86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78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79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3" name="Прямоугольный треугольник 132"/>
          <p:cNvSpPr/>
          <p:nvPr/>
        </p:nvSpPr>
        <p:spPr>
          <a:xfrm rot="10800000" flipH="1">
            <a:off x="0" y="-60160"/>
            <a:ext cx="6858000" cy="2767377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6423585"/>
            <a:ext cx="6993398" cy="2720415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8" name="Прямоугольник 137"/>
          <p:cNvSpPr/>
          <p:nvPr/>
        </p:nvSpPr>
        <p:spPr>
          <a:xfrm>
            <a:off x="186754" y="543999"/>
            <a:ext cx="179805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2019 год</a:t>
            </a:r>
            <a:endParaRPr lang="ru-RU" sz="3000" dirty="0"/>
          </a:p>
        </p:txBody>
      </p:sp>
      <p:grpSp>
        <p:nvGrpSpPr>
          <p:cNvPr id="244" name="Group 140"/>
          <p:cNvGrpSpPr>
            <a:grpSpLocks/>
          </p:cNvGrpSpPr>
          <p:nvPr/>
        </p:nvGrpSpPr>
        <p:grpSpPr bwMode="auto">
          <a:xfrm>
            <a:off x="69310" y="4327042"/>
            <a:ext cx="6685877" cy="4731020"/>
            <a:chOff x="10293" y="271"/>
            <a:chExt cx="1506" cy="1049"/>
          </a:xfrm>
        </p:grpSpPr>
        <p:grpSp>
          <p:nvGrpSpPr>
            <p:cNvPr id="245" name="Группа 47"/>
            <p:cNvGrpSpPr>
              <a:grpSpLocks/>
            </p:cNvGrpSpPr>
            <p:nvPr/>
          </p:nvGrpSpPr>
          <p:grpSpPr bwMode="auto">
            <a:xfrm>
              <a:off x="10293" y="279"/>
              <a:ext cx="567" cy="1041"/>
              <a:chOff x="0" y="0"/>
              <a:chExt cx="5538" cy="10964"/>
            </a:xfrm>
          </p:grpSpPr>
          <p:grpSp>
            <p:nvGrpSpPr>
              <p:cNvPr id="297" name="Группа 2"/>
              <p:cNvGrpSpPr>
                <a:grpSpLocks/>
              </p:cNvGrpSpPr>
              <p:nvPr/>
            </p:nvGrpSpPr>
            <p:grpSpPr bwMode="auto">
              <a:xfrm>
                <a:off x="89" y="0"/>
                <a:ext cx="5449" cy="5598"/>
                <a:chOff x="89" y="0"/>
                <a:chExt cx="5449" cy="5598"/>
              </a:xfrm>
            </p:grpSpPr>
            <p:sp>
              <p:nvSpPr>
                <p:cNvPr id="303" name="Овал 8"/>
                <p:cNvSpPr>
                  <a:spLocks noChangeArrowheads="1"/>
                </p:cNvSpPr>
                <p:nvPr/>
              </p:nvSpPr>
              <p:spPr bwMode="auto">
                <a:xfrm>
                  <a:off x="89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4" name="Овал 9"/>
                <p:cNvSpPr>
                  <a:spLocks noChangeArrowheads="1"/>
                </p:cNvSpPr>
                <p:nvPr/>
              </p:nvSpPr>
              <p:spPr bwMode="auto">
                <a:xfrm>
                  <a:off x="283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5" name="Овал 10"/>
                <p:cNvSpPr>
                  <a:spLocks noChangeArrowheads="1"/>
                </p:cNvSpPr>
                <p:nvPr/>
              </p:nvSpPr>
              <p:spPr bwMode="auto">
                <a:xfrm>
                  <a:off x="89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6" name="Овал 11"/>
                <p:cNvSpPr>
                  <a:spLocks noChangeArrowheads="1"/>
                </p:cNvSpPr>
                <p:nvPr/>
              </p:nvSpPr>
              <p:spPr bwMode="auto">
                <a:xfrm>
                  <a:off x="283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98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5564"/>
                <a:ext cx="5400" cy="5400"/>
                <a:chOff x="0" y="5564"/>
                <a:chExt cx="11309" cy="11660"/>
              </a:xfrm>
            </p:grpSpPr>
            <p:sp>
              <p:nvSpPr>
                <p:cNvPr id="299" name="Овал 4"/>
                <p:cNvSpPr>
                  <a:spLocks noChangeArrowheads="1"/>
                </p:cNvSpPr>
                <p:nvPr/>
              </p:nvSpPr>
              <p:spPr bwMode="auto">
                <a:xfrm rot="2700000">
                  <a:off x="-51" y="7858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0" name="Овал 5"/>
                <p:cNvSpPr>
                  <a:spLocks noChangeArrowheads="1"/>
                </p:cNvSpPr>
                <p:nvPr/>
              </p:nvSpPr>
              <p:spPr bwMode="auto">
                <a:xfrm rot="8100000">
                  <a:off x="4032" y="7857"/>
                  <a:ext cx="7277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1" name="Овал 6"/>
                <p:cNvSpPr>
                  <a:spLocks noChangeArrowheads="1"/>
                </p:cNvSpPr>
                <p:nvPr/>
              </p:nvSpPr>
              <p:spPr bwMode="auto">
                <a:xfrm rot="8100000">
                  <a:off x="0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302" name="Овал 7"/>
                <p:cNvSpPr>
                  <a:spLocks noChangeArrowheads="1"/>
                </p:cNvSpPr>
                <p:nvPr/>
              </p:nvSpPr>
              <p:spPr bwMode="auto">
                <a:xfrm rot="-8100000">
                  <a:off x="4082" y="12241"/>
                  <a:ext cx="7276" cy="269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</p:grpSp>
        <p:grpSp>
          <p:nvGrpSpPr>
            <p:cNvPr id="246" name="Группа 84"/>
            <p:cNvGrpSpPr>
              <a:grpSpLocks/>
            </p:cNvGrpSpPr>
            <p:nvPr/>
          </p:nvGrpSpPr>
          <p:grpSpPr bwMode="auto">
            <a:xfrm>
              <a:off x="10941" y="271"/>
              <a:ext cx="391" cy="421"/>
              <a:chOff x="0" y="0"/>
              <a:chExt cx="11046" cy="11354"/>
            </a:xfrm>
          </p:grpSpPr>
          <p:grpSp>
            <p:nvGrpSpPr>
              <p:cNvPr id="281" name="Группа 2"/>
              <p:cNvGrpSpPr>
                <a:grpSpLocks noChangeAspect="1"/>
              </p:cNvGrpSpPr>
              <p:nvPr/>
            </p:nvGrpSpPr>
            <p:grpSpPr bwMode="auto">
              <a:xfrm>
                <a:off x="5646" y="5890"/>
                <a:ext cx="5400" cy="5400"/>
                <a:chOff x="5646" y="5890"/>
                <a:chExt cx="5400" cy="5400"/>
              </a:xfrm>
            </p:grpSpPr>
            <p:sp>
              <p:nvSpPr>
                <p:cNvPr id="293" name="Овал 14"/>
                <p:cNvSpPr>
                  <a:spLocks noChangeArrowheads="1"/>
                </p:cNvSpPr>
                <p:nvPr/>
              </p:nvSpPr>
              <p:spPr bwMode="auto">
                <a:xfrm rot="2700000">
                  <a:off x="5675" y="6932"/>
                  <a:ext cx="3370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4" name="Овал 15"/>
                <p:cNvSpPr>
                  <a:spLocks noChangeArrowheads="1"/>
                </p:cNvSpPr>
                <p:nvPr/>
              </p:nvSpPr>
              <p:spPr bwMode="auto">
                <a:xfrm rot="8100000">
                  <a:off x="7572" y="6953"/>
                  <a:ext cx="3474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5" name="Овал 16"/>
                <p:cNvSpPr>
                  <a:spLocks noChangeArrowheads="1"/>
                </p:cNvSpPr>
                <p:nvPr/>
              </p:nvSpPr>
              <p:spPr bwMode="auto">
                <a:xfrm rot="8100000">
                  <a:off x="5646" y="8983"/>
                  <a:ext cx="3475" cy="124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6" name="Овал 17"/>
                <p:cNvSpPr>
                  <a:spLocks noChangeArrowheads="1"/>
                </p:cNvSpPr>
                <p:nvPr/>
              </p:nvSpPr>
              <p:spPr bwMode="auto">
                <a:xfrm rot="-8100000">
                  <a:off x="7648" y="8963"/>
                  <a:ext cx="3369" cy="1285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2" name="Группа 3"/>
              <p:cNvGrpSpPr>
                <a:grpSpLocks noChangeAspect="1"/>
              </p:cNvGrpSpPr>
              <p:nvPr/>
            </p:nvGrpSpPr>
            <p:grpSpPr bwMode="auto">
              <a:xfrm>
                <a:off x="0" y="6042"/>
                <a:ext cx="5460" cy="5312"/>
                <a:chOff x="0" y="6042"/>
                <a:chExt cx="5460" cy="5312"/>
              </a:xfrm>
            </p:grpSpPr>
            <p:sp>
              <p:nvSpPr>
                <p:cNvPr id="289" name="Ромб 10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8645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0" name="Ромб 11"/>
                <p:cNvSpPr>
                  <a:spLocks noChangeArrowheads="1"/>
                </p:cNvSpPr>
                <p:nvPr/>
              </p:nvSpPr>
              <p:spPr bwMode="auto">
                <a:xfrm rot="10800000">
                  <a:off x="2760" y="6042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1" name="Ромб 12"/>
                <p:cNvSpPr>
                  <a:spLocks noChangeArrowheads="1"/>
                </p:cNvSpPr>
                <p:nvPr/>
              </p:nvSpPr>
              <p:spPr bwMode="auto">
                <a:xfrm rot="10800000">
                  <a:off x="11" y="6099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92" name="Ромб 13"/>
                <p:cNvSpPr>
                  <a:spLocks noChangeArrowheads="1"/>
                </p:cNvSpPr>
                <p:nvPr/>
              </p:nvSpPr>
              <p:spPr bwMode="auto">
                <a:xfrm rot="10800000">
                  <a:off x="0" y="8654"/>
                  <a:ext cx="2700" cy="2700"/>
                </a:xfrm>
                <a:prstGeom prst="diamond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grpSp>
            <p:nvGrpSpPr>
              <p:cNvPr id="283" name="Группа 4"/>
              <p:cNvGrpSpPr>
                <a:grpSpLocks/>
              </p:cNvGrpSpPr>
              <p:nvPr/>
            </p:nvGrpSpPr>
            <p:grpSpPr bwMode="auto">
              <a:xfrm>
                <a:off x="5528" y="0"/>
                <a:ext cx="5450" cy="5598"/>
                <a:chOff x="5528" y="0"/>
                <a:chExt cx="5449" cy="5598"/>
              </a:xfrm>
            </p:grpSpPr>
            <p:sp>
              <p:nvSpPr>
                <p:cNvPr id="285" name="Овал 6"/>
                <p:cNvSpPr>
                  <a:spLocks noChangeArrowheads="1"/>
                </p:cNvSpPr>
                <p:nvPr/>
              </p:nvSpPr>
              <p:spPr bwMode="auto">
                <a:xfrm>
                  <a:off x="552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6" name="Овал 7"/>
                <p:cNvSpPr>
                  <a:spLocks noChangeArrowheads="1"/>
                </p:cNvSpPr>
                <p:nvPr/>
              </p:nvSpPr>
              <p:spPr bwMode="auto">
                <a:xfrm>
                  <a:off x="8278" y="0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7" name="Овал 8"/>
                <p:cNvSpPr>
                  <a:spLocks noChangeArrowheads="1"/>
                </p:cNvSpPr>
                <p:nvPr/>
              </p:nvSpPr>
              <p:spPr bwMode="auto">
                <a:xfrm>
                  <a:off x="552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  <p:sp>
              <p:nvSpPr>
                <p:cNvPr id="288" name="Овал 9"/>
                <p:cNvSpPr>
                  <a:spLocks noChangeArrowheads="1"/>
                </p:cNvSpPr>
                <p:nvPr/>
              </p:nvSpPr>
              <p:spPr bwMode="auto">
                <a:xfrm>
                  <a:off x="8278" y="2898"/>
                  <a:ext cx="2700" cy="2700"/>
                </a:xfrm>
                <a:prstGeom prst="ellipse">
                  <a:avLst/>
                </a:prstGeom>
                <a:solidFill>
                  <a:srgbClr val="F2F2F2">
                    <a:alpha val="14902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7787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5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endParaRPr lang="ru-RU" altLang="ru-RU"/>
                </a:p>
              </p:txBody>
            </p:sp>
          </p:grpSp>
          <p:sp>
            <p:nvSpPr>
              <p:cNvPr id="284" name="Прямоугольник 5"/>
              <p:cNvSpPr>
                <a:spLocks noChangeArrowheads="1"/>
              </p:cNvSpPr>
              <p:nvPr/>
            </p:nvSpPr>
            <p:spPr bwMode="auto">
              <a:xfrm rot="10800000">
                <a:off x="0" y="184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7" name="Группа 36"/>
            <p:cNvGrpSpPr>
              <a:grpSpLocks/>
            </p:cNvGrpSpPr>
            <p:nvPr/>
          </p:nvGrpSpPr>
          <p:grpSpPr bwMode="auto">
            <a:xfrm rot="5400000">
              <a:off x="10883" y="740"/>
              <a:ext cx="201" cy="188"/>
              <a:chOff x="-70" y="70"/>
              <a:chExt cx="5549" cy="5408"/>
            </a:xfrm>
          </p:grpSpPr>
          <p:sp>
            <p:nvSpPr>
              <p:cNvPr id="277" name="Прямоугольный треугольник 2"/>
              <p:cNvSpPr>
                <a:spLocks noChangeArrowheads="1"/>
              </p:cNvSpPr>
              <p:nvPr/>
            </p:nvSpPr>
            <p:spPr bwMode="auto">
              <a:xfrm>
                <a:off x="-70" y="70"/>
                <a:ext cx="2699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8" name="Прямоугольный треугольник 3"/>
              <p:cNvSpPr>
                <a:spLocks noChangeArrowheads="1"/>
              </p:cNvSpPr>
              <p:nvPr/>
            </p:nvSpPr>
            <p:spPr bwMode="auto">
              <a:xfrm>
                <a:off x="2679" y="70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9" name="Прямоугольный треугольник 4"/>
              <p:cNvSpPr>
                <a:spLocks noChangeArrowheads="1"/>
              </p:cNvSpPr>
              <p:nvPr/>
            </p:nvSpPr>
            <p:spPr bwMode="auto">
              <a:xfrm>
                <a:off x="29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80" name="Прямоугольный треугольник 5"/>
              <p:cNvSpPr>
                <a:spLocks noChangeArrowheads="1"/>
              </p:cNvSpPr>
              <p:nvPr/>
            </p:nvSpPr>
            <p:spPr bwMode="auto">
              <a:xfrm>
                <a:off x="2778" y="2778"/>
                <a:ext cx="2700" cy="2700"/>
              </a:xfrm>
              <a:prstGeom prst="rtTriangl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8" name="Группа 52"/>
            <p:cNvGrpSpPr>
              <a:grpSpLocks/>
            </p:cNvGrpSpPr>
            <p:nvPr/>
          </p:nvGrpSpPr>
          <p:grpSpPr bwMode="auto">
            <a:xfrm>
              <a:off x="11199" y="1106"/>
              <a:ext cx="191" cy="201"/>
              <a:chOff x="0" y="0"/>
              <a:chExt cx="5400" cy="5400"/>
            </a:xfrm>
          </p:grpSpPr>
          <p:sp>
            <p:nvSpPr>
              <p:cNvPr id="273" name="Овал 2"/>
              <p:cNvSpPr>
                <a:spLocks noChangeArrowheads="1"/>
              </p:cNvSpPr>
              <p:nvPr/>
            </p:nvSpPr>
            <p:spPr bwMode="auto">
              <a:xfrm rot="2700000">
                <a:off x="28" y="1043"/>
                <a:ext cx="3369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4" name="Овал 3"/>
              <p:cNvSpPr>
                <a:spLocks noChangeArrowheads="1"/>
              </p:cNvSpPr>
              <p:nvPr/>
            </p:nvSpPr>
            <p:spPr bwMode="auto">
              <a:xfrm rot="8100000">
                <a:off x="1925" y="1062"/>
                <a:ext cx="3475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5" name="Овал 4"/>
              <p:cNvSpPr>
                <a:spLocks noChangeArrowheads="1"/>
              </p:cNvSpPr>
              <p:nvPr/>
            </p:nvSpPr>
            <p:spPr bwMode="auto">
              <a:xfrm rot="8100000">
                <a:off x="0" y="3092"/>
                <a:ext cx="3474" cy="1245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6" name="Овал 5"/>
              <p:cNvSpPr>
                <a:spLocks noChangeArrowheads="1"/>
              </p:cNvSpPr>
              <p:nvPr/>
            </p:nvSpPr>
            <p:spPr bwMode="auto">
              <a:xfrm rot="-8100000">
                <a:off x="2001" y="3073"/>
                <a:ext cx="3370" cy="1284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49" name="Группа 18"/>
            <p:cNvGrpSpPr>
              <a:grpSpLocks/>
            </p:cNvGrpSpPr>
            <p:nvPr/>
          </p:nvGrpSpPr>
          <p:grpSpPr bwMode="auto">
            <a:xfrm>
              <a:off x="10905" y="970"/>
              <a:ext cx="185" cy="344"/>
              <a:chOff x="0" y="0"/>
              <a:chExt cx="9065" cy="19999"/>
            </a:xfrm>
          </p:grpSpPr>
          <p:sp>
            <p:nvSpPr>
              <p:cNvPr id="265" name="Овал 2"/>
              <p:cNvSpPr>
                <a:spLocks noChangeArrowheads="1"/>
              </p:cNvSpPr>
              <p:nvPr/>
            </p:nvSpPr>
            <p:spPr bwMode="auto">
              <a:xfrm rot="2700000">
                <a:off x="-2293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6" name="Овал 3"/>
              <p:cNvSpPr>
                <a:spLocks noChangeArrowheads="1"/>
              </p:cNvSpPr>
              <p:nvPr/>
            </p:nvSpPr>
            <p:spPr bwMode="auto">
              <a:xfrm rot="8100000">
                <a:off x="1789" y="6641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7" name="Овал 4"/>
              <p:cNvSpPr>
                <a:spLocks noChangeArrowheads="1"/>
              </p:cNvSpPr>
              <p:nvPr/>
            </p:nvSpPr>
            <p:spPr bwMode="auto">
              <a:xfrm rot="2700000">
                <a:off x="-2294" y="10975"/>
                <a:ext cx="7277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8" name="Овал 5"/>
              <p:cNvSpPr>
                <a:spLocks noChangeArrowheads="1"/>
              </p:cNvSpPr>
              <p:nvPr/>
            </p:nvSpPr>
            <p:spPr bwMode="auto">
              <a:xfrm rot="8100000">
                <a:off x="1789" y="10975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9" name="Овал 6"/>
              <p:cNvSpPr>
                <a:spLocks noChangeArrowheads="1"/>
              </p:cNvSpPr>
              <p:nvPr/>
            </p:nvSpPr>
            <p:spPr bwMode="auto">
              <a:xfrm rot="2700000">
                <a:off x="-2293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0" name="Овал 7"/>
              <p:cNvSpPr>
                <a:spLocks noChangeArrowheads="1"/>
              </p:cNvSpPr>
              <p:nvPr/>
            </p:nvSpPr>
            <p:spPr bwMode="auto">
              <a:xfrm rot="8100000">
                <a:off x="1789" y="2293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1" name="Овал 8"/>
              <p:cNvSpPr>
                <a:spLocks noChangeArrowheads="1"/>
              </p:cNvSpPr>
              <p:nvPr/>
            </p:nvSpPr>
            <p:spPr bwMode="auto">
              <a:xfrm rot="2700000">
                <a:off x="-2293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72" name="Овал 9"/>
              <p:cNvSpPr>
                <a:spLocks noChangeArrowheads="1"/>
              </p:cNvSpPr>
              <p:nvPr/>
            </p:nvSpPr>
            <p:spPr bwMode="auto">
              <a:xfrm rot="8100000">
                <a:off x="1789" y="15016"/>
                <a:ext cx="7276" cy="269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0" name="Группа 72"/>
            <p:cNvGrpSpPr>
              <a:grpSpLocks/>
            </p:cNvGrpSpPr>
            <p:nvPr/>
          </p:nvGrpSpPr>
          <p:grpSpPr bwMode="auto">
            <a:xfrm>
              <a:off x="11091" y="743"/>
              <a:ext cx="396" cy="388"/>
              <a:chOff x="0" y="0"/>
              <a:chExt cx="5460" cy="5312"/>
            </a:xfrm>
          </p:grpSpPr>
          <p:sp>
            <p:nvSpPr>
              <p:cNvPr id="261" name="Ромб 2"/>
              <p:cNvSpPr>
                <a:spLocks noChangeArrowheads="1"/>
              </p:cNvSpPr>
              <p:nvPr/>
            </p:nvSpPr>
            <p:spPr bwMode="auto">
              <a:xfrm rot="10800000">
                <a:off x="2760" y="2603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2" name="Ромб 3"/>
              <p:cNvSpPr>
                <a:spLocks noChangeArrowheads="1"/>
              </p:cNvSpPr>
              <p:nvPr/>
            </p:nvSpPr>
            <p:spPr bwMode="auto">
              <a:xfrm rot="10800000">
                <a:off x="2760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3" name="Ромб 4"/>
              <p:cNvSpPr>
                <a:spLocks noChangeArrowheads="1"/>
              </p:cNvSpPr>
              <p:nvPr/>
            </p:nvSpPr>
            <p:spPr bwMode="auto">
              <a:xfrm rot="10800000">
                <a:off x="11" y="57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4" name="Ромб 5"/>
              <p:cNvSpPr>
                <a:spLocks noChangeArrowheads="1"/>
              </p:cNvSpPr>
              <p:nvPr/>
            </p:nvSpPr>
            <p:spPr bwMode="auto">
              <a:xfrm rot="10800000">
                <a:off x="0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251" name="Группа 31"/>
            <p:cNvGrpSpPr>
              <a:grpSpLocks/>
            </p:cNvGrpSpPr>
            <p:nvPr/>
          </p:nvGrpSpPr>
          <p:grpSpPr bwMode="auto">
            <a:xfrm rot="10800000">
              <a:off x="11386" y="271"/>
              <a:ext cx="383" cy="403"/>
              <a:chOff x="0" y="0"/>
              <a:chExt cx="10959" cy="10808"/>
            </a:xfrm>
          </p:grpSpPr>
          <p:sp>
            <p:nvSpPr>
              <p:cNvPr id="254" name="Прямоугольник 2"/>
              <p:cNvSpPr>
                <a:spLocks noChangeArrowheads="1"/>
              </p:cNvSpPr>
              <p:nvPr/>
            </p:nvSpPr>
            <p:spPr bwMode="auto">
              <a:xfrm>
                <a:off x="49" y="8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5" name="Прямоугольник 3"/>
              <p:cNvSpPr>
                <a:spLocks noChangeArrowheads="1"/>
              </p:cNvSpPr>
              <p:nvPr/>
            </p:nvSpPr>
            <p:spPr bwMode="auto">
              <a:xfrm>
                <a:off x="5440" y="5216"/>
                <a:ext cx="5400" cy="5400"/>
              </a:xfrm>
              <a:prstGeom prst="rect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6" name="Овал 4"/>
              <p:cNvSpPr>
                <a:spLocks noChangeArrowheads="1"/>
              </p:cNvSpPr>
              <p:nvPr/>
            </p:nvSpPr>
            <p:spPr bwMode="auto">
              <a:xfrm>
                <a:off x="0" y="5408"/>
                <a:ext cx="5400" cy="5400"/>
              </a:xfrm>
              <a:prstGeom prst="ellipse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7" name="Ромб 5"/>
              <p:cNvSpPr>
                <a:spLocks noChangeArrowheads="1"/>
              </p:cNvSpPr>
              <p:nvPr/>
            </p:nvSpPr>
            <p:spPr bwMode="auto">
              <a:xfrm>
                <a:off x="5498" y="8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8" name="Ромб 6"/>
              <p:cNvSpPr>
                <a:spLocks noChangeArrowheads="1"/>
              </p:cNvSpPr>
              <p:nvPr/>
            </p:nvSpPr>
            <p:spPr bwMode="auto">
              <a:xfrm>
                <a:off x="5498" y="2612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59" name="Ромб 7"/>
              <p:cNvSpPr>
                <a:spLocks noChangeArrowheads="1"/>
              </p:cNvSpPr>
              <p:nvPr/>
            </p:nvSpPr>
            <p:spPr bwMode="auto">
              <a:xfrm>
                <a:off x="8248" y="2554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260" name="Ромб 8"/>
              <p:cNvSpPr>
                <a:spLocks noChangeArrowheads="1"/>
              </p:cNvSpPr>
              <p:nvPr/>
            </p:nvSpPr>
            <p:spPr bwMode="auto">
              <a:xfrm>
                <a:off x="8259" y="0"/>
                <a:ext cx="2700" cy="2700"/>
              </a:xfrm>
              <a:prstGeom prst="diamond">
                <a:avLst/>
              </a:prstGeom>
              <a:solidFill>
                <a:srgbClr val="F2F2F2">
                  <a:alpha val="1490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7778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endParaRPr lang="ru-RU" altLang="ru-RU"/>
              </a:p>
            </p:txBody>
          </p:sp>
        </p:grpSp>
        <p:sp>
          <p:nvSpPr>
            <p:cNvPr id="252" name="Прямоугольный треугольник 85"/>
            <p:cNvSpPr>
              <a:spLocks noChangeArrowheads="1"/>
            </p:cNvSpPr>
            <p:nvPr/>
          </p:nvSpPr>
          <p:spPr bwMode="auto">
            <a:xfrm>
              <a:off x="11523" y="1040"/>
              <a:ext cx="237" cy="230"/>
            </a:xfrm>
            <a:prstGeom prst="rtTriangl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53" name="Овал 86"/>
            <p:cNvSpPr>
              <a:spLocks noChangeArrowheads="1"/>
            </p:cNvSpPr>
            <p:nvPr/>
          </p:nvSpPr>
          <p:spPr bwMode="auto">
            <a:xfrm rot="10800000">
              <a:off x="11523" y="755"/>
              <a:ext cx="276" cy="285"/>
            </a:xfrm>
            <a:prstGeom prst="ellipse">
              <a:avLst/>
            </a:prstGeom>
            <a:solidFill>
              <a:srgbClr val="F2F2F2">
                <a:alpha val="14902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77875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42" name="Прямоугольник 241"/>
          <p:cNvSpPr/>
          <p:nvPr/>
        </p:nvSpPr>
        <p:spPr>
          <a:xfrm>
            <a:off x="1511176" y="7002819"/>
            <a:ext cx="3429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Консолидированный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бюджет </a:t>
            </a:r>
          </a:p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cs typeface="Times New Roman" pitchFamily="18" charset="0"/>
              </a:rPr>
              <a:t>Новокубанского района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27" name="Прямоугольник 226"/>
          <p:cNvSpPr/>
          <p:nvPr/>
        </p:nvSpPr>
        <p:spPr>
          <a:xfrm>
            <a:off x="783257" y="7278910"/>
            <a:ext cx="60602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cs typeface="Times New Roman" pitchFamily="18" charset="0"/>
              </a:rPr>
              <a:t>- </a:t>
            </a:r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это свод бюджетов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муниципального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образования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Новокубанский район, городского </a:t>
            </a: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поселения  и 8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сельских поселений района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без учета межбюджетных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трансфертами между </a:t>
            </a:r>
            <a:endParaRPr lang="ru-RU" b="1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r"/>
            <a:r>
              <a:rPr lang="ru-RU" b="1" dirty="0" smtClean="0">
                <a:solidFill>
                  <a:schemeClr val="bg1"/>
                </a:solidFill>
                <a:cs typeface="Times New Roman" pitchFamily="18" charset="0"/>
              </a:rPr>
              <a:t>этими </a:t>
            </a:r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бюджетами</a:t>
            </a:r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82584" y="152830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82584" y="2288784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6" name="Скругленный прямоугольник 215"/>
          <p:cNvSpPr/>
          <p:nvPr/>
        </p:nvSpPr>
        <p:spPr>
          <a:xfrm>
            <a:off x="82584" y="4560686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7" name="Скругленный прямоугольник 216"/>
          <p:cNvSpPr/>
          <p:nvPr/>
        </p:nvSpPr>
        <p:spPr>
          <a:xfrm>
            <a:off x="82584" y="1904741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8" name="Скругленный прямоугольник 217"/>
          <p:cNvSpPr/>
          <p:nvPr/>
        </p:nvSpPr>
        <p:spPr>
          <a:xfrm>
            <a:off x="82584" y="2640473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9" name="Скругленный прямоугольник 218"/>
          <p:cNvSpPr/>
          <p:nvPr/>
        </p:nvSpPr>
        <p:spPr>
          <a:xfrm>
            <a:off x="82582" y="3792601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Скругленный прямоугольник 219"/>
          <p:cNvSpPr/>
          <p:nvPr/>
        </p:nvSpPr>
        <p:spPr>
          <a:xfrm>
            <a:off x="82584" y="3024515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1" name="Скругленный прямоугольник 220"/>
          <p:cNvSpPr/>
          <p:nvPr/>
        </p:nvSpPr>
        <p:spPr>
          <a:xfrm>
            <a:off x="82580" y="534188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82583" y="3408558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82581" y="4944729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82581" y="4176643"/>
            <a:ext cx="1337756" cy="3413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" name="Скругленный прямоугольник 224"/>
          <p:cNvSpPr/>
          <p:nvPr/>
        </p:nvSpPr>
        <p:spPr>
          <a:xfrm>
            <a:off x="65163" y="5761703"/>
            <a:ext cx="1337756" cy="3362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8" name="Picture 14" descr="https://adm-sovetskoe.ru/upload/medialibrary/fa2/fa2f3e881a6ab5a94ea44ef797fc9f51.jpg">
            <a:extLst>
              <a:ext uri="{FF2B5EF4-FFF2-40B4-BE49-F238E27FC236}">
                <a16:creationId xmlns:a16="http://schemas.microsoft.com/office/drawing/2014/main" xmlns="" id="{14A42FCC-36F5-426F-A6D5-4CE3331D8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75544" y="5236089"/>
            <a:ext cx="439833" cy="574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29" name="Picture 12" descr="https://pp.userapi.com/c850016/v850016452/9e08b/6XKAfjYz5OY.jpg?ava=1">
            <a:extLst>
              <a:ext uri="{FF2B5EF4-FFF2-40B4-BE49-F238E27FC236}">
                <a16:creationId xmlns:a16="http://schemas.microsoft.com/office/drawing/2014/main" xmlns="" id="{12BA8D7C-8D82-45CD-8BD6-FAC4E0277F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544" y="4599265"/>
            <a:ext cx="429230" cy="569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0" name="Рисунок 229" descr="прикубанска.gif">
            <a:extLst>
              <a:ext uri="{FF2B5EF4-FFF2-40B4-BE49-F238E27FC236}">
                <a16:creationId xmlns:a16="http://schemas.microsoft.com/office/drawing/2014/main" xmlns="" id="{98F70DF5-7766-4893-941E-58F078B219B1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95888" y="5232420"/>
            <a:ext cx="458122" cy="593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1" name="Рисунок 230" descr="novoselskoe_selo_coa.gif">
            <a:extLst>
              <a:ext uri="{FF2B5EF4-FFF2-40B4-BE49-F238E27FC236}">
                <a16:creationId xmlns:a16="http://schemas.microsoft.com/office/drawing/2014/main" xmlns="" id="{879A17DB-3561-4FED-BBEA-7C751D3A937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85110" y="4599265"/>
            <a:ext cx="439103" cy="5721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2" name="Picture 8" descr="https://im0-tub-ru.yandex.net/i?id=b8e081db8a79e9bc73b1c35eff5f8794&amp;n=13">
            <a:extLst>
              <a:ext uri="{FF2B5EF4-FFF2-40B4-BE49-F238E27FC236}">
                <a16:creationId xmlns:a16="http://schemas.microsoft.com/office/drawing/2014/main" xmlns="" id="{16419AF1-C8FE-4F62-A8F5-CDD5E07F6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274" y="5271323"/>
            <a:ext cx="425875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3" name="Picture 6" descr="https://cdn.turkaramamotoru.com/ru/selskoe-poselenie-komsomolskij-5686.jpg">
            <a:extLst>
              <a:ext uri="{FF2B5EF4-FFF2-40B4-BE49-F238E27FC236}">
                <a16:creationId xmlns:a16="http://schemas.microsoft.com/office/drawing/2014/main" xmlns="" id="{175F8054-3C2C-47E1-B6DC-22CD37107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834" y="4614400"/>
            <a:ext cx="439102" cy="5637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4" name="Рисунок 233" descr="верхнекубанка.gif">
            <a:extLst>
              <a:ext uri="{FF2B5EF4-FFF2-40B4-BE49-F238E27FC236}">
                <a16:creationId xmlns:a16="http://schemas.microsoft.com/office/drawing/2014/main" xmlns="" id="{D5D22E0C-7E0A-4A34-A790-B900AFF537C2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83307" y="5257237"/>
            <a:ext cx="403996" cy="55288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5" name="Рисунок 234" descr="бесскорбная.gif">
            <a:extLst>
              <a:ext uri="{FF2B5EF4-FFF2-40B4-BE49-F238E27FC236}">
                <a16:creationId xmlns:a16="http://schemas.microsoft.com/office/drawing/2014/main" xmlns="" id="{E1FE387A-1EA9-4DDD-B681-81E67A7AE138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68005" y="4613597"/>
            <a:ext cx="405186" cy="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6" name="Picture 2" descr="https://www.bankgorodov.ru/public/photos/coa/313609_bi.jpg">
            <a:extLst>
              <a:ext uri="{FF2B5EF4-FFF2-40B4-BE49-F238E27FC236}">
                <a16:creationId xmlns:a16="http://schemas.microsoft.com/office/drawing/2014/main" xmlns="" id="{56BDCDA7-CF8E-432B-833B-98F8C75390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316" y="3927326"/>
            <a:ext cx="404987" cy="57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37" name="Прямоугольник 236">
            <a:extLst>
              <a:ext uri="{FF2B5EF4-FFF2-40B4-BE49-F238E27FC236}">
                <a16:creationId xmlns:a16="http://schemas.microsoft.com/office/drawing/2014/main" xmlns="" id="{3063A03C-02AF-45BE-9A7A-5ABFD13EE577}"/>
              </a:ext>
            </a:extLst>
          </p:cNvPr>
          <p:cNvSpPr/>
          <p:nvPr/>
        </p:nvSpPr>
        <p:spPr>
          <a:xfrm>
            <a:off x="2463418" y="3904342"/>
            <a:ext cx="35510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городское 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поселение 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Новокубанское – административный центр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8" name="Прямоугольник 237">
            <a:extLst>
              <a:ext uri="{FF2B5EF4-FFF2-40B4-BE49-F238E27FC236}">
                <a16:creationId xmlns:a16="http://schemas.microsoft.com/office/drawing/2014/main" xmlns="" id="{C0070E7D-81DB-442B-92AA-C16DBEB05C72}"/>
              </a:ext>
            </a:extLst>
          </p:cNvPr>
          <p:cNvSpPr/>
          <p:nvPr/>
        </p:nvSpPr>
        <p:spPr>
          <a:xfrm>
            <a:off x="2264798" y="3281280"/>
            <a:ext cx="431152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Муниципальное образование Новокубанский район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9" name="Прямоугольник 238">
            <a:extLst>
              <a:ext uri="{FF2B5EF4-FFF2-40B4-BE49-F238E27FC236}">
                <a16:creationId xmlns:a16="http://schemas.microsoft.com/office/drawing/2014/main" xmlns="" id="{2FB09151-3F2F-4460-B5DD-F4DE0A5C9FAE}"/>
              </a:ext>
            </a:extLst>
          </p:cNvPr>
          <p:cNvSpPr/>
          <p:nvPr/>
        </p:nvSpPr>
        <p:spPr>
          <a:xfrm>
            <a:off x="4014494" y="4883800"/>
            <a:ext cx="27221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Бесскорбненское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Верхнекубанское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Ковалевское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Ляпинское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Новосельское,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Прикубанское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Прочноокопское</a:t>
            </a:r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, Советское 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0" name="Прямоугольник 239">
            <a:extLst>
              <a:ext uri="{FF2B5EF4-FFF2-40B4-BE49-F238E27FC236}">
                <a16:creationId xmlns:a16="http://schemas.microsoft.com/office/drawing/2014/main" xmlns="" id="{79F94FAF-50A2-4A86-BA23-B15F8D36E1AC}"/>
              </a:ext>
            </a:extLst>
          </p:cNvPr>
          <p:cNvSpPr/>
          <p:nvPr/>
        </p:nvSpPr>
        <p:spPr>
          <a:xfrm>
            <a:off x="4138658" y="4599265"/>
            <a:ext cx="253942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восемь сельских  поселений:</a:t>
            </a:r>
            <a:endParaRPr lang="ru-RU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41" name="Рисунок 240" descr="novokubanskii_rayon_coa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726548" y="3220452"/>
            <a:ext cx="516524" cy="697185"/>
          </a:xfrm>
          <a:prstGeom prst="rect">
            <a:avLst/>
          </a:prstGeom>
        </p:spPr>
      </p:pic>
      <p:grpSp>
        <p:nvGrpSpPr>
          <p:cNvPr id="162" name="Группа 45"/>
          <p:cNvGrpSpPr>
            <a:grpSpLocks noChangeAspect="1"/>
          </p:cNvGrpSpPr>
          <p:nvPr/>
        </p:nvGrpSpPr>
        <p:grpSpPr bwMode="auto">
          <a:xfrm>
            <a:off x="5566608" y="434858"/>
            <a:ext cx="1276947" cy="807642"/>
            <a:chOff x="-266959" y="2252097"/>
            <a:chExt cx="5875213" cy="3711969"/>
          </a:xfrm>
        </p:grpSpPr>
        <p:sp>
          <p:nvSpPr>
            <p:cNvPr id="163" name="Полилиния 162"/>
            <p:cNvSpPr/>
            <p:nvPr/>
          </p:nvSpPr>
          <p:spPr>
            <a:xfrm>
              <a:off x="3740237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4" name="Трапеция 163"/>
            <p:cNvSpPr/>
            <p:nvPr/>
          </p:nvSpPr>
          <p:spPr>
            <a:xfrm>
              <a:off x="3127610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5" name="Полилиния 164"/>
            <p:cNvSpPr/>
            <p:nvPr/>
          </p:nvSpPr>
          <p:spPr>
            <a:xfrm>
              <a:off x="273592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6" name="Полилиния 165"/>
            <p:cNvSpPr/>
            <p:nvPr/>
          </p:nvSpPr>
          <p:spPr>
            <a:xfrm>
              <a:off x="737351" y="2252097"/>
              <a:ext cx="187805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7" name="Полилиния 166"/>
            <p:cNvSpPr/>
            <p:nvPr/>
          </p:nvSpPr>
          <p:spPr>
            <a:xfrm>
              <a:off x="1731616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8" name="Полилиния 167"/>
            <p:cNvSpPr/>
            <p:nvPr/>
          </p:nvSpPr>
          <p:spPr>
            <a:xfrm>
              <a:off x="-266959" y="2252097"/>
              <a:ext cx="1868017" cy="3711969"/>
            </a:xfrm>
            <a:custGeom>
              <a:avLst/>
              <a:gdLst>
                <a:gd name="connsiteX0" fmla="*/ 378182 w 1811114"/>
                <a:gd name="connsiteY0" fmla="*/ 0 h 3624147"/>
                <a:gd name="connsiteX1" fmla="*/ 1811114 w 1811114"/>
                <a:gd name="connsiteY1" fmla="*/ 1812074 h 3624147"/>
                <a:gd name="connsiteX2" fmla="*/ 378182 w 1811114"/>
                <a:gd name="connsiteY2" fmla="*/ 3624147 h 3624147"/>
                <a:gd name="connsiteX3" fmla="*/ 0 w 1811114"/>
                <a:gd name="connsiteY3" fmla="*/ 3145901 h 3624147"/>
                <a:gd name="connsiteX4" fmla="*/ 1054751 w 1811114"/>
                <a:gd name="connsiteY4" fmla="*/ 1812072 h 3624147"/>
                <a:gd name="connsiteX5" fmla="*/ 1 w 1811114"/>
                <a:gd name="connsiteY5" fmla="*/ 478244 h 362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69" name="Трапеция 168"/>
            <p:cNvSpPr/>
            <p:nvPr/>
          </p:nvSpPr>
          <p:spPr>
            <a:xfrm flipV="1">
              <a:off x="2123300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0" name="Трапеция 169"/>
            <p:cNvSpPr/>
            <p:nvPr/>
          </p:nvSpPr>
          <p:spPr>
            <a:xfrm flipV="1">
              <a:off x="124719" y="2252097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  <p:sp>
          <p:nvSpPr>
            <p:cNvPr id="171" name="Трапеция 170"/>
            <p:cNvSpPr/>
            <p:nvPr/>
          </p:nvSpPr>
          <p:spPr>
            <a:xfrm>
              <a:off x="1129029" y="5462449"/>
              <a:ext cx="1004310" cy="501617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779252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534"/>
            </a:p>
          </p:txBody>
        </p:sp>
      </p:grpSp>
    </p:spTree>
    <p:extLst>
      <p:ext uri="{BB962C8B-B14F-4D97-AF65-F5344CB8AC3E}">
        <p14:creationId xmlns:p14="http://schemas.microsoft.com/office/powerpoint/2010/main" val="252966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Прямоугольный треугольник 132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134" name="Прямоугольный треугольник 133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TextBox 8"/>
          <p:cNvSpPr txBox="1"/>
          <p:nvPr/>
        </p:nvSpPr>
        <p:spPr>
          <a:xfrm>
            <a:off x="26591" y="126331"/>
            <a:ext cx="44547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ОСНОВНЫЕ ПАРАМЕТРЫ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217458"/>
              </p:ext>
            </p:extLst>
          </p:nvPr>
        </p:nvGraphicFramePr>
        <p:xfrm>
          <a:off x="158629" y="1313829"/>
          <a:ext cx="6294706" cy="18900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772713"/>
                <a:gridCol w="1433762"/>
                <a:gridCol w="1148919"/>
                <a:gridCol w="939312"/>
              </a:tblGrid>
              <a:tr h="8400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endParaRPr lang="ru-RU" sz="11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за </a:t>
                      </a:r>
                      <a:r>
                        <a:rPr lang="ru-RU" sz="1100" u="none" strike="noStrike" dirty="0" smtClean="0">
                          <a:effectLst/>
                        </a:rPr>
                        <a:t>2019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2 217,0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2 235,8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100,8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705,7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104,9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1 511,3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1 495,5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2 284,0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2 222,3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97,3</a:t>
                      </a:r>
                    </a:p>
                  </a:txBody>
                  <a:tcPr marL="9525" marR="9525" marT="9525" marB="0" anchor="b"/>
                </a:tc>
              </a:tr>
              <a:tr h="21000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-67,0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-20,2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63" name="TextBox 8"/>
          <p:cNvSpPr txBox="1"/>
          <p:nvPr/>
        </p:nvSpPr>
        <p:spPr>
          <a:xfrm>
            <a:off x="109763" y="899656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Консолидированный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64" name="TextBox 8"/>
          <p:cNvSpPr txBox="1"/>
          <p:nvPr/>
        </p:nvSpPr>
        <p:spPr>
          <a:xfrm>
            <a:off x="187397" y="322533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latin typeface="Segoe UI" pitchFamily="34" charset="0"/>
                <a:cs typeface="Segoe UI" pitchFamily="34" charset="0"/>
              </a:rPr>
              <a:t>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Segoe UI" pitchFamily="34" charset="0"/>
              <a:cs typeface="Segoe U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565513"/>
              </p:ext>
            </p:extLst>
          </p:nvPr>
        </p:nvGraphicFramePr>
        <p:xfrm>
          <a:off x="164015" y="3563888"/>
          <a:ext cx="6289321" cy="2109718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2832937"/>
                <a:gridCol w="1273235"/>
                <a:gridCol w="1166072"/>
                <a:gridCol w="1017077"/>
              </a:tblGrid>
              <a:tr h="9376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Утвержденные бюджетные назначения </a:t>
                      </a:r>
                      <a:r>
                        <a:rPr lang="ru-RU" sz="1100" u="none" strike="noStrike" dirty="0" smtClean="0">
                          <a:effectLst/>
                        </a:rPr>
                        <a:t>2019 </a:t>
                      </a:r>
                      <a:r>
                        <a:rPr lang="ru-RU" sz="1100" u="none" strike="noStrike" dirty="0">
                          <a:effectLst/>
                        </a:rPr>
                        <a:t>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Исполнено </a:t>
                      </a:r>
                      <a:r>
                        <a:rPr lang="ru-RU" sz="1100" u="none" strike="noStrike" dirty="0" smtClean="0">
                          <a:effectLst/>
                        </a:rPr>
                        <a:t>за 2019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1 666,2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1 675,1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100,5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432,2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103,4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1 248,1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1 242,9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1 680,7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1 651,6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98,3</a:t>
                      </a:r>
                    </a:p>
                  </a:txBody>
                  <a:tcPr marL="9525" marR="9525" marT="9525" marB="0" anchor="b"/>
                </a:tc>
              </a:tr>
              <a:tr h="23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-162,6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7924704"/>
              </p:ext>
            </p:extLst>
          </p:nvPr>
        </p:nvGraphicFramePr>
        <p:xfrm>
          <a:off x="-1" y="5580112"/>
          <a:ext cx="3679277" cy="3278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523170"/>
              </p:ext>
            </p:extLst>
          </p:nvPr>
        </p:nvGraphicFramePr>
        <p:xfrm>
          <a:off x="3382536" y="5580112"/>
          <a:ext cx="3240362" cy="3240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136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244408"/>
            <a:ext cx="6993398" cy="899592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6591" y="0"/>
            <a:ext cx="4454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ДИНАМИКА ПОСТУПЛЕНИЯ НАЛОГОВЫХ И НЕНАЛОГОВЫХ ДОХОДОВ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1601" y="827584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консолидированный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9049" y="4900913"/>
            <a:ext cx="44547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1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Segoe UI" pitchFamily="34" charset="0"/>
              </a:rPr>
              <a:t>В районный бюджет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cs typeface="Segoe UI" pitchFamily="34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332044"/>
              </p:ext>
            </p:extLst>
          </p:nvPr>
        </p:nvGraphicFramePr>
        <p:xfrm>
          <a:off x="61073" y="1121791"/>
          <a:ext cx="6608287" cy="3522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614404"/>
              </p:ext>
            </p:extLst>
          </p:nvPr>
        </p:nvGraphicFramePr>
        <p:xfrm>
          <a:off x="40881" y="4598454"/>
          <a:ext cx="6628479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012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820656"/>
              </p:ext>
            </p:extLst>
          </p:nvPr>
        </p:nvGraphicFramePr>
        <p:xfrm>
          <a:off x="-587560" y="6012160"/>
          <a:ext cx="7461448" cy="301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112832"/>
              </p:ext>
            </p:extLst>
          </p:nvPr>
        </p:nvGraphicFramePr>
        <p:xfrm>
          <a:off x="38612" y="3494387"/>
          <a:ext cx="6342715" cy="2690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2" name="Прямоугольник 1"/>
          <p:cNvSpPr/>
          <p:nvPr/>
        </p:nvSpPr>
        <p:spPr>
          <a:xfrm>
            <a:off x="692476" y="4716016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2 235,8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36712" y="7308304"/>
            <a:ext cx="807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1 675,1 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млн.руб</a:t>
            </a:r>
            <a:endParaRPr lang="ru-RU" sz="1200" b="1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597779"/>
              </p:ext>
            </p:extLst>
          </p:nvPr>
        </p:nvGraphicFramePr>
        <p:xfrm>
          <a:off x="5085184" y="4211960"/>
          <a:ext cx="939800" cy="1728192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939800"/>
              </a:tblGrid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685,2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427,4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60,5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102,7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55,9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38,7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1 495,5</a:t>
                      </a:r>
                    </a:p>
                  </a:txBody>
                  <a:tcPr marL="9525" marR="9525" marT="9525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55,1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179043"/>
              </p:ext>
            </p:extLst>
          </p:nvPr>
        </p:nvGraphicFramePr>
        <p:xfrm>
          <a:off x="5157192" y="6886002"/>
          <a:ext cx="939800" cy="1358406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939800"/>
              </a:tblGrid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395,7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324,8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48,8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22,2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1 242,9</a:t>
                      </a:r>
                    </a:p>
                  </a:txBody>
                  <a:tcPr marL="9525" marR="9525" marT="9525" marB="0" anchor="ctr"/>
                </a:tc>
              </a:tr>
              <a:tr h="226401"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5694452"/>
              </p:ext>
            </p:extLst>
          </p:nvPr>
        </p:nvGraphicFramePr>
        <p:xfrm>
          <a:off x="476672" y="526441"/>
          <a:ext cx="6381328" cy="3037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8"/>
          <p:cNvSpPr txBox="1"/>
          <p:nvPr/>
        </p:nvSpPr>
        <p:spPr>
          <a:xfrm>
            <a:off x="26591" y="126331"/>
            <a:ext cx="41224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НАЛОГОВЫЕ И НЕНАЛОГОВЫЕ ДОХОДЫ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3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41195"/>
              </p:ext>
            </p:extLst>
          </p:nvPr>
        </p:nvGraphicFramePr>
        <p:xfrm>
          <a:off x="235404" y="1245067"/>
          <a:ext cx="6440761" cy="724753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767374"/>
                <a:gridCol w="844568"/>
                <a:gridCol w="898553"/>
                <a:gridCol w="930266"/>
              </a:tblGrid>
              <a:tr h="124176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Утверждено бюджетных назначений     на 2019 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2019  года</a:t>
                      </a:r>
                    </a:p>
                  </a:txBody>
                  <a:tcPr marL="7144" marR="27000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845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2 284,0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2 222,3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6293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3782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219,6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1 222,8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975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016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406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8137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69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667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7144" marR="7144" marT="1270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831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08619" y="777692"/>
            <a:ext cx="653274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497100"/>
              </p:ext>
            </p:extLst>
          </p:nvPr>
        </p:nvGraphicFramePr>
        <p:xfrm>
          <a:off x="262532" y="1245067"/>
          <a:ext cx="6497241" cy="7586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29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 rot="10800000" flipH="1">
            <a:off x="0" y="0"/>
            <a:ext cx="6858000" cy="959816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5" name="Прямоугольный треугольник 4"/>
          <p:cNvSpPr/>
          <p:nvPr/>
        </p:nvSpPr>
        <p:spPr>
          <a:xfrm rot="10800000" flipV="1">
            <a:off x="-119510" y="8100392"/>
            <a:ext cx="6993398" cy="1043608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77925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534"/>
          </a:p>
        </p:txBody>
      </p:sp>
      <p:sp>
        <p:nvSpPr>
          <p:cNvPr id="6" name="TextBox 8"/>
          <p:cNvSpPr txBox="1"/>
          <p:nvPr/>
        </p:nvSpPr>
        <p:spPr>
          <a:xfrm>
            <a:off x="235404" y="33318"/>
            <a:ext cx="445479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Исполнение расходной </a:t>
            </a:r>
          </a:p>
          <a:p>
            <a:pPr>
              <a:defRPr/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egoe UI" pitchFamily="34" charset="0"/>
                <a:cs typeface="Segoe UI" pitchFamily="34" charset="0"/>
              </a:rPr>
              <a:t>части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83948" y="372520"/>
            <a:ext cx="60134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района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054500"/>
              </p:ext>
            </p:extLst>
          </p:nvPr>
        </p:nvGraphicFramePr>
        <p:xfrm>
          <a:off x="202757" y="1205541"/>
          <a:ext cx="3305514" cy="766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8091"/>
                <a:gridCol w="895761"/>
                <a:gridCol w="551662"/>
              </a:tblGrid>
              <a:tr h="846179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2019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1145,9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3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804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162,8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89,2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92,1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47,3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2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186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8049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97,2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30973"/>
              </p:ext>
            </p:extLst>
          </p:nvPr>
        </p:nvGraphicFramePr>
        <p:xfrm>
          <a:off x="3587750" y="1203520"/>
          <a:ext cx="3009602" cy="688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450"/>
                <a:gridCol w="865780"/>
                <a:gridCol w="502372"/>
              </a:tblGrid>
              <a:tr h="920208"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2019 год, млн. руб.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35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89,9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09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035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87,7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67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38,1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6424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77,4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96,5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127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41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Укрепление материально-технической базы архивного отдела администрации муниципального образования Новокубанский район на 2020-2022 годы»</a:t>
                      </a:r>
                      <a:endParaRPr lang="ru-RU" sz="13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51435" marR="51435" marT="81280" marB="812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17,8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81280" marB="812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468765" y="8112539"/>
            <a:ext cx="3429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За 2019 год муниципальные программы Новокубанского района исполнены в сумме 2068,2 млн. руб., что составляет  97,2 % от утвержденных бюджетных назначений</a:t>
            </a:r>
          </a:p>
        </p:txBody>
      </p:sp>
    </p:spTree>
    <p:extLst>
      <p:ext uri="{BB962C8B-B14F-4D97-AF65-F5344CB8AC3E}">
        <p14:creationId xmlns:p14="http://schemas.microsoft.com/office/powerpoint/2010/main" val="41782735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4145</TotalTime>
  <Words>624</Words>
  <Application>Microsoft Office PowerPoint</Application>
  <PresentationFormat>Экран (4:3)</PresentationFormat>
  <Paragraphs>256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Христозова Антонина</cp:lastModifiedBy>
  <cp:revision>399</cp:revision>
  <cp:lastPrinted>2020-02-26T12:52:41Z</cp:lastPrinted>
  <dcterms:modified xsi:type="dcterms:W3CDTF">2020-02-26T13:15:47Z</dcterms:modified>
</cp:coreProperties>
</file>