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59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19%20&#1075;&#1086;&#1076;\&#1050;&#1088;&#1072;&#1089;&#1086;&#1090;&#1072;%20&#1079;&#1072;%202019%20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79;&#1072;%202019%20&#1075;&#1086;&#1076;\&#1050;&#1088;&#1072;&#1089;&#1086;&#1090;&#1072;%20&#1079;&#1072;%202019%20&#1075;&#1086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86;&#1089;&#1085;.&#1087;&#1086;&#1082;&#1072;&#1079;&#1072;&#1090;&#1077;&#1083;&#1080;%20&#1085;&#1072;%20&#1089;&#1072;&#1081;&#1090;\&#1079;&#1072;%202019%20&#1075;&#1086;&#1076;\&#1050;&#1088;&#1072;&#1089;&#1086;&#1090;&#1072;%20&#1079;&#1072;%202019%20&#1075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86;&#1089;&#1085;.&#1087;&#1086;&#1082;&#1072;&#1079;&#1072;&#1090;&#1077;&#1083;&#1080;%20&#1085;&#1072;%20&#1089;&#1072;&#1081;&#1090;\&#1079;&#1072;%202019%20&#1075;&#1086;&#1076;\&#1050;&#1088;&#1072;&#1089;&#1086;&#1090;&#1072;%20&#1079;&#1072;%202019%20&#1075;&#1086;&#10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86;&#1089;&#1085;.&#1087;&#1086;&#1082;&#1072;&#1079;&#1072;&#1090;&#1077;&#1083;&#1080;%20&#1085;&#1072;%20&#1089;&#1072;&#1081;&#1090;\&#1079;&#1072;%202019%20&#1075;&#1086;&#1076;\&#1050;&#1088;&#1072;&#1089;&#1086;&#1090;&#1072;%20&#1079;&#1072;%202019%20&#1075;&#1086;&#107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86;&#1089;&#1085;.&#1087;&#1086;&#1082;&#1072;&#1079;&#1072;&#1090;&#1077;&#1083;&#1080;%20&#1085;&#1072;%20&#1089;&#1072;&#1081;&#1090;\&#1079;&#1072;%202019%20&#1075;&#1086;&#1076;\&#1050;&#1088;&#1072;&#1089;&#1086;&#1090;&#1072;%20&#1079;&#1072;%202019%20&#1075;&#1086;&#107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86;&#1089;&#1085;.&#1087;&#1086;&#1082;&#1072;&#1079;&#1072;&#1090;&#1077;&#1083;&#1080;%20&#1085;&#1072;%20&#1089;&#1072;&#1081;&#1090;\&#1079;&#1072;%202019%20&#1075;&#1086;&#1076;\&#1050;&#1088;&#1072;&#1089;&#1086;&#1090;&#1072;%20&#1079;&#1072;%202019%20&#1075;&#1086;&#1076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>
                <a:solidFill>
                  <a:schemeClr val="accent5">
                    <a:lumMod val="50000"/>
                  </a:schemeClr>
                </a:solidFill>
              </a:rPr>
              <a:t>МУНИЦИПАЛЬНЫЙ ДОЛГ</a:t>
            </a:r>
            <a:r>
              <a:rPr lang="ru-RU" sz="16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60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475531741698165"/>
          <c:y val="0.52691024306291678"/>
          <c:w val="0.6650442464647266"/>
          <c:h val="0.4262427298159068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за 2019 год.xlsx]Осн параметры, мун.долг'!$B$19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0706046323775E-2"/>
                  <c:y val="3.87397442627818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0706046323775E-2"/>
                  <c:y val="-7.747643815199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за 2019 год.xlsx]Осн параметры, мун.долг'!$A$20:$A$25</c:f>
              <c:strCache>
                <c:ptCount val="5"/>
                <c:pt idx="0">
                  <c:v>на 01.01.2019г.</c:v>
                </c:pt>
                <c:pt idx="1">
                  <c:v>на 01.04.2019г.</c:v>
                </c:pt>
                <c:pt idx="2">
                  <c:v>на 01.07.2019г.</c:v>
                </c:pt>
                <c:pt idx="3">
                  <c:v>на 01.10.2019г.</c:v>
                </c:pt>
                <c:pt idx="4">
                  <c:v>на 01.01.2020г.</c:v>
                </c:pt>
              </c:strCache>
            </c:strRef>
          </c:cat>
          <c:val>
            <c:numRef>
              <c:f>'[Красота за 2019 год.xlsx]Осн параметры, мун.долг'!$B$20:$B$25</c:f>
              <c:numCache>
                <c:formatCode>#,##0.0</c:formatCode>
                <c:ptCount val="6"/>
                <c:pt idx="0">
                  <c:v>1</c:v>
                </c:pt>
                <c:pt idx="1">
                  <c:v>1</c:v>
                </c:pt>
                <c:pt idx="2">
                  <c:v>3.9</c:v>
                </c:pt>
                <c:pt idx="3">
                  <c:v>7.9</c:v>
                </c:pt>
                <c:pt idx="4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за 2019 год.xlsx]Осн параметры, мун.долг'!$C$19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за 2019 год.xlsx]Осн параметры, мун.долг'!$A$20:$A$25</c:f>
              <c:strCache>
                <c:ptCount val="5"/>
                <c:pt idx="0">
                  <c:v>на 01.01.2019г.</c:v>
                </c:pt>
                <c:pt idx="1">
                  <c:v>на 01.04.2019г.</c:v>
                </c:pt>
                <c:pt idx="2">
                  <c:v>на 01.07.2019г.</c:v>
                </c:pt>
                <c:pt idx="3">
                  <c:v>на 01.10.2019г.</c:v>
                </c:pt>
                <c:pt idx="4">
                  <c:v>на 01.01.2020г.</c:v>
                </c:pt>
              </c:strCache>
            </c:strRef>
          </c:cat>
          <c:val>
            <c:numRef>
              <c:f>'[Красота за 2019 год.xlsx]Осн параметры, мун.долг'!$C$20:$C$25</c:f>
              <c:numCache>
                <c:formatCode>#,##0.0</c:formatCode>
                <c:ptCount val="6"/>
                <c:pt idx="0">
                  <c:v>38.5</c:v>
                </c:pt>
                <c:pt idx="1">
                  <c:v>38.5</c:v>
                </c:pt>
                <c:pt idx="2">
                  <c:v>38.5</c:v>
                </c:pt>
                <c:pt idx="3">
                  <c:v>10.5</c:v>
                </c:pt>
                <c:pt idx="4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за 2019 год.xlsx]Осн параметры, мун.долг'!$D$19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за 2019 год.xlsx]Осн параметры, мун.долг'!$A$20:$A$25</c:f>
              <c:strCache>
                <c:ptCount val="5"/>
                <c:pt idx="0">
                  <c:v>на 01.01.2019г.</c:v>
                </c:pt>
                <c:pt idx="1">
                  <c:v>на 01.04.2019г.</c:v>
                </c:pt>
                <c:pt idx="2">
                  <c:v>на 01.07.2019г.</c:v>
                </c:pt>
                <c:pt idx="3">
                  <c:v>на 01.10.2019г.</c:v>
                </c:pt>
                <c:pt idx="4">
                  <c:v>на 01.01.2020г.</c:v>
                </c:pt>
              </c:strCache>
            </c:strRef>
          </c:cat>
          <c:val>
            <c:numRef>
              <c:f>'[Красота за 2019 год.xlsx]Осн параметры, мун.долг'!$D$20:$D$25</c:f>
              <c:numCache>
                <c:formatCode>#,##0.0</c:formatCode>
                <c:ptCount val="6"/>
                <c:pt idx="0">
                  <c:v>5.0999999999999996</c:v>
                </c:pt>
                <c:pt idx="1">
                  <c:v>0</c:v>
                </c:pt>
                <c:pt idx="2">
                  <c:v>0</c:v>
                </c:pt>
                <c:pt idx="3">
                  <c:v>8.6</c:v>
                </c:pt>
                <c:pt idx="4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4653192"/>
        <c:axId val="94654760"/>
      </c:barChart>
      <c:catAx>
        <c:axId val="946531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94654760"/>
        <c:crosses val="autoZero"/>
        <c:auto val="1"/>
        <c:lblAlgn val="ctr"/>
        <c:lblOffset val="100"/>
        <c:noMultiLvlLbl val="0"/>
      </c:catAx>
      <c:valAx>
        <c:axId val="94654760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94653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2473534558180228E-2"/>
          <c:y val="0.36304660030703706"/>
          <c:w val="0.89449737532808404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>
                <a:solidFill>
                  <a:schemeClr val="accent5">
                    <a:lumMod val="50000"/>
                  </a:schemeClr>
                </a:solidFill>
              </a:rPr>
              <a:t>МУНИЦИПАЛЬНЫЙ</a:t>
            </a:r>
            <a:r>
              <a:rPr lang="ru-RU" sz="1600" baseline="0">
                <a:solidFill>
                  <a:schemeClr val="accent5">
                    <a:lumMod val="50000"/>
                  </a:schemeClr>
                </a:solidFill>
              </a:rPr>
              <a:t> ДОЛГ МУНИЦИПАЛЬНОГО ОБРАЗОВАНИЯ НОВОКУБАНСКИЙ РАЙОН</a:t>
            </a:r>
            <a:endParaRPr lang="ru-RU" sz="160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5187654959538471"/>
          <c:y val="6.6628419875698952E-2"/>
        </c:manualLayout>
      </c:layout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за 2019 год.xlsx]Осн параметры, мун.долг'!$B$29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за 2019 год.xlsx]Осн параметры, мун.долг'!$A$30:$A$35</c:f>
              <c:strCache>
                <c:ptCount val="5"/>
                <c:pt idx="0">
                  <c:v>на 01.01.2019г.</c:v>
                </c:pt>
                <c:pt idx="1">
                  <c:v>на 01.04.2019г.</c:v>
                </c:pt>
                <c:pt idx="2">
                  <c:v>на 01.07.2019г.</c:v>
                </c:pt>
                <c:pt idx="3">
                  <c:v>на 01.10.2019г.</c:v>
                </c:pt>
                <c:pt idx="4">
                  <c:v>на 01.01.2020г.</c:v>
                </c:pt>
              </c:strCache>
            </c:strRef>
          </c:cat>
          <c:val>
            <c:numRef>
              <c:f>'[Красота за 2019 год.xlsx]Осн параметры, мун.долг'!$B$30:$B$35</c:f>
              <c:numCache>
                <c:formatCode>#,##0.0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за 2019 год.xlsx]Осн параметры, мун.долг'!$C$29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за 2019 год.xlsx]Осн параметры, мун.долг'!$A$30:$A$35</c:f>
              <c:strCache>
                <c:ptCount val="5"/>
                <c:pt idx="0">
                  <c:v>на 01.01.2019г.</c:v>
                </c:pt>
                <c:pt idx="1">
                  <c:v>на 01.04.2019г.</c:v>
                </c:pt>
                <c:pt idx="2">
                  <c:v>на 01.07.2019г.</c:v>
                </c:pt>
                <c:pt idx="3">
                  <c:v>на 01.10.2019г.</c:v>
                </c:pt>
                <c:pt idx="4">
                  <c:v>на 01.01.2020г.</c:v>
                </c:pt>
              </c:strCache>
            </c:strRef>
          </c:cat>
          <c:val>
            <c:numRef>
              <c:f>'[Красота за 2019 год.xlsx]Осн параметры, мун.долг'!$C$30:$C$35</c:f>
              <c:numCache>
                <c:formatCode>#,##0.0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4652800"/>
        <c:axId val="94654368"/>
      </c:barChart>
      <c:catAx>
        <c:axId val="946528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94654368"/>
        <c:crosses val="autoZero"/>
        <c:auto val="1"/>
        <c:lblAlgn val="ctr"/>
        <c:lblOffset val="100"/>
        <c:noMultiLvlLbl val="0"/>
      </c:catAx>
      <c:valAx>
        <c:axId val="9465436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946528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0260256"/>
        <c:axId val="17025829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4892601431980905E-2"/>
                  <c:y val="4.9294512604529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92681612889081E-2"/>
                  <c:y val="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330151153540175E-2"/>
                  <c:y val="4.9294512604529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8528241845664281E-2"/>
                  <c:y val="-6.8534944759812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110.00762950018719</c:v>
                </c:pt>
                <c:pt idx="1">
                  <c:v>109.11260861942029</c:v>
                </c:pt>
                <c:pt idx="2">
                  <c:v>114.46240410912489</c:v>
                </c:pt>
                <c:pt idx="3">
                  <c:v>118.10377623189525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109.20470213028264</c:v>
                </c:pt>
                <c:pt idx="9">
                  <c:v>105.18581043541046</c:v>
                </c:pt>
                <c:pt idx="10">
                  <c:v>113.20716779787361</c:v>
                </c:pt>
                <c:pt idx="11">
                  <c:v>111.30597898085533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528241845664281E-2"/>
                  <c:y val="3.9992187023133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0119331742243436E-2"/>
                  <c:y val="3.0689861441738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710421638822595E-2"/>
                  <c:y val="-4.6829518403222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330151153540175E-2"/>
                  <c:y val="-9.3341146310199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1710421638822595E-2"/>
                  <c:y val="-7.4736495147408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58688"/>
        <c:axId val="170260648"/>
      </c:lineChart>
      <c:catAx>
        <c:axId val="17026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258296"/>
        <c:crosses val="autoZero"/>
        <c:auto val="1"/>
        <c:lblAlgn val="ctr"/>
        <c:lblOffset val="100"/>
        <c:noMultiLvlLbl val="0"/>
      </c:catAx>
      <c:valAx>
        <c:axId val="17025829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70260256"/>
        <c:crosses val="autoZero"/>
        <c:crossBetween val="between"/>
      </c:valAx>
      <c:catAx>
        <c:axId val="170258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260648"/>
        <c:crosses val="autoZero"/>
        <c:auto val="1"/>
        <c:lblAlgn val="ctr"/>
        <c:lblOffset val="100"/>
        <c:noMultiLvlLbl val="0"/>
      </c:catAx>
      <c:valAx>
        <c:axId val="17026064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025868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#,##0.0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0261432"/>
        <c:axId val="17025712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330151153540175E-2"/>
                  <c:y val="4.6193737410730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92681612889081E-2"/>
                  <c:y val="3.9992187023133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330151153540175E-2"/>
                  <c:y val="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330151153540175E-2"/>
                  <c:y val="4.3092962216932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330151153540175E-2"/>
                  <c:y val="3.99921870231337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108.33917410659848</c:v>
                </c:pt>
                <c:pt idx="1">
                  <c:v>125.38052920566582</c:v>
                </c:pt>
                <c:pt idx="2">
                  <c:v>123.26374181308044</c:v>
                </c:pt>
                <c:pt idx="3">
                  <c:v>121.04117686270787</c:v>
                </c:pt>
                <c:pt idx="4">
                  <c:v>100.63752041715549</c:v>
                </c:pt>
                <c:pt idx="5">
                  <c:v>135.7015008965559</c:v>
                </c:pt>
                <c:pt idx="6">
                  <c:v>99.766003968651802</c:v>
                </c:pt>
                <c:pt idx="7">
                  <c:v>120.08667297570068</c:v>
                </c:pt>
                <c:pt idx="8">
                  <c:v>112.52191301711861</c:v>
                </c:pt>
                <c:pt idx="9">
                  <c:v>109.20101415471973</c:v>
                </c:pt>
                <c:pt idx="10">
                  <c:v>105.53167229599943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6483691328560067E-2"/>
                  <c:y val="-6.2333394372215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101356585726528E-2"/>
                  <c:y val="-3.1325642434230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521481624970072E-2"/>
                  <c:y val="5.2395287798327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330151153540175E-2"/>
                  <c:y val="4.3092962216932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330151153540175E-2"/>
                  <c:y val="-4.3728743209424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4892601431980905E-2"/>
                  <c:y val="-5.30310687908197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100.29128282852201</c:v>
                </c:pt>
                <c:pt idx="1">
                  <c:v>109.29099958981368</c:v>
                </c:pt>
                <c:pt idx="2">
                  <c:v>76.137055160962021</c:v>
                </c:pt>
                <c:pt idx="3">
                  <c:v>112.78864384884415</c:v>
                </c:pt>
                <c:pt idx="4">
                  <c:v>110.44086796345086</c:v>
                </c:pt>
                <c:pt idx="5">
                  <c:v>78.248683182881834</c:v>
                </c:pt>
                <c:pt idx="6">
                  <c:v>115.95623693859996</c:v>
                </c:pt>
                <c:pt idx="7">
                  <c:v>93.28399029805216</c:v>
                </c:pt>
                <c:pt idx="8">
                  <c:v>105.12346257523315</c:v>
                </c:pt>
                <c:pt idx="9">
                  <c:v>113.43810709826307</c:v>
                </c:pt>
                <c:pt idx="10">
                  <c:v>105.11739398487789</c:v>
                </c:pt>
                <c:pt idx="11">
                  <c:v>113.85501673771903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261824"/>
        <c:axId val="170254768"/>
      </c:lineChart>
      <c:catAx>
        <c:axId val="17026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257120"/>
        <c:crosses val="autoZero"/>
        <c:auto val="1"/>
        <c:lblAlgn val="ctr"/>
        <c:lblOffset val="100"/>
        <c:noMultiLvlLbl val="0"/>
      </c:catAx>
      <c:valAx>
        <c:axId val="17025712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70261432"/>
        <c:crosses val="autoZero"/>
        <c:crossBetween val="between"/>
      </c:valAx>
      <c:catAx>
        <c:axId val="170261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254768"/>
        <c:crosses val="autoZero"/>
        <c:auto val="1"/>
        <c:lblAlgn val="ctr"/>
        <c:lblOffset val="100"/>
        <c:noMultiLvlLbl val="0"/>
      </c:catAx>
      <c:valAx>
        <c:axId val="17025476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0261824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8166366635537767"/>
          <c:y val="4.6340171355803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990275346018629E-2"/>
          <c:y val="0.12341346279832935"/>
          <c:w val="0.29084247454381507"/>
          <c:h val="0.71985027845566818"/>
        </c:manualLayout>
      </c:layout>
      <c:doughnutChart>
        <c:varyColors val="1"/>
        <c:ser>
          <c:idx val="0"/>
          <c:order val="0"/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3"/>
              <c:layout>
                <c:manualLayout>
                  <c:x val="0"/>
                  <c:y val="2.52764571031654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район'!$B$17:$B$22</c:f>
              <c:numCache>
                <c:formatCode>#,##0.0</c:formatCode>
                <c:ptCount val="6"/>
                <c:pt idx="1">
                  <c:v>324.78004999999996</c:v>
                </c:pt>
                <c:pt idx="2">
                  <c:v>48.806940000000004</c:v>
                </c:pt>
                <c:pt idx="3">
                  <c:v>22.154820000000004</c:v>
                </c:pt>
                <c:pt idx="4">
                  <c:v>1242.9000000000001</c:v>
                </c:pt>
                <c:pt idx="5" formatCode="0.0">
                  <c:v>36.321549999999995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c:spPr>
          </c:dPt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район'!$C$17:$C$22</c:f>
              <c:numCache>
                <c:formatCode>General</c:formatCode>
                <c:ptCount val="6"/>
                <c:pt idx="0" formatCode="#,##0.0">
                  <c:v>395.74180999999999</c:v>
                </c:pt>
                <c:pt idx="4" formatCode="#,##0.0">
                  <c:v>1242.9000000000001</c:v>
                </c:pt>
                <c:pt idx="5" formatCode="#,##0.0">
                  <c:v>36.321549999999995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7061066431073434"/>
          <c:y val="0.28007906688077572"/>
          <c:w val="0.27407696200523007"/>
          <c:h val="0.4570719844971062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4724025910040101"/>
          <c:y val="2.83185788087094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6947159063587122E-2"/>
          <c:y val="0.1450078470707552"/>
          <c:w val="0.33297113302426484"/>
          <c:h val="0.7848709665071486"/>
        </c:manualLayout>
      </c:layout>
      <c:doughnutChart>
        <c:varyColors val="1"/>
        <c:ser>
          <c:idx val="0"/>
          <c:order val="0"/>
          <c:dPt>
            <c:idx val="6"/>
            <c:bubble3D val="0"/>
            <c:explosion val="1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район'!$B$4:$B$11</c:f>
              <c:numCache>
                <c:formatCode>#,##0.0</c:formatCode>
                <c:ptCount val="8"/>
                <c:pt idx="1">
                  <c:v>427.39469999999994</c:v>
                </c:pt>
                <c:pt idx="2">
                  <c:v>60.492740000000005</c:v>
                </c:pt>
                <c:pt idx="3">
                  <c:v>102.71452799999999</c:v>
                </c:pt>
                <c:pt idx="4">
                  <c:v>55.917310000000001</c:v>
                </c:pt>
                <c:pt idx="5">
                  <c:v>38.708629999999999</c:v>
                </c:pt>
                <c:pt idx="6">
                  <c:v>1495.5</c:v>
                </c:pt>
                <c:pt idx="7" formatCode="0.0">
                  <c:v>55.099583000000003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район'!$C$4:$C$11</c:f>
              <c:numCache>
                <c:formatCode>General</c:formatCode>
                <c:ptCount val="8"/>
                <c:pt idx="0" formatCode="#,##0.0">
                  <c:v>685.22790799999996</c:v>
                </c:pt>
                <c:pt idx="6" formatCode="#,##0.0">
                  <c:v>1495.5</c:v>
                </c:pt>
                <c:pt idx="7" formatCode="#,##0.0">
                  <c:v>55.099583000000003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5532614976394176"/>
          <c:y val="0.26051122839082463"/>
          <c:w val="0.32241886952196341"/>
          <c:h val="0.645018438665191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867205384208428"/>
          <c:y val="6.2717143706540399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#,##0.0</c:formatCode>
                <c:ptCount val="9"/>
                <c:pt idx="0">
                  <c:v>108.37098967946311</c:v>
                </c:pt>
                <c:pt idx="1">
                  <c:v>53.713677951790174</c:v>
                </c:pt>
                <c:pt idx="2">
                  <c:v>118.37040529971937</c:v>
                </c:pt>
                <c:pt idx="3">
                  <c:v>103.93898515881419</c:v>
                </c:pt>
                <c:pt idx="4">
                  <c:v>102.28976544101711</c:v>
                </c:pt>
                <c:pt idx="5">
                  <c:v>112.51477248184914</c:v>
                </c:pt>
                <c:pt idx="6">
                  <c:v>100.51496842329021</c:v>
                </c:pt>
                <c:pt idx="7">
                  <c:v>117.24072596658812</c:v>
                </c:pt>
                <c:pt idx="8">
                  <c:v>107.38216314732274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0255944"/>
        <c:axId val="170257512"/>
      </c:barChart>
      <c:catAx>
        <c:axId val="1702559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70257512"/>
        <c:crosses val="autoZero"/>
        <c:auto val="1"/>
        <c:lblAlgn val="ctr"/>
        <c:lblOffset val="100"/>
        <c:noMultiLvlLbl val="0"/>
      </c:catAx>
      <c:valAx>
        <c:axId val="170257512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70255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32154417544308422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84671216597938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2252159031810579"/>
                  <c:y val="-9.78587378882007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7,7 %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42563251078417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41432863580095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91796764195757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2,5%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3278968719184035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28297149513155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54,4%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7245122968349182E-2"/>
                  <c:y val="-0.14855426878272174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8,6%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1012765264517643E-2"/>
                  <c:y val="-0.1763619278279187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chemeClr val="tx1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10.321350762527233</c:v>
                </c:pt>
                <c:pt idx="1">
                  <c:v>0.9</c:v>
                </c:pt>
                <c:pt idx="2">
                  <c:v>7.7</c:v>
                </c:pt>
                <c:pt idx="3">
                  <c:v>9.1999999999999993</c:v>
                </c:pt>
                <c:pt idx="4">
                  <c:v>2.5</c:v>
                </c:pt>
                <c:pt idx="5">
                  <c:v>0.2178649237472767</c:v>
                </c:pt>
                <c:pt idx="6">
                  <c:v>0.1</c:v>
                </c:pt>
                <c:pt idx="7">
                  <c:v>54.4</c:v>
                </c:pt>
                <c:pt idx="8">
                  <c:v>8.6</c:v>
                </c:pt>
                <c:pt idx="9">
                  <c:v>0.1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2 222,3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28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2887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82584" y="4560686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2584" y="1904741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4" y="264047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82582" y="3792601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2451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4188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0855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1" y="494472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82581" y="417664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xmlns="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xmlns="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xmlns="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5888" y="5232420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xmlns="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xmlns="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274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xmlns="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xmlns="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83307" y="5257237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xmlns="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xmlns="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316" y="3927326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17458"/>
              </p:ext>
            </p:extLst>
          </p:nvPr>
        </p:nvGraphicFramePr>
        <p:xfrm>
          <a:off x="158629" y="1313829"/>
          <a:ext cx="6294706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772713"/>
                <a:gridCol w="1433762"/>
                <a:gridCol w="1148919"/>
                <a:gridCol w="939312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2019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2 217,0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2 235,8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100,8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104,9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1 511,3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1 495,5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2 284,0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2 222,3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97,3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Консолидированный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4" name="TextBox 8"/>
          <p:cNvSpPr txBox="1"/>
          <p:nvPr/>
        </p:nvSpPr>
        <p:spPr>
          <a:xfrm>
            <a:off x="187397" y="322533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565513"/>
              </p:ext>
            </p:extLst>
          </p:nvPr>
        </p:nvGraphicFramePr>
        <p:xfrm>
          <a:off x="164015" y="3563888"/>
          <a:ext cx="6289321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32937"/>
                <a:gridCol w="1273235"/>
                <a:gridCol w="1166072"/>
                <a:gridCol w="1017077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</a:t>
                      </a:r>
                      <a:r>
                        <a:rPr lang="ru-RU" sz="1100" u="none" strike="noStrike" dirty="0" smtClean="0">
                          <a:effectLst/>
                        </a:rPr>
                        <a:t>за 2019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100,5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103,4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1 248,1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1 242,9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1 680,7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-162,6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924704"/>
              </p:ext>
            </p:extLst>
          </p:nvPr>
        </p:nvGraphicFramePr>
        <p:xfrm>
          <a:off x="-1" y="5580112"/>
          <a:ext cx="3679277" cy="3278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523170"/>
              </p:ext>
            </p:extLst>
          </p:nvPr>
        </p:nvGraphicFramePr>
        <p:xfrm>
          <a:off x="3382536" y="5580112"/>
          <a:ext cx="3240362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9049" y="490091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32044"/>
              </p:ext>
            </p:extLst>
          </p:nvPr>
        </p:nvGraphicFramePr>
        <p:xfrm>
          <a:off x="61073" y="1121791"/>
          <a:ext cx="6608287" cy="3522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614404"/>
              </p:ext>
            </p:extLst>
          </p:nvPr>
        </p:nvGraphicFramePr>
        <p:xfrm>
          <a:off x="40881" y="4598454"/>
          <a:ext cx="6628479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20656"/>
              </p:ext>
            </p:extLst>
          </p:nvPr>
        </p:nvGraphicFramePr>
        <p:xfrm>
          <a:off x="-587560" y="6012160"/>
          <a:ext cx="7461448" cy="301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112832"/>
              </p:ext>
            </p:extLst>
          </p:nvPr>
        </p:nvGraphicFramePr>
        <p:xfrm>
          <a:off x="38612" y="3494387"/>
          <a:ext cx="6342715" cy="269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2" name="Прямоугольник 1"/>
          <p:cNvSpPr/>
          <p:nvPr/>
        </p:nvSpPr>
        <p:spPr>
          <a:xfrm>
            <a:off x="692476" y="4716016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2 235,8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6712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1 675,1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597779"/>
              </p:ext>
            </p:extLst>
          </p:nvPr>
        </p:nvGraphicFramePr>
        <p:xfrm>
          <a:off x="5085184" y="4211960"/>
          <a:ext cx="939800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939800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685,2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427,4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60,5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102,7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38,7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1 495,5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179043"/>
              </p:ext>
            </p:extLst>
          </p:nvPr>
        </p:nvGraphicFramePr>
        <p:xfrm>
          <a:off x="5157192" y="6886002"/>
          <a:ext cx="939800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939800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395,7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324,8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48,8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22,2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1 242,9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694452"/>
              </p:ext>
            </p:extLst>
          </p:nvPr>
        </p:nvGraphicFramePr>
        <p:xfrm>
          <a:off x="476672" y="526441"/>
          <a:ext cx="6381328" cy="3037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741195"/>
              </p:ext>
            </p:extLst>
          </p:nvPr>
        </p:nvGraphicFramePr>
        <p:xfrm>
          <a:off x="235404" y="1245067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767374"/>
                <a:gridCol w="844568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2019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2019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2 284,0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2 222,3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1 222,8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83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497100"/>
              </p:ext>
            </p:extLst>
          </p:nvPr>
        </p:nvGraphicFramePr>
        <p:xfrm>
          <a:off x="262532" y="1245067"/>
          <a:ext cx="6497241" cy="7586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29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054500"/>
              </p:ext>
            </p:extLst>
          </p:nvPr>
        </p:nvGraphicFramePr>
        <p:xfrm>
          <a:off x="202757" y="1205541"/>
          <a:ext cx="3305514" cy="76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1145,9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218,4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30973"/>
              </p:ext>
            </p:extLst>
          </p:nvPr>
        </p:nvGraphicFramePr>
        <p:xfrm>
          <a:off x="3587750" y="1203520"/>
          <a:ext cx="3009602" cy="688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92020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2019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35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093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3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6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годы»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8765" y="8112539"/>
            <a:ext cx="3429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За 2019 год муниципальные программы Новокубанского района исполнены в сумме 2068,2 млн. руб., что составляет  97,2 %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4178273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4145</TotalTime>
  <Words>624</Words>
  <Application>Microsoft Office PowerPoint</Application>
  <PresentationFormat>Экран (4:3)</PresentationFormat>
  <Paragraphs>256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Христозова Антонина</cp:lastModifiedBy>
  <cp:revision>399</cp:revision>
  <cp:lastPrinted>2020-02-26T12:52:41Z</cp:lastPrinted>
  <dcterms:modified xsi:type="dcterms:W3CDTF">2020-02-26T13:15:47Z</dcterms:modified>
</cp:coreProperties>
</file>