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275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2.2020\&#1050;&#1088;&#1072;&#1089;&#1086;&#1090;&#1072;%202020%20-11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2.2020\&#1050;&#1088;&#1072;&#1089;&#1086;&#1090;&#1072;%202020%20-11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2.2020\&#1050;&#1088;&#1072;&#1089;&#1086;&#1090;&#1072;%202020%20-11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2.2020\&#1050;&#1088;&#1072;&#1089;&#1086;&#1090;&#1072;%202020%20-11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2.2020\&#1050;&#1088;&#1072;&#1089;&#1086;&#1090;&#1072;%202020%20-11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2.2020\&#1050;&#1088;&#1072;&#1089;&#1086;&#1090;&#1072;%202020%20-11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2.2020\&#1050;&#1088;&#1072;&#1089;&#1086;&#1090;&#1072;%202020%20-11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371596128608924"/>
          <c:y val="3.300133868808567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832247761309246"/>
          <c:y val="0.540189167830885"/>
          <c:w val="0.66210243940095725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параметры'!$B$4:$B$7</c:f>
              <c:numCache>
                <c:formatCode>#\ ##0.0</c:formatCode>
                <c:ptCount val="4"/>
                <c:pt idx="0">
                  <c:v>9.1</c:v>
                </c:pt>
                <c:pt idx="1">
                  <c:v>9.6999999999999993</c:v>
                </c:pt>
                <c:pt idx="2">
                  <c:v>12.8</c:v>
                </c:pt>
                <c:pt idx="3">
                  <c:v>14.3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F7-4894-8695-894F25B14523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параметры'!$C$4:$C$7</c:f>
              <c:numCache>
                <c:formatCode>#\ ##0.0</c:formatCode>
                <c:ptCount val="4"/>
                <c:pt idx="0">
                  <c:v>10.5</c:v>
                </c:pt>
                <c:pt idx="1">
                  <c:v>10.5</c:v>
                </c:pt>
                <c:pt idx="2">
                  <c:v>10.5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0F7-4894-8695-894F25B14523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0F7-4894-8695-894F25B1452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0F7-4894-8695-894F25B1452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параметры'!$D$4:$D$7</c:f>
              <c:numCache>
                <c:formatCode>#\ ##0.0</c:formatCode>
                <c:ptCount val="4"/>
                <c:pt idx="0">
                  <c:v>8.4</c:v>
                </c:pt>
                <c:pt idx="1">
                  <c:v>0</c:v>
                </c:pt>
                <c:pt idx="2">
                  <c:v>0</c:v>
                </c:pt>
                <c:pt idx="3">
                  <c:v>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0F7-4894-8695-894F25B145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6836104"/>
        <c:axId val="126832184"/>
      </c:barChart>
      <c:catAx>
        <c:axId val="12683610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26832184"/>
        <c:crosses val="autoZero"/>
        <c:auto val="1"/>
        <c:lblAlgn val="ctr"/>
        <c:lblOffset val="100"/>
        <c:noMultiLvlLbl val="0"/>
      </c:catAx>
      <c:valAx>
        <c:axId val="126832184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1268361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0267581442025639E-2"/>
          <c:y val="0.30648081509391362"/>
          <c:w val="0.85283070866141741"/>
          <c:h val="0.198770514937273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МУНИЦИПАЛЬНОГО ОБРАЗОВАНИЯ НОВОКУБАНСКИЙ РАЙОН</a:t>
            </a:r>
          </a:p>
        </c:rich>
      </c:tx>
      <c:layout>
        <c:manualLayout>
          <c:xMode val="edge"/>
          <c:yMode val="edge"/>
          <c:x val="0.23981621702938521"/>
          <c:y val="2.574497407089192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045206097683284"/>
          <c:y val="0.53357708845966334"/>
          <c:w val="0.58362676762611576"/>
          <c:h val="0.3248255541504310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параметры'!$B$11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параметры'!$A$12:$A$15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параметры'!$B$12:$B$15</c:f>
              <c:numCache>
                <c:formatCode>#\ ##0.0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6C-497D-AF42-76BEAFAECAA3}"/>
            </c:ext>
          </c:extLst>
        </c:ser>
        <c:ser>
          <c:idx val="1"/>
          <c:order val="1"/>
          <c:tx>
            <c:strRef>
              <c:f>'Осн параметры'!$C$11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параметры'!$A$12:$A$15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параметры'!$C$12:$C$15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46C-497D-AF42-76BEAFAECA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6832968"/>
        <c:axId val="126833360"/>
      </c:barChart>
      <c:catAx>
        <c:axId val="1268329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26833360"/>
        <c:crosses val="autoZero"/>
        <c:auto val="1"/>
        <c:lblAlgn val="ctr"/>
        <c:lblOffset val="100"/>
        <c:noMultiLvlLbl val="0"/>
      </c:catAx>
      <c:valAx>
        <c:axId val="12683336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268329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1429144519105406"/>
          <c:y val="0.28435323861300132"/>
          <c:w val="0.63570855480894595"/>
          <c:h val="0.184861414669432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43748242094907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6"/>
              <c:layout>
                <c:manualLayout>
                  <c:x val="6.8165239031135717E-17"/>
                  <c:y val="0.1895294108899480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8E5-4356-91E4-3EC5A66B1230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"/>
                  <c:y val="0.2359450279841824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48E5-4356-91E4-3EC5A66B1230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8590734495033301E-3"/>
                  <c:y val="0.2392012386933210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48E5-4356-91E4-3EC5A66B1230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E5-4356-91E4-3EC5A66B1230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9"/>
              <c:layout>
                <c:manualLayout>
                  <c:x val="0"/>
                  <c:y val="0.226176395856766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48E5-4356-91E4-3EC5A66B1230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0"/>
                  <c:y val="0.203382920892796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48E5-4356-91E4-3EC5A66B1230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76.274869999999964</c:v>
                </c:pt>
                <c:pt idx="7">
                  <c:v>49.067260000000012</c:v>
                </c:pt>
                <c:pt idx="8">
                  <c:v>56.023660999999976</c:v>
                </c:pt>
                <c:pt idx="9">
                  <c:v>90.992944999999992</c:v>
                </c:pt>
                <c:pt idx="10">
                  <c:v>77.971573000000035</c:v>
                </c:pt>
                <c:pt idx="11">
                  <c:v>90.946681999999996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8E5-4356-91E4-3EC5A66B12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19587160"/>
        <c:axId val="21958872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8E5-4356-91E4-3EC5A66B1230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7904692477047029E-2"/>
                  <c:y val="-4.1516686541517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8E5-4356-91E4-3EC5A66B1230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0918206623571429E-2"/>
                  <c:y val="-5.45415293780714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48E5-4356-91E4-3EC5A66B1230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3481912825557431E-2"/>
                  <c:y val="-6.43101615054872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48E5-4356-91E4-3EC5A66B1230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3.5749982433951659E-2"/>
                  <c:y val="4.31447918960864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48E5-4356-91E4-3EC5A66B123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конс'!$B$1:$L$1</c:f>
              <c:strCache>
                <c:ptCount val="11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107.82472004544638</c:v>
                </c:pt>
                <c:pt idx="1">
                  <c:v>116.87865841181227</c:v>
                </c:pt>
                <c:pt idx="2">
                  <c:v>76.731280014196102</c:v>
                </c:pt>
                <c:pt idx="3">
                  <c:v>113.95029611238017</c:v>
                </c:pt>
                <c:pt idx="4">
                  <c:v>108.29544558122137</c:v>
                </c:pt>
                <c:pt idx="5">
                  <c:v>70.298419090321033</c:v>
                </c:pt>
                <c:pt idx="6">
                  <c:v>105.97787507239629</c:v>
                </c:pt>
                <c:pt idx="7">
                  <c:v>90.111381095093506</c:v>
                </c:pt>
                <c:pt idx="8">
                  <c:v>111.63400824786309</c:v>
                </c:pt>
                <c:pt idx="9">
                  <c:v>111.7285821772734</c:v>
                </c:pt>
                <c:pt idx="10">
                  <c:v>96.50538368377768</c:v>
                </c:pt>
                <c:pt idx="11">
                  <c:v>114.56980774497478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8E5-4356-91E4-3EC5A66B1230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8E5-4356-91E4-3EC5A66B1230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2.7904692477047098E-2"/>
                  <c:y val="-4.47728972506556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48E5-4356-91E4-3EC5A66B1230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0918206623571297E-2"/>
                  <c:y val="3.988858118694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48E5-4356-91E4-3EC5A66B123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конс'!$B$1:$L$1</c:f>
              <c:strCache>
                <c:ptCount val="11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</c:strCache>
            </c:strRef>
          </c:cat>
          <c:val>
            <c:numRef>
              <c:f>'Доходы и дин конс'!$B$5:$L$5</c:f>
              <c:numCache>
                <c:formatCode>0.0</c:formatCode>
                <c:ptCount val="11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8E5-4356-91E4-3EC5A66B12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593040"/>
        <c:axId val="219589120"/>
      </c:lineChart>
      <c:catAx>
        <c:axId val="219587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9588728"/>
        <c:crosses val="autoZero"/>
        <c:auto val="1"/>
        <c:lblAlgn val="ctr"/>
        <c:lblOffset val="100"/>
        <c:noMultiLvlLbl val="0"/>
      </c:catAx>
      <c:valAx>
        <c:axId val="21958872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219587160"/>
        <c:crosses val="autoZero"/>
        <c:crossBetween val="between"/>
      </c:valAx>
      <c:catAx>
        <c:axId val="219593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9589120"/>
        <c:crosses val="autoZero"/>
        <c:auto val="1"/>
        <c:lblAlgn val="ctr"/>
        <c:lblOffset val="100"/>
        <c:noMultiLvlLbl val="0"/>
      </c:catAx>
      <c:valAx>
        <c:axId val="219589120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19593040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54996445406490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584-4526-92F5-6C05CFB0DFA9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24.562999999999999</c:v>
                </c:pt>
                <c:pt idx="1">
                  <c:v>31.280330000000003</c:v>
                </c:pt>
                <c:pt idx="2">
                  <c:v>31.816479999999999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47.88691</c:v>
                </c:pt>
                <c:pt idx="10">
                  <c:v>36.094989999999996</c:v>
                </c:pt>
                <c:pt idx="11">
                  <c:v>53.843620000000001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584-4526-92F5-6C05CFB0D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19589904"/>
        <c:axId val="219592256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584-4526-92F5-6C05CFB0DFA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5611111111111114E-2"/>
                  <c:y val="3.50008647632728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584-4526-92F5-6C05CFB0DFA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0759259259259259E-2"/>
                  <c:y val="2.56673008264000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584-4526-92F5-6C05CFB0DFA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7796296296296364E-2"/>
                  <c:y val="3.8112052742230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584-4526-92F5-6C05CFB0DFA9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7055555555555626E-2"/>
                  <c:y val="3.8112052742230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1584-4526-92F5-6C05CFB0DFA9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0759259259259259E-2"/>
                  <c:y val="-4.27788347106669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1584-4526-92F5-6C05CFB0DFA9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район'!$B$1:$L$1</c:f>
              <c:strCache>
                <c:ptCount val="11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108.65474751733358</c:v>
                </c:pt>
                <c:pt idx="1">
                  <c:v>137.02963365987046</c:v>
                </c:pt>
                <c:pt idx="2">
                  <c:v>93.849383097690847</c:v>
                </c:pt>
                <c:pt idx="3">
                  <c:v>136.52070188212912</c:v>
                </c:pt>
                <c:pt idx="4">
                  <c:v>111.14495104560159</c:v>
                </c:pt>
                <c:pt idx="5">
                  <c:v>106.18463751096159</c:v>
                </c:pt>
                <c:pt idx="6">
                  <c:v>115.6849039460629</c:v>
                </c:pt>
                <c:pt idx="7">
                  <c:v>112.02164036790627</c:v>
                </c:pt>
                <c:pt idx="8">
                  <c:v>118.28693111948709</c:v>
                </c:pt>
                <c:pt idx="9">
                  <c:v>123.87556338922036</c:v>
                </c:pt>
                <c:pt idx="10">
                  <c:v>110.93214374621596</c:v>
                </c:pt>
                <c:pt idx="11">
                  <c:v>124.35403875178557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584-4526-92F5-6C05CFB0DFA9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584-4526-92F5-6C05CFB0DFA9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0759259259259259E-2"/>
                  <c:y val="4.12232407211880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1584-4526-92F5-6C05CFB0DFA9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0759259259259259E-2"/>
                  <c:y val="3.18896767843152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1584-4526-92F5-6C05CFB0DFA9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район'!$B$1:$L$1</c:f>
              <c:strCache>
                <c:ptCount val="11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</c:strCache>
            </c:strRef>
          </c:cat>
          <c:val>
            <c:numRef>
              <c:f>'Доходы и дин район'!$B$5:$L$5</c:f>
              <c:numCache>
                <c:formatCode>0.0</c:formatCode>
                <c:ptCount val="11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1584-4526-92F5-6C05CFB0D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589512"/>
        <c:axId val="219591472"/>
      </c:lineChart>
      <c:catAx>
        <c:axId val="21958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9592256"/>
        <c:crosses val="autoZero"/>
        <c:auto val="1"/>
        <c:lblAlgn val="ctr"/>
        <c:lblOffset val="100"/>
        <c:noMultiLvlLbl val="0"/>
      </c:catAx>
      <c:valAx>
        <c:axId val="21959225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219589904"/>
        <c:crosses val="autoZero"/>
        <c:crossBetween val="between"/>
      </c:valAx>
      <c:catAx>
        <c:axId val="2195895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9591472"/>
        <c:crosses val="autoZero"/>
        <c:auto val="1"/>
        <c:lblAlgn val="ctr"/>
        <c:lblOffset val="100"/>
        <c:noMultiLvlLbl val="0"/>
      </c:catAx>
      <c:valAx>
        <c:axId val="219591472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19589512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4753140602398737E-2"/>
          <c:y val="0.16131593044223327"/>
          <c:w val="0.35212098619204235"/>
          <c:h val="0.78640618095896975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346.17367323999997</c:v>
                </c:pt>
                <c:pt idx="1">
                  <c:v>41.157413740000003</c:v>
                </c:pt>
                <c:pt idx="2">
                  <c:v>26.594827380000002</c:v>
                </c:pt>
                <c:pt idx="3">
                  <c:v>1252.58540928</c:v>
                </c:pt>
                <c:pt idx="4" formatCode="0.0">
                  <c:v>28.620736490000006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19-4150-9FD2-F8179752AA6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4559378565528174"/>
          <c:y val="0.27729157584208941"/>
          <c:w val="0.32309854165124419"/>
          <c:h val="0.3970907924298801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22074093878226114"/>
          <c:y val="6.46146237987361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4292683768507297E-2"/>
          <c:y val="0.15218490704143373"/>
          <c:w val="0.3884993674258197"/>
          <c:h val="0.75606911085189898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463.13904307999996</c:v>
                </c:pt>
                <c:pt idx="1">
                  <c:v>49.43331405</c:v>
                </c:pt>
                <c:pt idx="2">
                  <c:v>94.696634180000004</c:v>
                </c:pt>
                <c:pt idx="3">
                  <c:v>47.818153210000006</c:v>
                </c:pt>
                <c:pt idx="4">
                  <c:v>41.066376449999993</c:v>
                </c:pt>
                <c:pt idx="5">
                  <c:v>1426.8712669900001</c:v>
                </c:pt>
                <c:pt idx="6" formatCode="0.0">
                  <c:v>39.597403290000003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0EB-45E5-AD7C-2147DBCC306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2631322103565792"/>
          <c:y val="0.23350334384917965"/>
          <c:w val="0.37186839180454356"/>
          <c:h val="0.624229161105456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layout>
        <c:manualLayout>
          <c:xMode val="edge"/>
          <c:yMode val="edge"/>
          <c:x val="0.14769056068393893"/>
          <c:y val="6.0306982212153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335352642261346"/>
          <c:y val="0.22815101438175678"/>
          <c:w val="0.7671992074049347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119.50233145747364</c:v>
                </c:pt>
                <c:pt idx="1">
                  <c:v>99.626705471394075</c:v>
                </c:pt>
                <c:pt idx="2">
                  <c:v>91.781862539510456</c:v>
                </c:pt>
                <c:pt idx="3">
                  <c:v>107.06490590781026</c:v>
                </c:pt>
                <c:pt idx="4">
                  <c:v>95.069073910732072</c:v>
                </c:pt>
                <c:pt idx="5">
                  <c:v>110.80743640105939</c:v>
                </c:pt>
                <c:pt idx="6">
                  <c:v>99.146558046409353</c:v>
                </c:pt>
                <c:pt idx="7">
                  <c:v>96.887150072450282</c:v>
                </c:pt>
                <c:pt idx="8">
                  <c:v>104.60631446374575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00-4F26-8DE7-DA3938D52B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9591864"/>
        <c:axId val="219592648"/>
      </c:barChart>
      <c:catAx>
        <c:axId val="21959186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19592648"/>
        <c:crosses val="autoZero"/>
        <c:auto val="1"/>
        <c:lblAlgn val="ctr"/>
        <c:lblOffset val="100"/>
        <c:noMultiLvlLbl val="0"/>
      </c:catAx>
      <c:valAx>
        <c:axId val="219592648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219591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10,2 %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7,5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3,4%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58,0%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7,5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6DD-443C-80D4-933E23CA14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2050,3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E9D345FA-88FF-4256-B5ED-F8142FA5550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F25C8C29-82AD-4EDB-A033-5A6C2B716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4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C8C29-82AD-4EDB-A033-5A6C2B716C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26.03.2021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>
                <a:solidFill>
                  <a:srgbClr val="FFFFFF"/>
                </a:solidFill>
                <a:latin typeface="Segoe UI"/>
              </a:rPr>
              <a:t>2020 год</a:t>
            </a:r>
            <a:endParaRPr lang="ru-RU" sz="3000" b="0" strike="noStrike" spc="-1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37400" cy="33588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=""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496445"/>
              </p:ext>
            </p:extLst>
          </p:nvPr>
        </p:nvGraphicFramePr>
        <p:xfrm>
          <a:off x="0" y="6156000"/>
          <a:ext cx="4145280" cy="29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="" xmlns:a16="http://schemas.microsoft.com/office/drawing/2014/main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1178317"/>
              </p:ext>
            </p:extLst>
          </p:nvPr>
        </p:nvGraphicFramePr>
        <p:xfrm>
          <a:off x="2885440" y="6183840"/>
          <a:ext cx="3988400" cy="2959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ED2F40E5-BA08-4FD0-B94F-4AD55509A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905075"/>
              </p:ext>
            </p:extLst>
          </p:nvPr>
        </p:nvGraphicFramePr>
        <p:xfrm>
          <a:off x="167040" y="1247622"/>
          <a:ext cx="6357601" cy="2216656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="" xmlns:a16="http://schemas.microsoft.com/office/drawing/2014/main" val="3543208291"/>
                    </a:ext>
                  </a:extLst>
                </a:gridCol>
                <a:gridCol w="1274519">
                  <a:extLst>
                    <a:ext uri="{9D8B030D-6E8A-4147-A177-3AD203B41FA5}">
                      <a16:colId xmlns="" xmlns:a16="http://schemas.microsoft.com/office/drawing/2014/main" val="784880858"/>
                    </a:ext>
                  </a:extLst>
                </a:gridCol>
                <a:gridCol w="1139570">
                  <a:extLst>
                    <a:ext uri="{9D8B030D-6E8A-4147-A177-3AD203B41FA5}">
                      <a16:colId xmlns="" xmlns:a16="http://schemas.microsoft.com/office/drawing/2014/main" val="1313701657"/>
                    </a:ext>
                  </a:extLst>
                </a:gridCol>
                <a:gridCol w="1139570">
                  <a:extLst>
                    <a:ext uri="{9D8B030D-6E8A-4147-A177-3AD203B41FA5}">
                      <a16:colId xmlns="" xmlns:a16="http://schemas.microsoft.com/office/drawing/2014/main" val="734599588"/>
                    </a:ext>
                  </a:extLst>
                </a:gridCol>
              </a:tblGrid>
              <a:tr h="985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Исполнено за 11 мес.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620081168"/>
                  </a:ext>
                </a:extLst>
              </a:tr>
              <a:tr h="246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Доходы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2 374,2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2 162,6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91,1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2466405472"/>
                  </a:ext>
                </a:extLst>
              </a:tr>
              <a:tr h="246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775,5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735,8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94,9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991490579"/>
                  </a:ext>
                </a:extLst>
              </a:tr>
              <a:tr h="246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1 598,7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1 426,9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89,3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2073208851"/>
                  </a:ext>
                </a:extLst>
              </a:tr>
              <a:tr h="246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2 458,6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2 050,3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83,4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253929574"/>
                  </a:ext>
                </a:extLst>
              </a:tr>
              <a:tr h="24629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-84,4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112,3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-133,1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685643753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D26A80C6-E52B-4E9D-8B35-860456CBC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263643"/>
              </p:ext>
            </p:extLst>
          </p:nvPr>
        </p:nvGraphicFramePr>
        <p:xfrm>
          <a:off x="167039" y="3839757"/>
          <a:ext cx="6357600" cy="2343723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1">
                  <a:extLst>
                    <a:ext uri="{9D8B030D-6E8A-4147-A177-3AD203B41FA5}">
                      <a16:colId xmlns="" xmlns:a16="http://schemas.microsoft.com/office/drawing/2014/main" val="659163196"/>
                    </a:ext>
                  </a:extLst>
                </a:gridCol>
                <a:gridCol w="1274519">
                  <a:extLst>
                    <a:ext uri="{9D8B030D-6E8A-4147-A177-3AD203B41FA5}">
                      <a16:colId xmlns="" xmlns:a16="http://schemas.microsoft.com/office/drawing/2014/main" val="138470510"/>
                    </a:ext>
                  </a:extLst>
                </a:gridCol>
                <a:gridCol w="1139570">
                  <a:extLst>
                    <a:ext uri="{9D8B030D-6E8A-4147-A177-3AD203B41FA5}">
                      <a16:colId xmlns="" xmlns:a16="http://schemas.microsoft.com/office/drawing/2014/main" val="547712387"/>
                    </a:ext>
                  </a:extLst>
                </a:gridCol>
                <a:gridCol w="1139570">
                  <a:extLst>
                    <a:ext uri="{9D8B030D-6E8A-4147-A177-3AD203B41FA5}">
                      <a16:colId xmlns="" xmlns:a16="http://schemas.microsoft.com/office/drawing/2014/main" val="690686260"/>
                    </a:ext>
                  </a:extLst>
                </a:gridCol>
              </a:tblGrid>
              <a:tr h="103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Исполнено за 11 мес.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82417940"/>
                  </a:ext>
                </a:extLst>
              </a:tr>
              <a:tr h="2620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1 862,6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1 695,1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91,0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545064683"/>
                  </a:ext>
                </a:extLst>
              </a:tr>
              <a:tr h="2620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454,5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442,5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97,4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878528064"/>
                  </a:ext>
                </a:extLst>
              </a:tr>
              <a:tr h="2620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1 408,1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1 252,6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89,0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57600025"/>
                  </a:ext>
                </a:extLst>
              </a:tr>
              <a:tr h="2620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1 900,7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1 601,9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84,3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2462111177"/>
                  </a:ext>
                </a:extLst>
              </a:tr>
              <a:tr h="2620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-38,1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93,2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-244,2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18633715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41649"/>
              </p:ext>
            </p:extLst>
          </p:nvPr>
        </p:nvGraphicFramePr>
        <p:xfrm>
          <a:off x="26640" y="959761"/>
          <a:ext cx="6831360" cy="390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=""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636900"/>
              </p:ext>
            </p:extLst>
          </p:nvPr>
        </p:nvGraphicFramePr>
        <p:xfrm>
          <a:off x="0" y="5061599"/>
          <a:ext cx="6858000" cy="4082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17">
            <a:extLst>
              <a:ext uri="{FF2B5EF4-FFF2-40B4-BE49-F238E27FC236}">
                <a16:creationId xmlns=""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2832785"/>
              </p:ext>
            </p:extLst>
          </p:nvPr>
        </p:nvGraphicFramePr>
        <p:xfrm>
          <a:off x="16277" y="6046388"/>
          <a:ext cx="6808248" cy="3048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=""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6584950"/>
              </p:ext>
            </p:extLst>
          </p:nvPr>
        </p:nvGraphicFramePr>
        <p:xfrm>
          <a:off x="167833" y="3253739"/>
          <a:ext cx="5737667" cy="2948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1028646" y="7479009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1695,1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4" name="Table 5"/>
          <p:cNvGraphicFramePr/>
          <p:nvPr>
            <p:extLst>
              <p:ext uri="{D42A27DB-BD31-4B8C-83A1-F6EECF244321}">
                <p14:modId xmlns:p14="http://schemas.microsoft.com/office/powerpoint/2010/main" val="3504034828"/>
              </p:ext>
            </p:extLst>
          </p:nvPr>
        </p:nvGraphicFramePr>
        <p:xfrm>
          <a:off x="5316480" y="3981691"/>
          <a:ext cx="987275" cy="1804548"/>
        </p:xfrm>
        <a:graphic>
          <a:graphicData uri="http://schemas.openxmlformats.org/drawingml/2006/table">
            <a:tbl>
              <a:tblPr/>
              <a:tblGrid>
                <a:gridCol w="987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9428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696,2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00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463,1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00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49,4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00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94,7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00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47,8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00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41,1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003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1 426,9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0037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</a:t>
                      </a:r>
                    </a:p>
                  </a:txBody>
                  <a:tcPr marL="7620" marR="7620" marT="7620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35" name="Table 6"/>
          <p:cNvGraphicFramePr/>
          <p:nvPr>
            <p:extLst>
              <p:ext uri="{D42A27DB-BD31-4B8C-83A1-F6EECF244321}">
                <p14:modId xmlns:p14="http://schemas.microsoft.com/office/powerpoint/2010/main" val="3067916838"/>
              </p:ext>
            </p:extLst>
          </p:nvPr>
        </p:nvGraphicFramePr>
        <p:xfrm>
          <a:off x="5316479" y="6884025"/>
          <a:ext cx="1211643" cy="1216693"/>
        </p:xfrm>
        <a:graphic>
          <a:graphicData uri="http://schemas.openxmlformats.org/drawingml/2006/table">
            <a:tbl>
              <a:tblPr/>
              <a:tblGrid>
                <a:gridCol w="12116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413,9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346,2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1 252,6</a:t>
                      </a:r>
                    </a:p>
                  </a:txBody>
                  <a:tcPr marL="7620" marR="7620" marT="7620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3858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</a:t>
                      </a:r>
                    </a:p>
                  </a:txBody>
                  <a:tcPr marL="7620" marR="7620" marT="7620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6" name="CustomShape 7"/>
          <p:cNvSpPr/>
          <p:nvPr/>
        </p:nvSpPr>
        <p:spPr>
          <a:xfrm>
            <a:off x="5316480" y="3706036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490101" y="6588751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8" name="CustomShape 9"/>
          <p:cNvSpPr/>
          <p:nvPr/>
        </p:nvSpPr>
        <p:spPr>
          <a:xfrm>
            <a:off x="1070685" y="4572000"/>
            <a:ext cx="8071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 dirty="0">
                <a:latin typeface="Arial"/>
              </a:rPr>
              <a:t>2162,6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=""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444270"/>
              </p:ext>
            </p:extLst>
          </p:nvPr>
        </p:nvGraphicFramePr>
        <p:xfrm>
          <a:off x="150636" y="544010"/>
          <a:ext cx="6539531" cy="2948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2648025581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2020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ноябрь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2020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2020  года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latin typeface="Times New Roman"/>
                        </a:rPr>
                        <a:t>ВСЕГО РАСХОДОВ</a:t>
                      </a:r>
                      <a:r>
                        <a:rPr lang="ru-RU" sz="1200" b="0" strike="noStrike" spc="-1">
                          <a:latin typeface="Times New Roman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2 458,6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2 050,3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ОБЩЕГОСУДАРСТВЕННЫЕ ВОПРОСЫ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262,9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209,9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79,8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80,5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ЭКОНОМИКА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179,5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155,1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86,4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ЖИЛИЩНО-КОММУНАЛЬНОЕ ХОЗЯЙСТВО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158,7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110,7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69,8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1 396,0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1 189,0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85,2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КУЛЬТУРА И КИНЕМАТОГРАФИЯ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182,7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154,0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84,3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ЗДРАВООХРАНЕНИЕ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8,8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СОЦИАЛЬНАЯ ПОЛИТИКА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160,5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140,6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87,6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ФИЗИЧЕСКАЯ КУЛЬТУРА И СПОРТ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85,6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70,6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</a:t>
                      </a:r>
                    </a:p>
                  </a:txBody>
                  <a:tcPr marL="7620" marR="7620" marT="7620" marB="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849652"/>
              </p:ext>
            </p:extLst>
          </p:nvPr>
        </p:nvGraphicFramePr>
        <p:xfrm>
          <a:off x="-641136" y="1203121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56" name="Table 5"/>
          <p:cNvGraphicFramePr/>
          <p:nvPr>
            <p:extLst>
              <p:ext uri="{D42A27DB-BD31-4B8C-83A1-F6EECF244321}">
                <p14:modId xmlns:p14="http://schemas.microsoft.com/office/powerpoint/2010/main" val="1215731444"/>
              </p:ext>
            </p:extLst>
          </p:nvPr>
        </p:nvGraphicFramePr>
        <p:xfrm>
          <a:off x="202680" y="1205640"/>
          <a:ext cx="3305160" cy="7712640"/>
        </p:xfrm>
        <a:graphic>
          <a:graphicData uri="http://schemas.openxmlformats.org/drawingml/2006/table">
            <a:tbl>
              <a:tblPr/>
              <a:tblGrid>
                <a:gridCol w="1857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56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515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6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январь  </a:t>
                      </a:r>
                      <a:r>
                        <a:rPr lang="ru-RU" sz="105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ноябрь 2020 </a:t>
                      </a: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год, млн. руб.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образования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поддержка граждан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Дети Кубани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1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жилищно-коммунального хозяйства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Обеспечение безопасности населения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культуры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физической культуры и массового спорта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Экономическое развитие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муниципальной службы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Молодежь Кубани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Информационное обеспечение жителей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Информатизация администрации МО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Доступная среда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 имуществом и земельными ресурсами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257" name="Table 6"/>
          <p:cNvGraphicFramePr/>
          <p:nvPr>
            <p:extLst>
              <p:ext uri="{D42A27DB-BD31-4B8C-83A1-F6EECF244321}">
                <p14:modId xmlns:p14="http://schemas.microsoft.com/office/powerpoint/2010/main" val="3964653794"/>
              </p:ext>
            </p:extLst>
          </p:nvPr>
        </p:nvGraphicFramePr>
        <p:xfrm>
          <a:off x="3587760" y="1203480"/>
          <a:ext cx="3009240" cy="6411240"/>
        </p:xfrm>
        <a:graphic>
          <a:graphicData uri="http://schemas.openxmlformats.org/drawingml/2006/table">
            <a:tbl>
              <a:tblPr/>
              <a:tblGrid>
                <a:gridCol w="16412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54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025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6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январь </a:t>
                      </a:r>
                      <a:r>
                        <a:rPr lang="ru-RU" sz="105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ноябрь 2020 </a:t>
                      </a: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год, млн. руб.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муниципальными финансами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6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41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Материально-техническое и программное обеспечение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1 884,0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8" name="CustomShape 7"/>
          <p:cNvSpPr/>
          <p:nvPr/>
        </p:nvSpPr>
        <p:spPr>
          <a:xfrm>
            <a:off x="3463200" y="7697880"/>
            <a:ext cx="3428640" cy="10911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январь-октябрь 2020 года муниципальные программы Новокубанского района исполнены в сумме 1884,0млн. руб., что </a:t>
            </a:r>
            <a:r>
              <a:rPr lang="ru-RU" sz="1300" b="0" strike="noStrike" spc="-1">
                <a:solidFill>
                  <a:srgbClr val="000000"/>
                </a:solidFill>
                <a:latin typeface="Times New Roman"/>
              </a:rPr>
              <a:t>составляет 83,5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5099</TotalTime>
  <Words>657</Words>
  <Application>Microsoft Office PowerPoint</Application>
  <PresentationFormat>Экран (4:3)</PresentationFormat>
  <Paragraphs>266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DejaVu Sans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Христозова Антонина</cp:lastModifiedBy>
  <cp:revision>501</cp:revision>
  <cp:lastPrinted>2021-03-26T07:27:05Z</cp:lastPrinted>
  <dcterms:modified xsi:type="dcterms:W3CDTF">2021-03-26T07:28:22Z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