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9" r:id="rId3"/>
    <p:sldId id="268" r:id="rId4"/>
    <p:sldId id="270" r:id="rId5"/>
    <p:sldId id="271" r:id="rId6"/>
    <p:sldId id="272" r:id="rId7"/>
    <p:sldId id="273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2DCDB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1157" y="-422"/>
      </p:cViewPr>
      <p:guideLst>
        <p:guide orient="horz" pos="2880"/>
        <p:guide pos="2160"/>
        <p:guide pos="22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 ДОЛГ</a:t>
            </a:r>
            <a:r>
              <a:rPr lang="ru-RU" sz="1600" baseline="0"/>
              <a:t> КОНСОЛИДИРОВАННОГО БЮДЖЕТА НОВОКУБАНСКОГО РАЙОНА</a:t>
            </a:r>
            <a:endParaRPr lang="ru-RU" sz="1600"/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155774278215223"/>
          <c:y val="0.63875973611406678"/>
          <c:w val="0.74788670166229221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параметры'!$B$19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параметры'!$B$20:$B$22</c:f>
              <c:numCache>
                <c:formatCode>General</c:formatCode>
                <c:ptCount val="3"/>
                <c:pt idx="0" formatCode="#,##0.0">
                  <c:v>9.1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параметры'!$C$19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параметры'!$C$20:$C$22</c:f>
              <c:numCache>
                <c:formatCode>General</c:formatCode>
                <c:ptCount val="3"/>
                <c:pt idx="0" formatCode="#,##0.0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'[Красота 2020 - янв.xlsx]Осн параметры'!$D$19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параметры'!$D$20:$D$22</c:f>
              <c:numCache>
                <c:formatCode>General</c:formatCode>
                <c:ptCount val="3"/>
                <c:pt idx="0" formatCode="#,##0.0">
                  <c:v>8.4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711824"/>
        <c:axId val="104714176"/>
      </c:barChart>
      <c:catAx>
        <c:axId val="10471182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04714176"/>
        <c:crosses val="autoZero"/>
        <c:auto val="1"/>
        <c:lblAlgn val="ctr"/>
        <c:lblOffset val="100"/>
        <c:noMultiLvlLbl val="0"/>
      </c:catAx>
      <c:valAx>
        <c:axId val="104714176"/>
        <c:scaling>
          <c:orientation val="minMax"/>
        </c:scaling>
        <c:delete val="1"/>
        <c:axPos val="t"/>
        <c:numFmt formatCode="#,##0.0" sourceLinked="1"/>
        <c:majorTickMark val="out"/>
        <c:minorTickMark val="none"/>
        <c:tickLblPos val="nextTo"/>
        <c:crossAx val="1047118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0956899960458682E-2"/>
          <c:y val="0.46351973495582799"/>
          <c:w val="0.85283070866141741"/>
          <c:h val="0.122602393533699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</a:t>
            </a:r>
            <a:r>
              <a:rPr lang="ru-RU" sz="1600" baseline="0"/>
              <a:t> ДОЛГ МУНИЦИПАЛЬНОГО ОБРАЗОВАНИЯ НОВОКУБАНСКИЙ РАЙОН</a:t>
            </a:r>
            <a:endParaRPr lang="ru-RU" sz="1600"/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параметры'!$B$26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параметры'!$B$27:$B$29</c:f>
              <c:numCache>
                <c:formatCode>General</c:formatCode>
                <c:ptCount val="3"/>
                <c:pt idx="0" formatCode="#,##0.0">
                  <c:v>3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параметры'!$C$26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параметры'!$C$27:$C$29</c:f>
              <c:numCache>
                <c:formatCode>General</c:formatCode>
                <c:ptCount val="3"/>
                <c:pt idx="0" formatCode="#,##0.0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711432"/>
        <c:axId val="104706728"/>
      </c:barChart>
      <c:catAx>
        <c:axId val="1047114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04706728"/>
        <c:crosses val="autoZero"/>
        <c:auto val="1"/>
        <c:lblAlgn val="ctr"/>
        <c:lblOffset val="100"/>
        <c:noMultiLvlLbl val="0"/>
      </c:catAx>
      <c:valAx>
        <c:axId val="104706728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10471143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131233595800528E-2"/>
          <c:y val="0.10131870305756931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2019 - 11 мес.xlsx]Доходы и дин конс'!$A$2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2019 - 11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2019 - 11 мес.xlsx]Доходы и дин конс'!$B$2:$M$2</c:f>
              <c:numCache>
                <c:formatCode>#,##0.0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  <c:pt idx="5">
                  <c:v>38.503589999999996</c:v>
                </c:pt>
                <c:pt idx="6">
                  <c:v>76.213689999999971</c:v>
                </c:pt>
                <c:pt idx="7">
                  <c:v>49.067260000000012</c:v>
                </c:pt>
                <c:pt idx="8">
                  <c:v>56.023660999999976</c:v>
                </c:pt>
                <c:pt idx="9">
                  <c:v>90.992944999999992</c:v>
                </c:pt>
                <c:pt idx="10">
                  <c:v>77.971573000000035</c:v>
                </c:pt>
              </c:numCache>
            </c:numRef>
          </c:val>
        </c:ser>
        <c:ser>
          <c:idx val="1"/>
          <c:order val="1"/>
          <c:tx>
            <c:strRef>
              <c:f>'[Красота 2019 - 11 мес.xlsx]Доходы и дин конс'!$A$3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2019 - 11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2019 - 11 мес.xlsx]Доходы и дин конс'!$B$3:$M$3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43.591329999999999</c:v>
                </c:pt>
                <c:pt idx="2">
                  <c:v>63.172190000000001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54.451789999999988</c:v>
                </c:pt>
                <c:pt idx="8">
                  <c:v>50.185119999999991</c:v>
                </c:pt>
                <c:pt idx="9">
                  <c:v>81.441063</c:v>
                </c:pt>
                <c:pt idx="10">
                  <c:v>80.795050000000018</c:v>
                </c:pt>
                <c:pt idx="11">
                  <c:v>79.381020000000021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4708688"/>
        <c:axId val="103906792"/>
      </c:barChart>
      <c:lineChart>
        <c:grouping val="standard"/>
        <c:varyColors val="0"/>
        <c:ser>
          <c:idx val="2"/>
          <c:order val="2"/>
          <c:tx>
            <c:strRef>
              <c:f>'[Красота 2019 - 11 мес.xlsx]Доходы и дин конс'!$A$4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2019 - 11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2019 - 11 мес.xlsx]Доходы и дин конс'!$B$4:$M$4</c:f>
              <c:numCache>
                <c:formatCode>0.0</c:formatCode>
                <c:ptCount val="12"/>
                <c:pt idx="0">
                  <c:v>106.14563151538086</c:v>
                </c:pt>
                <c:pt idx="1">
                  <c:v>78.983622858637943</c:v>
                </c:pt>
                <c:pt idx="2">
                  <c:v>122.24075776193193</c:v>
                </c:pt>
                <c:pt idx="3">
                  <c:v>142.96349216016043</c:v>
                </c:pt>
                <c:pt idx="4">
                  <c:v>116.89052289070345</c:v>
                </c:pt>
                <c:pt idx="5">
                  <c:v>87.648982853903163</c:v>
                </c:pt>
                <c:pt idx="6">
                  <c:v>146.51160150443587</c:v>
                </c:pt>
                <c:pt idx="7">
                  <c:v>118.4891359711943</c:v>
                </c:pt>
                <c:pt idx="8">
                  <c:v>64.816964864497479</c:v>
                </c:pt>
                <c:pt idx="9">
                  <c:v>114.11233837565781</c:v>
                </c:pt>
                <c:pt idx="10">
                  <c:v>113.2886946660191</c:v>
                </c:pt>
                <c:pt idx="11">
                  <c:v>100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2019 - 11 мес.xlsx]Доходы и дин конс'!$A$5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2019 - 11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2019 - 11 мес.xlsx]Доходы и дин конс'!$B$5:$G$5</c:f>
              <c:numCache>
                <c:formatCode>0.0</c:formatCode>
                <c:ptCount val="6"/>
                <c:pt idx="0">
                  <c:v>107.82472004544638</c:v>
                </c:pt>
                <c:pt idx="1">
                  <c:v>116.87863159944875</c:v>
                </c:pt>
                <c:pt idx="2">
                  <c:v>76.731280014196116</c:v>
                </c:pt>
                <c:pt idx="3">
                  <c:v>113.95029611238017</c:v>
                </c:pt>
                <c:pt idx="4">
                  <c:v>108.29544558122137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907184"/>
        <c:axId val="103903656"/>
      </c:lineChart>
      <c:catAx>
        <c:axId val="10470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3906792"/>
        <c:crosses val="autoZero"/>
        <c:auto val="1"/>
        <c:lblAlgn val="ctr"/>
        <c:lblOffset val="100"/>
        <c:noMultiLvlLbl val="0"/>
      </c:catAx>
      <c:valAx>
        <c:axId val="103906792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104708688"/>
        <c:crosses val="autoZero"/>
        <c:crossBetween val="between"/>
      </c:valAx>
      <c:catAx>
        <c:axId val="1039071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3903656"/>
        <c:crosses val="autoZero"/>
        <c:auto val="1"/>
        <c:lblAlgn val="ctr"/>
        <c:lblOffset val="100"/>
        <c:noMultiLvlLbl val="0"/>
      </c:catAx>
      <c:valAx>
        <c:axId val="103903656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03907184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10387766112569262"/>
          <c:y val="0.93491282570440748"/>
          <c:w val="0.7922445319335083"/>
          <c:h val="6.508717429559252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2019 - 11 мес.xlsx]Доходы и дин район'!$A$2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2019 - 11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2019 - 11 мес.xlsx]Доходы и дин район'!$B$2:$M$2</c:f>
              <c:numCache>
                <c:formatCode>#,##0.0</c:formatCode>
                <c:ptCount val="12"/>
                <c:pt idx="0">
                  <c:v>24.563000000000006</c:v>
                </c:pt>
                <c:pt idx="1">
                  <c:v>31.280330000000003</c:v>
                </c:pt>
                <c:pt idx="2">
                  <c:v>31.816479999999995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  <c:pt idx="6">
                  <c:v>43.750809999999994</c:v>
                </c:pt>
                <c:pt idx="7">
                  <c:v>31.344819999999999</c:v>
                </c:pt>
                <c:pt idx="8">
                  <c:v>33.089870000000005</c:v>
                </c:pt>
                <c:pt idx="9">
                  <c:v>47.886909999999993</c:v>
                </c:pt>
                <c:pt idx="10">
                  <c:v>36.094990000000003</c:v>
                </c:pt>
              </c:numCache>
            </c:numRef>
          </c:val>
        </c:ser>
        <c:ser>
          <c:idx val="1"/>
          <c:order val="1"/>
          <c:tx>
            <c:strRef>
              <c:f>'[Красота 2019 - 11 мес.xlsx]Доходы и дин район'!$A$3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2019 - 11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2019 - 11 мес.xlsx]Доходы и дин район'!$B$3:$M$3</c:f>
              <c:numCache>
                <c:formatCode>#,##0.0</c:formatCode>
                <c:ptCount val="12"/>
                <c:pt idx="0">
                  <c:v>24.491660000000003</c:v>
                </c:pt>
                <c:pt idx="1">
                  <c:v>28.621140000000004</c:v>
                </c:pt>
                <c:pt idx="2">
                  <c:v>41.788429999999998</c:v>
                </c:pt>
                <c:pt idx="3">
                  <c:v>37.768429999999995</c:v>
                </c:pt>
                <c:pt idx="4">
                  <c:v>26.894220000000004</c:v>
                </c:pt>
                <c:pt idx="5">
                  <c:v>33.53351</c:v>
                </c:pt>
                <c:pt idx="6">
                  <c:v>37.730450000000012</c:v>
                </c:pt>
                <c:pt idx="7">
                  <c:v>33.601500000000001</c:v>
                </c:pt>
                <c:pt idx="8">
                  <c:v>31.477149999999998</c:v>
                </c:pt>
                <c:pt idx="9">
                  <c:v>42.214130000000004</c:v>
                </c:pt>
                <c:pt idx="10">
                  <c:v>34.337789999999991</c:v>
                </c:pt>
                <c:pt idx="11">
                  <c:v>47.291390000000014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28950144"/>
        <c:axId val="228952496"/>
      </c:barChart>
      <c:lineChart>
        <c:grouping val="standard"/>
        <c:varyColors val="0"/>
        <c:ser>
          <c:idx val="2"/>
          <c:order val="2"/>
          <c:tx>
            <c:strRef>
              <c:f>'[Красота 2019 - 11 мес.xlsx]Доходы и дин район'!$A$4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2019 - 11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2019 - 11 мес.xlsx]Доходы и дин район'!$B$4:$M$4</c:f>
              <c:numCache>
                <c:formatCode>0.0</c:formatCode>
                <c:ptCount val="12"/>
                <c:pt idx="0">
                  <c:v>107.29053042349948</c:v>
                </c:pt>
                <c:pt idx="1">
                  <c:v>84.424057361236819</c:v>
                </c:pt>
                <c:pt idx="2">
                  <c:v>133.92456997669453</c:v>
                </c:pt>
                <c:pt idx="3">
                  <c:v>141.32855108826007</c:v>
                </c:pt>
                <c:pt idx="4">
                  <c:v>108.83399976447954</c:v>
                </c:pt>
                <c:pt idx="5">
                  <c:v>88.66854998397379</c:v>
                </c:pt>
                <c:pt idx="6">
                  <c:v>134.84291505962614</c:v>
                </c:pt>
                <c:pt idx="7">
                  <c:v>120.11586373749566</c:v>
                </c:pt>
                <c:pt idx="8">
                  <c:v>81.426212092970644</c:v>
                </c:pt>
                <c:pt idx="9">
                  <c:v>129.73833590981599</c:v>
                </c:pt>
                <c:pt idx="10">
                  <c:v>79.304527970271579</c:v>
                </c:pt>
                <c:pt idx="11">
                  <c:v>109.22139604814471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2019 - 11 мес.xlsx]Доходы и дин район'!$A$5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2019 - 11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2019 - 11 мес.xlsx]Доходы и дин район'!$B$5:$G$5</c:f>
              <c:numCache>
                <c:formatCode>0.0</c:formatCode>
                <c:ptCount val="6"/>
                <c:pt idx="0">
                  <c:v>100.29128282852204</c:v>
                </c:pt>
                <c:pt idx="1">
                  <c:v>109.29099958981368</c:v>
                </c:pt>
                <c:pt idx="2">
                  <c:v>76.137055160962007</c:v>
                </c:pt>
                <c:pt idx="3">
                  <c:v>112.78864384884415</c:v>
                </c:pt>
                <c:pt idx="4">
                  <c:v>110.44086796345086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8949360"/>
        <c:axId val="228950536"/>
      </c:lineChart>
      <c:catAx>
        <c:axId val="22895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28952496"/>
        <c:crosses val="autoZero"/>
        <c:auto val="1"/>
        <c:lblAlgn val="ctr"/>
        <c:lblOffset val="100"/>
        <c:noMultiLvlLbl val="0"/>
      </c:catAx>
      <c:valAx>
        <c:axId val="22895249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228950144"/>
        <c:crosses val="autoZero"/>
        <c:crossBetween val="between"/>
      </c:valAx>
      <c:catAx>
        <c:axId val="2289493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28950536"/>
        <c:crosses val="autoZero"/>
        <c:auto val="1"/>
        <c:lblAlgn val="ctr"/>
        <c:lblOffset val="100"/>
        <c:noMultiLvlLbl val="0"/>
      </c:catAx>
      <c:valAx>
        <c:axId val="228950536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28949360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2019 - 11 мес.xlsx]из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'[Красота 2019 - 11 мес.xlsx]из анализа исполнения по пос'!$B$22:$B$30</c:f>
              <c:numCache>
                <c:formatCode>#,##0.0</c:formatCode>
                <c:ptCount val="9"/>
                <c:pt idx="0">
                  <c:v>107.01508295393396</c:v>
                </c:pt>
                <c:pt idx="1">
                  <c:v>51.548672396776574</c:v>
                </c:pt>
                <c:pt idx="2">
                  <c:v>116.69198241724131</c:v>
                </c:pt>
                <c:pt idx="3">
                  <c:v>103.10630075986067</c:v>
                </c:pt>
                <c:pt idx="4">
                  <c:v>103.26824935334102</c:v>
                </c:pt>
                <c:pt idx="5">
                  <c:v>113.25015677912957</c:v>
                </c:pt>
                <c:pt idx="6">
                  <c:v>98.9389164277909</c:v>
                </c:pt>
                <c:pt idx="7">
                  <c:v>117.23116287730926</c:v>
                </c:pt>
                <c:pt idx="8">
                  <c:v>104.73145240716011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8953280"/>
        <c:axId val="228950928"/>
      </c:barChart>
      <c:catAx>
        <c:axId val="22895328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28950928"/>
        <c:crosses val="autoZero"/>
        <c:auto val="1"/>
        <c:lblAlgn val="ctr"/>
        <c:lblOffset val="100"/>
        <c:noMultiLvlLbl val="0"/>
      </c:catAx>
      <c:valAx>
        <c:axId val="228950928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2289532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 ДОХОДОВ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КОНСОЛИДИРОВАННОГО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4.8889770908394706E-2"/>
          <c:y val="0.26202294453254243"/>
          <c:w val="0.281713806024177"/>
          <c:h val="0.70445723961878959"/>
        </c:manualLayout>
      </c:layout>
      <c:doughnutChart>
        <c:varyColors val="1"/>
        <c:ser>
          <c:idx val="0"/>
          <c:order val="0"/>
          <c:dLbls>
            <c:dLbl>
              <c:idx val="4"/>
              <c:layout>
                <c:manualLayout>
                  <c:x val="2.7777781828197991E-2"/>
                  <c:y val="1.85230628540758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'[Красота 2019 - 11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2019 - 11 мес.xlsx]Структура конс и район'!$B$4:$B$11</c:f>
              <c:numCache>
                <c:formatCode>#,##0.0</c:formatCode>
                <c:ptCount val="8"/>
                <c:pt idx="1">
                  <c:v>364.91951999999998</c:v>
                </c:pt>
                <c:pt idx="2">
                  <c:v>59.175660000000001</c:v>
                </c:pt>
                <c:pt idx="3">
                  <c:v>93.333187999999993</c:v>
                </c:pt>
                <c:pt idx="4">
                  <c:v>51.370510000000003</c:v>
                </c:pt>
                <c:pt idx="5">
                  <c:v>30.139840000000003</c:v>
                </c:pt>
                <c:pt idx="6">
                  <c:v>1284.7</c:v>
                </c:pt>
                <c:pt idx="7" formatCode="0.0">
                  <c:v>50.398091000000001</c:v>
                </c:pt>
              </c:numCache>
            </c:numRef>
          </c:val>
        </c:ser>
        <c:ser>
          <c:idx val="1"/>
          <c:order val="1"/>
          <c:dLbls>
            <c:dLbl>
              <c:idx val="6"/>
              <c:layout>
                <c:manualLayout>
                  <c:x val="1.8575851393188854E-2"/>
                  <c:y val="-3.775810507827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'[Красота 2019 - 11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2019 - 11 мес.xlsx]Структура конс и район'!$C$4:$C$11</c:f>
              <c:numCache>
                <c:formatCode>General</c:formatCode>
                <c:ptCount val="8"/>
                <c:pt idx="0" formatCode="#,##0.0">
                  <c:v>598.93871799999999</c:v>
                </c:pt>
                <c:pt idx="6" formatCode="#,##0.0">
                  <c:v>1284.7</c:v>
                </c:pt>
                <c:pt idx="7" formatCode="#,##0.0">
                  <c:v>50.398091000000001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036582682499662"/>
          <c:y val="0.3205962967730126"/>
          <c:w val="0.30189724437113513"/>
          <c:h val="0.6050711624716912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ДОХОДОВ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1512807972703727"/>
          <c:y val="5.162029815802924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3743844059109913E-2"/>
          <c:y val="0.17631989952332519"/>
          <c:w val="0.29480916747921254"/>
          <c:h val="0.68216088529488772"/>
        </c:manualLayout>
      </c:layout>
      <c:doughnutChart>
        <c:varyColors val="1"/>
        <c:ser>
          <c:idx val="0"/>
          <c:order val="0"/>
          <c:dLbls>
            <c:dLbl>
              <c:idx val="2"/>
              <c:layout>
                <c:manualLayout>
                  <c:x val="1.4872480918650862E-2"/>
                  <c:y val="-8.603383026338206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'[Красота 2019 - 11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2019 - 11 мес.xlsx]Структура конс и район'!$B$17:$B$22</c:f>
              <c:numCache>
                <c:formatCode>#,##0.0</c:formatCode>
                <c:ptCount val="6"/>
                <c:pt idx="1">
                  <c:v>277.30579</c:v>
                </c:pt>
                <c:pt idx="2">
                  <c:v>47.410440000000001</c:v>
                </c:pt>
                <c:pt idx="3">
                  <c:v>19.947020000000006</c:v>
                </c:pt>
                <c:pt idx="4">
                  <c:v>1098.2</c:v>
                </c:pt>
                <c:pt idx="5" formatCode="0.0">
                  <c:v>33.7042</c:v>
                </c:pt>
              </c:numCache>
            </c:numRef>
          </c:val>
        </c:ser>
        <c:ser>
          <c:idx val="1"/>
          <c:order val="1"/>
          <c:dLbls>
            <c:dLbl>
              <c:idx val="4"/>
              <c:layout>
                <c:manualLayout>
                  <c:x val="6.2111801242236021E-3"/>
                  <c:y val="-6.31911427579134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'[Красота 2019 - 11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2019 - 11 мес.xlsx]Структура конс и район'!$C$17:$C$22</c:f>
              <c:numCache>
                <c:formatCode>General</c:formatCode>
                <c:ptCount val="6"/>
                <c:pt idx="0" formatCode="#,##0.0">
                  <c:v>344.66325000000001</c:v>
                </c:pt>
                <c:pt idx="4" formatCode="#,##0.0">
                  <c:v>1098.2</c:v>
                </c:pt>
                <c:pt idx="5" formatCode="#,##0.0">
                  <c:v>33.7042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0319617812372227"/>
          <c:y val="0.26683223098254361"/>
          <c:w val="0.2993542035032597"/>
          <c:h val="0.4667226902710980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  <c:explosion val="1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10,3%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0,9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7,7%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9,2%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2,5%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3259421960798437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0,2%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0,1%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54,4%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095450673147983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8,6%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0.40574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096215" y="3350758"/>
          <a:ext cx="1539978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2222,3</a:t>
          </a:r>
          <a:endParaRPr lang="en-US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Прямоугольник 242"/>
          <p:cNvSpPr/>
          <p:nvPr/>
        </p:nvSpPr>
        <p:spPr>
          <a:xfrm>
            <a:off x="0" y="6185493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4" name="Прямоугольник 3"/>
          <p:cNvSpPr/>
          <p:nvPr/>
        </p:nvSpPr>
        <p:spPr>
          <a:xfrm>
            <a:off x="-1" y="-60160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289002" y="1465527"/>
            <a:ext cx="44547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 исполнения консолидированного бюджета Новокубанского района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70" name="Group 140"/>
          <p:cNvGrpSpPr>
            <a:grpSpLocks/>
          </p:cNvGrpSpPr>
          <p:nvPr/>
        </p:nvGrpSpPr>
        <p:grpSpPr bwMode="auto">
          <a:xfrm>
            <a:off x="1916832" y="0"/>
            <a:ext cx="4957056" cy="3419872"/>
            <a:chOff x="10293" y="271"/>
            <a:chExt cx="1506" cy="1049"/>
          </a:xfrm>
        </p:grpSpPr>
        <p:grpSp>
          <p:nvGrpSpPr>
            <p:cNvPr id="71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123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129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0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1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2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24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125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6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7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8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72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107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119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0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1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2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115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6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7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8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9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111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2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3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4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110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3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103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4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5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6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4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99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0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1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2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5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91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2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3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4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5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6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7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8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6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87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8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9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0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7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80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1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2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3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4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5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6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78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9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133" name="Прямоугольный треугольник 132"/>
          <p:cNvSpPr/>
          <p:nvPr/>
        </p:nvSpPr>
        <p:spPr>
          <a:xfrm rot="10800000" flipH="1">
            <a:off x="0" y="-60160"/>
            <a:ext cx="6858000" cy="2767377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6423585"/>
            <a:ext cx="6993398" cy="2720415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8" name="Прямоугольник 137"/>
          <p:cNvSpPr/>
          <p:nvPr/>
        </p:nvSpPr>
        <p:spPr>
          <a:xfrm>
            <a:off x="186754" y="543999"/>
            <a:ext cx="17980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2019 год</a:t>
            </a:r>
            <a:endParaRPr lang="ru-RU" sz="3000" dirty="0"/>
          </a:p>
        </p:txBody>
      </p:sp>
      <p:grpSp>
        <p:nvGrpSpPr>
          <p:cNvPr id="244" name="Group 140"/>
          <p:cNvGrpSpPr>
            <a:grpSpLocks/>
          </p:cNvGrpSpPr>
          <p:nvPr/>
        </p:nvGrpSpPr>
        <p:grpSpPr bwMode="auto">
          <a:xfrm>
            <a:off x="69310" y="4327042"/>
            <a:ext cx="6685877" cy="4731020"/>
            <a:chOff x="10293" y="271"/>
            <a:chExt cx="1506" cy="1049"/>
          </a:xfrm>
        </p:grpSpPr>
        <p:grpSp>
          <p:nvGrpSpPr>
            <p:cNvPr id="245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297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303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4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5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6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9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299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0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1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2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246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281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293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4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5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6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2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289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0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1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2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3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285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6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7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8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284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7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277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8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9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80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8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273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4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5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6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9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265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6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7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8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9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0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1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2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0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261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2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3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4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1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254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5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6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7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8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9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0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252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253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242" name="Прямоугольник 241"/>
          <p:cNvSpPr/>
          <p:nvPr/>
        </p:nvSpPr>
        <p:spPr>
          <a:xfrm>
            <a:off x="1511176" y="7002819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Консолидированный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бюджет 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Новокубанского района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83257" y="7278910"/>
            <a:ext cx="60602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это свод бюджетов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муниципального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образования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Новокубанский район, городского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поселения  и 8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сельских поселений района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без учета межбюджетных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трансфертами между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этими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бюджетами</a:t>
            </a:r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82584" y="150729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82584" y="2312138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Скругленный прямоугольник 215"/>
          <p:cNvSpPr/>
          <p:nvPr/>
        </p:nvSpPr>
        <p:spPr>
          <a:xfrm>
            <a:off x="94401" y="4638633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Скругленный прямоугольник 216"/>
          <p:cNvSpPr/>
          <p:nvPr/>
        </p:nvSpPr>
        <p:spPr>
          <a:xfrm>
            <a:off x="88918" y="1915305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Скругленный прямоугольник 217"/>
          <p:cNvSpPr/>
          <p:nvPr/>
        </p:nvSpPr>
        <p:spPr>
          <a:xfrm>
            <a:off x="82580" y="2690979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Скругленный прямоугольник 218"/>
          <p:cNvSpPr/>
          <p:nvPr/>
        </p:nvSpPr>
        <p:spPr>
          <a:xfrm>
            <a:off x="94401" y="387071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Скругленный прямоугольник 219"/>
          <p:cNvSpPr/>
          <p:nvPr/>
        </p:nvSpPr>
        <p:spPr>
          <a:xfrm>
            <a:off x="82584" y="3078767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Скругленный прямоугольник 220"/>
          <p:cNvSpPr/>
          <p:nvPr/>
        </p:nvSpPr>
        <p:spPr>
          <a:xfrm>
            <a:off x="82580" y="5392503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82583" y="346888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82584" y="5007420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94401" y="425686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Скругленный прямоугольник 224"/>
          <p:cNvSpPr/>
          <p:nvPr/>
        </p:nvSpPr>
        <p:spPr>
          <a:xfrm>
            <a:off x="65163" y="5761703"/>
            <a:ext cx="1337756" cy="3362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8" name="Picture 14" descr="https://adm-sovetskoe.ru/upload/medialibrary/fa2/fa2f3e881a6ab5a94ea44ef797fc9f51.jpg">
            <a:extLst>
              <a:ext uri="{FF2B5EF4-FFF2-40B4-BE49-F238E27FC236}">
                <a16:creationId xmlns="" xmlns:a16="http://schemas.microsoft.com/office/drawing/2014/main" id="{14A42FCC-36F5-426F-A6D5-4CE3331D8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5544" y="5236089"/>
            <a:ext cx="439833" cy="5740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9" name="Picture 12" descr="https://pp.userapi.com/c850016/v850016452/9e08b/6XKAfjYz5OY.jpg?ava=1">
            <a:extLst>
              <a:ext uri="{FF2B5EF4-FFF2-40B4-BE49-F238E27FC236}">
                <a16:creationId xmlns="" xmlns:a16="http://schemas.microsoft.com/office/drawing/2014/main" id="{12BA8D7C-8D82-45CD-8BD6-FAC4E0277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544" y="4599265"/>
            <a:ext cx="429230" cy="5690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0" name="Рисунок 229" descr="прикубанска.gif">
            <a:extLst>
              <a:ext uri="{FF2B5EF4-FFF2-40B4-BE49-F238E27FC236}">
                <a16:creationId xmlns="" xmlns:a16="http://schemas.microsoft.com/office/drawing/2014/main" id="{98F70DF5-7766-4893-941E-58F078B219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66090" y="5231079"/>
            <a:ext cx="458122" cy="5937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1" name="Рисунок 230" descr="novoselskoe_selo_coa.gif">
            <a:extLst>
              <a:ext uri="{FF2B5EF4-FFF2-40B4-BE49-F238E27FC236}">
                <a16:creationId xmlns="" xmlns:a16="http://schemas.microsoft.com/office/drawing/2014/main" id="{879A17DB-3561-4FED-BBEA-7C751D3A937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85110" y="4599265"/>
            <a:ext cx="439103" cy="5721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2" name="Picture 8" descr="https://im0-tub-ru.yandex.net/i?id=b8e081db8a79e9bc73b1c35eff5f8794&amp;n=13">
            <a:extLst>
              <a:ext uri="{FF2B5EF4-FFF2-40B4-BE49-F238E27FC236}">
                <a16:creationId xmlns="" xmlns:a16="http://schemas.microsoft.com/office/drawing/2014/main" id="{16419AF1-C8FE-4F62-A8F5-CDD5E07F6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027" y="5271323"/>
            <a:ext cx="425875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3" name="Picture 6" descr="https://cdn.turkaramamotoru.com/ru/selskoe-poselenie-komsomolskij-5686.jpg">
            <a:extLst>
              <a:ext uri="{FF2B5EF4-FFF2-40B4-BE49-F238E27FC236}">
                <a16:creationId xmlns="" xmlns:a16="http://schemas.microsoft.com/office/drawing/2014/main" id="{175F8054-3C2C-47E1-B6DC-22CD37107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834" y="4614400"/>
            <a:ext cx="439102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4" name="Рисунок 233" descr="верхнекубанка.gif">
            <a:extLst>
              <a:ext uri="{FF2B5EF4-FFF2-40B4-BE49-F238E27FC236}">
                <a16:creationId xmlns="" xmlns:a16="http://schemas.microsoft.com/office/drawing/2014/main" id="{D5D22E0C-7E0A-4A34-A790-B900AFF537C2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69198" y="5303031"/>
            <a:ext cx="403996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5" name="Рисунок 234" descr="бесскорбная.gif">
            <a:extLst>
              <a:ext uri="{FF2B5EF4-FFF2-40B4-BE49-F238E27FC236}">
                <a16:creationId xmlns="" xmlns:a16="http://schemas.microsoft.com/office/drawing/2014/main" id="{E1FE387A-1EA9-4DDD-B681-81E67A7AE138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68005" y="4613597"/>
            <a:ext cx="405186" cy="5578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6" name="Picture 2" descr="https://www.bankgorodov.ru/public/photos/coa/313609_bi.jpg">
            <a:extLst>
              <a:ext uri="{FF2B5EF4-FFF2-40B4-BE49-F238E27FC236}">
                <a16:creationId xmlns="" xmlns:a16="http://schemas.microsoft.com/office/drawing/2014/main" id="{56BDCDA7-CF8E-432B-833B-98F8C753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237" y="3938337"/>
            <a:ext cx="404987" cy="5773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7" name="Прямоугольник 236">
            <a:extLst>
              <a:ext uri="{FF2B5EF4-FFF2-40B4-BE49-F238E27FC236}">
                <a16:creationId xmlns="" xmlns:a16="http://schemas.microsoft.com/office/drawing/2014/main" id="{3063A03C-02AF-45BE-9A7A-5ABFD13EE577}"/>
              </a:ext>
            </a:extLst>
          </p:cNvPr>
          <p:cNvSpPr/>
          <p:nvPr/>
        </p:nvSpPr>
        <p:spPr>
          <a:xfrm>
            <a:off x="2463418" y="3904342"/>
            <a:ext cx="35510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городское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поселение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Новокубанское – административный центр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8" name="Прямоугольник 237">
            <a:extLst>
              <a:ext uri="{FF2B5EF4-FFF2-40B4-BE49-F238E27FC236}">
                <a16:creationId xmlns="" xmlns:a16="http://schemas.microsoft.com/office/drawing/2014/main" id="{C0070E7D-81DB-442B-92AA-C16DBEB05C72}"/>
              </a:ext>
            </a:extLst>
          </p:cNvPr>
          <p:cNvSpPr/>
          <p:nvPr/>
        </p:nvSpPr>
        <p:spPr>
          <a:xfrm>
            <a:off x="2264798" y="3281280"/>
            <a:ext cx="43115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Муниципальное образование Новокубанский район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9" name="Прямоугольник 238">
            <a:extLst>
              <a:ext uri="{FF2B5EF4-FFF2-40B4-BE49-F238E27FC236}">
                <a16:creationId xmlns="" xmlns:a16="http://schemas.microsoft.com/office/drawing/2014/main" id="{2FB09151-3F2F-4460-B5DD-F4DE0A5C9FAE}"/>
              </a:ext>
            </a:extLst>
          </p:cNvPr>
          <p:cNvSpPr/>
          <p:nvPr/>
        </p:nvSpPr>
        <p:spPr>
          <a:xfrm>
            <a:off x="4014494" y="4883800"/>
            <a:ext cx="27221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Бесскорбненское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Верхнекубанское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Ковалевское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Ляпинское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Новосельское,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Прикубанское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Прочноокопское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Советское 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="" xmlns:a16="http://schemas.microsoft.com/office/drawing/2014/main" id="{79F94FAF-50A2-4A86-BA23-B15F8D36E1AC}"/>
              </a:ext>
            </a:extLst>
          </p:cNvPr>
          <p:cNvSpPr/>
          <p:nvPr/>
        </p:nvSpPr>
        <p:spPr>
          <a:xfrm>
            <a:off x="4138658" y="4599265"/>
            <a:ext cx="25394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восемь сельских  поселений: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41" name="Рисунок 240" descr="novokubanskii_rayon_coa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726548" y="3220452"/>
            <a:ext cx="516524" cy="697185"/>
          </a:xfrm>
          <a:prstGeom prst="rect">
            <a:avLst/>
          </a:prstGeom>
        </p:spPr>
      </p:pic>
      <p:grpSp>
        <p:nvGrpSpPr>
          <p:cNvPr id="162" name="Группа 45"/>
          <p:cNvGrpSpPr>
            <a:grpSpLocks noChangeAspect="1"/>
          </p:cNvGrpSpPr>
          <p:nvPr/>
        </p:nvGrpSpPr>
        <p:grpSpPr bwMode="auto">
          <a:xfrm>
            <a:off x="5566608" y="434858"/>
            <a:ext cx="1276947" cy="807642"/>
            <a:chOff x="-266959" y="2252097"/>
            <a:chExt cx="5875213" cy="3711969"/>
          </a:xfrm>
        </p:grpSpPr>
        <p:sp>
          <p:nvSpPr>
            <p:cNvPr id="163" name="Полилиния 162"/>
            <p:cNvSpPr/>
            <p:nvPr/>
          </p:nvSpPr>
          <p:spPr>
            <a:xfrm>
              <a:off x="3740237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4" name="Трапеция 163"/>
            <p:cNvSpPr/>
            <p:nvPr/>
          </p:nvSpPr>
          <p:spPr>
            <a:xfrm>
              <a:off x="3127610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5" name="Полилиния 164"/>
            <p:cNvSpPr/>
            <p:nvPr/>
          </p:nvSpPr>
          <p:spPr>
            <a:xfrm>
              <a:off x="273592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6" name="Полилиния 165"/>
            <p:cNvSpPr/>
            <p:nvPr/>
          </p:nvSpPr>
          <p:spPr>
            <a:xfrm>
              <a:off x="737351" y="2252097"/>
              <a:ext cx="187805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7" name="Полилиния 166"/>
            <p:cNvSpPr/>
            <p:nvPr/>
          </p:nvSpPr>
          <p:spPr>
            <a:xfrm>
              <a:off x="173161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8" name="Полилиния 167"/>
            <p:cNvSpPr/>
            <p:nvPr/>
          </p:nvSpPr>
          <p:spPr>
            <a:xfrm>
              <a:off x="-266959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9" name="Трапеция 168"/>
            <p:cNvSpPr/>
            <p:nvPr/>
          </p:nvSpPr>
          <p:spPr>
            <a:xfrm flipV="1">
              <a:off x="2123300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0" name="Трапеция 169"/>
            <p:cNvSpPr/>
            <p:nvPr/>
          </p:nvSpPr>
          <p:spPr>
            <a:xfrm flipV="1">
              <a:off x="124719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1" name="Трапеция 170"/>
            <p:cNvSpPr/>
            <p:nvPr/>
          </p:nvSpPr>
          <p:spPr>
            <a:xfrm>
              <a:off x="1129029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</p:grpSp>
    </p:spTree>
    <p:extLst>
      <p:ext uri="{BB962C8B-B14F-4D97-AF65-F5344CB8AC3E}">
        <p14:creationId xmlns:p14="http://schemas.microsoft.com/office/powerpoint/2010/main" val="252966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ый треугольник 132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6591" y="126331"/>
            <a:ext cx="44547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379909"/>
              </p:ext>
            </p:extLst>
          </p:nvPr>
        </p:nvGraphicFramePr>
        <p:xfrm>
          <a:off x="158628" y="1313829"/>
          <a:ext cx="6366715" cy="18900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4432"/>
                <a:gridCol w="1582996"/>
                <a:gridCol w="1029230"/>
                <a:gridCol w="950057"/>
              </a:tblGrid>
              <a:tr h="840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январь-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но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ябрь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 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2 206,9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1 934,0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87,6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712,3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649,3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91,2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1 494,6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1 284,7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Расходы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3" name="TextBox 8"/>
          <p:cNvSpPr txBox="1"/>
          <p:nvPr/>
        </p:nvSpPr>
        <p:spPr>
          <a:xfrm>
            <a:off x="109763" y="899656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Консолидированный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бюджет</a:t>
            </a:r>
          </a:p>
        </p:txBody>
      </p:sp>
      <p:sp>
        <p:nvSpPr>
          <p:cNvPr id="164" name="TextBox 8"/>
          <p:cNvSpPr txBox="1"/>
          <p:nvPr/>
        </p:nvSpPr>
        <p:spPr>
          <a:xfrm>
            <a:off x="187397" y="3394611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609693"/>
              </p:ext>
            </p:extLst>
          </p:nvPr>
        </p:nvGraphicFramePr>
        <p:xfrm>
          <a:off x="167210" y="3902442"/>
          <a:ext cx="6358133" cy="21097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0653"/>
                <a:gridCol w="1275468"/>
                <a:gridCol w="1141006"/>
                <a:gridCol w="1141006"/>
              </a:tblGrid>
              <a:tr h="93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1</a:t>
                      </a:r>
                      <a:r>
                        <a:rPr lang="en-US" sz="1100" u="none" strike="noStrike" dirty="0" smtClean="0">
                          <a:effectLst/>
                        </a:rPr>
                        <a:t>1</a:t>
                      </a:r>
                      <a:r>
                        <a:rPr lang="ru-RU" sz="1100" u="none" strike="noStrike" dirty="0" smtClean="0">
                          <a:effectLst/>
                        </a:rPr>
                        <a:t> мес</a:t>
                      </a:r>
                      <a:r>
                        <a:rPr lang="ru-RU" sz="1100" u="none" strike="noStrike" dirty="0">
                          <a:effectLst/>
                        </a:rPr>
                        <a:t>.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1 657,1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1 476,6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89,1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423,4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89,4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1 233,7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1 098,2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89,0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8221" y="95981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11350" y="35809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68960" y="74523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006712"/>
              </p:ext>
            </p:extLst>
          </p:nvPr>
        </p:nvGraphicFramePr>
        <p:xfrm>
          <a:off x="111422" y="6205433"/>
          <a:ext cx="3444498" cy="2493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040883"/>
              </p:ext>
            </p:extLst>
          </p:nvPr>
        </p:nvGraphicFramePr>
        <p:xfrm>
          <a:off x="3645024" y="6177825"/>
          <a:ext cx="2899881" cy="2548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13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244408"/>
            <a:ext cx="6993398" cy="899592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0"/>
            <a:ext cx="44547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ДИНАМИКА ПОСТУПЛЕНИЯ НАЛОГОВЫХ И НЕНАЛОГОВЫХ ДОХОДОВ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1601" y="827584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консолидированный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1905" y="4973963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6163811"/>
              </p:ext>
            </p:extLst>
          </p:nvPr>
        </p:nvGraphicFramePr>
        <p:xfrm>
          <a:off x="0" y="1123236"/>
          <a:ext cx="6858000" cy="3736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318078"/>
              </p:ext>
            </p:extLst>
          </p:nvPr>
        </p:nvGraphicFramePr>
        <p:xfrm>
          <a:off x="26590" y="5312517"/>
          <a:ext cx="6714777" cy="3831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301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126331"/>
            <a:ext cx="41224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НАЛОГОВЫЕ И НЕНАЛОГОВЫЕ ДОХОДЫ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65104" y="483979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1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934,0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30080" y="730830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1476,6</a:t>
            </a:r>
          </a:p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92075"/>
              </p:ext>
            </p:extLst>
          </p:nvPr>
        </p:nvGraphicFramePr>
        <p:xfrm>
          <a:off x="5066833" y="4209864"/>
          <a:ext cx="1224136" cy="1652317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6"/>
              </a:tblGrid>
              <a:tr h="259758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598,9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364,9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59,2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93,3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51,4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30,1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1 284,7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594091"/>
              </p:ext>
            </p:extLst>
          </p:nvPr>
        </p:nvGraphicFramePr>
        <p:xfrm>
          <a:off x="5085184" y="6890259"/>
          <a:ext cx="1224135" cy="135840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5"/>
              </a:tblGrid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344,7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277,3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47,4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19,9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1 098,2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294218" y="3932865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01208" y="6588224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262951"/>
              </p:ext>
            </p:extLst>
          </p:nvPr>
        </p:nvGraphicFramePr>
        <p:xfrm>
          <a:off x="26591" y="683187"/>
          <a:ext cx="6786786" cy="2664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055952"/>
              </p:ext>
            </p:extLst>
          </p:nvPr>
        </p:nvGraphicFramePr>
        <p:xfrm>
          <a:off x="-1" y="3341641"/>
          <a:ext cx="6857999" cy="274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4964100"/>
              </p:ext>
            </p:extLst>
          </p:nvPr>
        </p:nvGraphicFramePr>
        <p:xfrm>
          <a:off x="26591" y="6084169"/>
          <a:ext cx="6831409" cy="295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6533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423727"/>
              </p:ext>
            </p:extLst>
          </p:nvPr>
        </p:nvGraphicFramePr>
        <p:xfrm>
          <a:off x="208619" y="1289152"/>
          <a:ext cx="6440761" cy="724753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549823"/>
                <a:gridCol w="1062119"/>
                <a:gridCol w="898553"/>
                <a:gridCol w="930266"/>
              </a:tblGrid>
              <a:tr h="12417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бюджетных назначений     на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год,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2019 год,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2019 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45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2 284,0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2 222,3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97,3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234,3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228,9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97,7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6293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17,9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17,4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97,0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188,8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171,3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90,7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3782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219,6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205,0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93,4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1 222,8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1 208,6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98,8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194,8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191,9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98,5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19,1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137,0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133,0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97,1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01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56,3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55,7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99,1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06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94,5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8137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99,9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66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28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7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7515007"/>
              </p:ext>
            </p:extLst>
          </p:nvPr>
        </p:nvGraphicFramePr>
        <p:xfrm>
          <a:off x="360759" y="1353204"/>
          <a:ext cx="6236593" cy="747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164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3948" y="372520"/>
            <a:ext cx="60134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района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297360"/>
              </p:ext>
            </p:extLst>
          </p:nvPr>
        </p:nvGraphicFramePr>
        <p:xfrm>
          <a:off x="202757" y="1205541"/>
          <a:ext cx="3305514" cy="7606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091"/>
                <a:gridCol w="895761"/>
                <a:gridCol w="551662"/>
              </a:tblGrid>
              <a:tr h="846179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1 145,8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98,7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7,5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95,8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05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128,3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97,7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804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162,9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89,2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126,3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92,1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47,3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99,0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218,4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98,7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24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57,6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99,2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99,7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97,2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12,0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99,3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94,5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89,9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80,0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10,5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87,7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961129"/>
              </p:ext>
            </p:extLst>
          </p:nvPr>
        </p:nvGraphicFramePr>
        <p:xfrm>
          <a:off x="3587750" y="1203520"/>
          <a:ext cx="3009602" cy="4292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450"/>
                <a:gridCol w="865780"/>
                <a:gridCol w="502372"/>
              </a:tblGrid>
              <a:tr h="776192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38,1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99,6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77,4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96,5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27954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17,8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98,6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41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2 068,2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97,2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459344" y="5770472"/>
            <a:ext cx="3429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года муниципальные программы Новокубанского района исполнены в сумме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2068,2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млн. руб., что составляет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97,2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% от утвержденных бюджетных назначений</a:t>
            </a:r>
          </a:p>
        </p:txBody>
      </p:sp>
    </p:spTree>
    <p:extLst>
      <p:ext uri="{BB962C8B-B14F-4D97-AF65-F5344CB8AC3E}">
        <p14:creationId xmlns:p14="http://schemas.microsoft.com/office/powerpoint/2010/main" val="3480865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4635</TotalTime>
  <Words>624</Words>
  <Application>Microsoft Office PowerPoint</Application>
  <PresentationFormat>Экран (4:3)</PresentationFormat>
  <Paragraphs>252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Христозова Антонина</cp:lastModifiedBy>
  <cp:revision>425</cp:revision>
  <cp:lastPrinted>2020-05-06T12:35:29Z</cp:lastPrinted>
  <dcterms:modified xsi:type="dcterms:W3CDTF">2020-05-06T13:38:50Z</dcterms:modified>
</cp:coreProperties>
</file>