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1.xml" ContentType="application/vnd.openxmlformats-officedocument.presentationml.notesSlide+xml"/>
  <Override PartName="/ppt/charts/chart5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7" r:id="rId3"/>
    <p:sldId id="268" r:id="rId4"/>
    <p:sldId id="269" r:id="rId5"/>
    <p:sldId id="270" r:id="rId6"/>
    <p:sldId id="264" r:id="rId7"/>
    <p:sldId id="265" r:id="rId8"/>
    <p:sldId id="266" r:id="rId9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DC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80" d="100"/>
          <a:sy n="80" d="100"/>
        </p:scale>
        <p:origin x="-86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33.33\dohod\&#1057;&#1080;&#1085;&#1077;&#1083;&#1100;&#1085;&#1080;&#1082;&#1086;&#1074;\&#1050;&#1088;&#1072;&#1089;&#1086;&#1090;&#1072;\&#1050;&#1088;&#1072;&#1089;&#1086;&#1090;&#1072;%202018\&#1050;&#1088;&#1072;&#1089;&#1086;&#1090;&#1072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33.33\dohod\&#1057;&#1080;&#1085;&#1077;&#1083;&#1100;&#1085;&#1080;&#1082;&#1086;&#1074;\&#1050;&#1088;&#1072;&#1089;&#1086;&#1090;&#1072;\&#1050;&#1088;&#1072;&#1089;&#1086;&#1090;&#1072;%202018\&#1050;&#1088;&#1072;&#1089;&#1086;&#1090;&#1072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33.33\dohod\&#1057;&#1080;&#1085;&#1077;&#1083;&#1100;&#1085;&#1080;&#1082;&#1086;&#1074;\&#1050;&#1088;&#1072;&#1089;&#1086;&#1090;&#1072;\&#1050;&#1088;&#1072;&#1089;&#1086;&#1090;&#1072;%202018\&#1050;&#1088;&#1072;&#1089;&#1086;&#1090;&#1072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33.33\dohod\&#1057;&#1080;&#1085;&#1077;&#1083;&#1100;&#1085;&#1080;&#1082;&#1086;&#1074;\&#1050;&#1088;&#1072;&#1089;&#1086;&#1090;&#1072;\&#1050;&#1088;&#1072;&#1089;&#1086;&#1090;&#1072;%202018\&#1050;&#1088;&#1072;&#1089;&#1086;&#1090;&#1072;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doughnutChart>
        <c:varyColors val="1"/>
        <c:ser>
          <c:idx val="0"/>
          <c:order val="0"/>
          <c:dLbls>
            <c:numFmt formatCode="0.0%" sourceLinked="0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[Красота.xlsx]Исполнение!$A$29:$A$31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[Красота.xlsx]Исполнение!$B$29:$B$31</c:f>
              <c:numCache>
                <c:formatCode>#,##0.0</c:formatCode>
                <c:ptCount val="3"/>
                <c:pt idx="0">
                  <c:v>579.50132000000008</c:v>
                </c:pt>
                <c:pt idx="1">
                  <c:v>66.659530030000013</c:v>
                </c:pt>
                <c:pt idx="2" formatCode="0.0">
                  <c:v>1237.6509000000001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63226038932633422"/>
          <c:y val="0.17709085526125762"/>
          <c:w val="0.34829516622922135"/>
          <c:h val="0.6145544217776388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24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7781870344965826E-2"/>
          <c:y val="9.6441921503998052E-2"/>
          <c:w val="0.9247161407926634"/>
          <c:h val="0.751202832204113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'[Красота.xlsx]Доходы и динамика'!$A$2</c:f>
              <c:strCache>
                <c:ptCount val="1"/>
                <c:pt idx="0">
                  <c:v>2018год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txPr>
              <a:bodyPr rot="-5400000"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'[Красота.xlsx]Доходы и динамика'!$B$1:$M$1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'[Красота.xlsx]Доходы и динамика'!$B$2:$M$2</c:f>
              <c:numCache>
                <c:formatCode>#,##0.0</c:formatCode>
                <c:ptCount val="12"/>
                <c:pt idx="0">
                  <c:v>42.405989999999996</c:v>
                </c:pt>
                <c:pt idx="1">
                  <c:v>43.591319999999989</c:v>
                </c:pt>
                <c:pt idx="2">
                  <c:v>63.172190000000008</c:v>
                </c:pt>
                <c:pt idx="3">
                  <c:v>61.034259999999996</c:v>
                </c:pt>
                <c:pt idx="4">
                  <c:v>42.339979999999997</c:v>
                </c:pt>
                <c:pt idx="5">
                  <c:v>54.771629999999988</c:v>
                </c:pt>
                <c:pt idx="6">
                  <c:v>71.972447029999984</c:v>
                </c:pt>
                <c:pt idx="7">
                  <c:v>54.451789999999988</c:v>
                </c:pt>
                <c:pt idx="8">
                  <c:v>50.185119999999991</c:v>
                </c:pt>
                <c:pt idx="9">
                  <c:v>81.441063</c:v>
                </c:pt>
                <c:pt idx="10">
                  <c:v>80.795050000000018</c:v>
                </c:pt>
                <c:pt idx="11">
                  <c:v>0</c:v>
                </c:pt>
              </c:numCache>
            </c:numRef>
          </c:val>
        </c:ser>
        <c:ser>
          <c:idx val="1"/>
          <c:order val="1"/>
          <c:tx>
            <c:strRef>
              <c:f>'[Красота.xlsx]Доходы и динамика'!$A$3</c:f>
              <c:strCache>
                <c:ptCount val="1"/>
                <c:pt idx="0">
                  <c:v>2017 год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dLbls>
            <c:txPr>
              <a:bodyPr rot="-5400000"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'[Красота.xlsx]Доходы и динамика'!$B$1:$M$1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'[Красота.xlsx]Доходы и динамика'!$B$3:$M$3</c:f>
              <c:numCache>
                <c:formatCode>#,##0.0</c:formatCode>
                <c:ptCount val="12"/>
                <c:pt idx="0">
                  <c:v>38.548230000000011</c:v>
                </c:pt>
                <c:pt idx="1">
                  <c:v>39.950363299999985</c:v>
                </c:pt>
                <c:pt idx="2">
                  <c:v>55.190340000000006</c:v>
                </c:pt>
                <c:pt idx="3">
                  <c:v>51.6785</c:v>
                </c:pt>
                <c:pt idx="4">
                  <c:v>42.692199999999993</c:v>
                </c:pt>
                <c:pt idx="5">
                  <c:v>36.221909999999994</c:v>
                </c:pt>
                <c:pt idx="6">
                  <c:v>62.48974969999999</c:v>
                </c:pt>
                <c:pt idx="7">
                  <c:v>49.12406</c:v>
                </c:pt>
                <c:pt idx="8">
                  <c:v>45.955089620000024</c:v>
                </c:pt>
                <c:pt idx="9">
                  <c:v>77.425892469999994</c:v>
                </c:pt>
                <c:pt idx="10">
                  <c:v>71.369160000000008</c:v>
                </c:pt>
                <c:pt idx="11">
                  <c:v>71.317839999999975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117463680"/>
        <c:axId val="133620096"/>
      </c:barChart>
      <c:lineChart>
        <c:grouping val="standard"/>
        <c:varyColors val="0"/>
        <c:ser>
          <c:idx val="2"/>
          <c:order val="2"/>
          <c:tx>
            <c:strRef>
              <c:f>'[Красота.xlsx]Доходы и динамика'!$A$4</c:f>
              <c:strCache>
                <c:ptCount val="1"/>
                <c:pt idx="0">
                  <c:v>динамика в 2017 году</c:v>
                </c:pt>
              </c:strCache>
            </c:strRef>
          </c:tx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'[Красота.xlsx]Доходы и динамика'!$B$1:$J$1</c:f>
              <c:strCache>
                <c:ptCount val="9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</c:strCache>
            </c:strRef>
          </c:cat>
          <c:val>
            <c:numRef>
              <c:f>'[Красота.xlsx]Доходы и динамика'!$B$4:$M$4</c:f>
              <c:numCache>
                <c:formatCode>0.0</c:formatCode>
                <c:ptCount val="12"/>
                <c:pt idx="0">
                  <c:v>126.07596302910189</c:v>
                </c:pt>
                <c:pt idx="1">
                  <c:v>117.05796968533807</c:v>
                </c:pt>
                <c:pt idx="2">
                  <c:v>103.42493914288444</c:v>
                </c:pt>
                <c:pt idx="3">
                  <c:v>88.21807293907176</c:v>
                </c:pt>
                <c:pt idx="4">
                  <c:v>114.13653437420625</c:v>
                </c:pt>
                <c:pt idx="5">
                  <c:v>91.929581897273749</c:v>
                </c:pt>
                <c:pt idx="6">
                  <c:v>101.9087786390255</c:v>
                </c:pt>
                <c:pt idx="7">
                  <c:v>101.59128604103849</c:v>
                </c:pt>
                <c:pt idx="8">
                  <c:v>80.773315979393246</c:v>
                </c:pt>
                <c:pt idx="9">
                  <c:v>98.776527867417315</c:v>
                </c:pt>
                <c:pt idx="10">
                  <c:v>93.964404490121566</c:v>
                </c:pt>
                <c:pt idx="11">
                  <c:v>94.699533658391474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'[Красота.xlsx]Доходы и динамика'!$A$5</c:f>
              <c:strCache>
                <c:ptCount val="1"/>
                <c:pt idx="0">
                  <c:v>динамика в 2018 году</c:v>
                </c:pt>
              </c:strCache>
            </c:strRef>
          </c:tx>
          <c:marker>
            <c:symbol val="square"/>
            <c:size val="7"/>
          </c:marker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'[Красота.xlsx]Доходы и динамика'!$B$1:$J$1</c:f>
              <c:strCache>
                <c:ptCount val="9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</c:strCache>
            </c:strRef>
          </c:cat>
          <c:val>
            <c:numRef>
              <c:f>'[Красота.xlsx]Доходы и динамика'!$B$5:$L$5</c:f>
              <c:numCache>
                <c:formatCode>0.0</c:formatCode>
                <c:ptCount val="11"/>
                <c:pt idx="0">
                  <c:v>110.0076190268658</c:v>
                </c:pt>
                <c:pt idx="1">
                  <c:v>109.11370110118625</c:v>
                </c:pt>
                <c:pt idx="2">
                  <c:v>114.46240410912489</c:v>
                </c:pt>
                <c:pt idx="3">
                  <c:v>118.10377623189527</c:v>
                </c:pt>
                <c:pt idx="4">
                  <c:v>99.174978099043869</c:v>
                </c:pt>
                <c:pt idx="5">
                  <c:v>151.2113248583523</c:v>
                </c:pt>
                <c:pt idx="6">
                  <c:v>115.17480446877192</c:v>
                </c:pt>
                <c:pt idx="7">
                  <c:v>110.84545943474539</c:v>
                </c:pt>
                <c:pt idx="8">
                  <c:v>109.20470488683156</c:v>
                </c:pt>
                <c:pt idx="9">
                  <c:v>105.18582402076379</c:v>
                </c:pt>
                <c:pt idx="10">
                  <c:v>113.20723124666175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3622016"/>
        <c:axId val="133623808"/>
      </c:lineChart>
      <c:catAx>
        <c:axId val="1174636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33620096"/>
        <c:crosses val="autoZero"/>
        <c:auto val="1"/>
        <c:lblAlgn val="ctr"/>
        <c:lblOffset val="100"/>
        <c:noMultiLvlLbl val="0"/>
      </c:catAx>
      <c:valAx>
        <c:axId val="133620096"/>
        <c:scaling>
          <c:orientation val="minMax"/>
          <c:max val="15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,##0.0" sourceLinked="1"/>
        <c:majorTickMark val="none"/>
        <c:minorTickMark val="none"/>
        <c:tickLblPos val="nextTo"/>
        <c:crossAx val="117463680"/>
        <c:crosses val="autoZero"/>
        <c:crossBetween val="between"/>
      </c:valAx>
      <c:catAx>
        <c:axId val="133622016"/>
        <c:scaling>
          <c:orientation val="minMax"/>
        </c:scaling>
        <c:delete val="1"/>
        <c:axPos val="b"/>
        <c:majorTickMark val="out"/>
        <c:minorTickMark val="none"/>
        <c:tickLblPos val="nextTo"/>
        <c:crossAx val="133623808"/>
        <c:crosses val="autoZero"/>
        <c:auto val="1"/>
        <c:lblAlgn val="ctr"/>
        <c:lblOffset val="100"/>
        <c:noMultiLvlLbl val="0"/>
      </c:catAx>
      <c:valAx>
        <c:axId val="133623808"/>
        <c:scaling>
          <c:orientation val="minMax"/>
          <c:max val="190"/>
          <c:min val="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/>
                  <a:t>с начала года, %</a:t>
                </a:r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133622016"/>
        <c:crosses val="max"/>
        <c:crossBetween val="between"/>
      </c:valAx>
    </c:plotArea>
    <c:legend>
      <c:legendPos val="b"/>
      <c:layout>
        <c:manualLayout>
          <c:xMode val="edge"/>
          <c:yMode val="edge"/>
          <c:x val="0.12407491251093614"/>
          <c:y val="0.91591315674482121"/>
          <c:w val="0.7518500656167979"/>
          <c:h val="5.3830636315429295E-2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2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/>
      <c:doughnutChart>
        <c:varyColors val="1"/>
        <c:ser>
          <c:idx val="0"/>
          <c:order val="0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Lbls>
            <c:dLbl>
              <c:idx val="1"/>
              <c:layout>
                <c:manualLayout>
                  <c:x val="-2.6624147228040147E-2"/>
                  <c:y val="1.180986013591940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1.553075254969011E-2"/>
                  <c:y val="-9.4478881087355204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0.13707015934482236"/>
                  <c:y val="-0.13150623328137614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2.2773814475891265E-3"/>
                  <c:y val="-1.249111238281503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0"/>
                  <c:y val="-0.1344275272916681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numFmt formatCode="0.0%" sourceLinked="0"/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[Красота.xlsx]Структура!$A$4:$A$9</c:f>
              <c:strCache>
                <c:ptCount val="6"/>
                <c:pt idx="0">
                  <c:v>Налог на доходы физических лиц</c:v>
                </c:pt>
                <c:pt idx="1">
                  <c:v>Акцизы на нефтепродукты</c:v>
                </c:pt>
                <c:pt idx="2">
                  <c:v>Специальные налоговые режимы</c:v>
                </c:pt>
                <c:pt idx="3">
                  <c:v>Налог на имущество физических лиц</c:v>
                </c:pt>
                <c:pt idx="4">
                  <c:v>Земельный налог</c:v>
                </c:pt>
                <c:pt idx="5">
                  <c:v>Прочие налоговые доходы</c:v>
                </c:pt>
              </c:strCache>
            </c:strRef>
          </c:cat>
          <c:val>
            <c:numRef>
              <c:f>[Красота.xlsx]Структура!$B$4:$B$9</c:f>
              <c:numCache>
                <c:formatCode>#,##0.00</c:formatCode>
                <c:ptCount val="6"/>
                <c:pt idx="0">
                  <c:v>359157.55</c:v>
                </c:pt>
                <c:pt idx="1">
                  <c:v>44489.69</c:v>
                </c:pt>
                <c:pt idx="2">
                  <c:v>52152.77</c:v>
                </c:pt>
                <c:pt idx="3">
                  <c:v>13955.239999999998</c:v>
                </c:pt>
                <c:pt idx="4">
                  <c:v>96618.31</c:v>
                </c:pt>
                <c:pt idx="5">
                  <c:v>13127.759999999998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07"/>
        <c:holeSize val="50"/>
      </c:doughnutChart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2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>
        <c:manualLayout>
          <c:layoutTarget val="inner"/>
          <c:xMode val="edge"/>
          <c:yMode val="edge"/>
          <c:x val="7.5761962076847489E-2"/>
          <c:y val="6.0108241009214941E-2"/>
          <c:w val="0.73217938279609829"/>
          <c:h val="0.85825885227770693"/>
        </c:manualLayout>
      </c:layout>
      <c:doughnutChart>
        <c:varyColors val="1"/>
        <c:ser>
          <c:idx val="0"/>
          <c:order val="0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Lbls>
            <c:dLbl>
              <c:idx val="0"/>
              <c:layout>
                <c:manualLayout>
                  <c:x val="1.8362661111064774E-2"/>
                  <c:y val="-5.979073806628655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2.2443252469079078E-2"/>
                  <c:y val="-5.739929686092033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0.1652639499995823"/>
                  <c:y val="-0.11240658756461873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numFmt formatCode="0.0%" sourceLinked="0"/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[Красота.xlsx]Структура!$A$26:$A$31</c:f>
              <c:strCache>
                <c:ptCount val="6"/>
                <c:pt idx="0">
                  <c:v>Доходы от использования имущества, находящегося в государственной и муниципальной собственности</c:v>
                </c:pt>
                <c:pt idx="1">
                  <c:v>Доходы от оказания платных услуг и компенсации затрат государства</c:v>
                </c:pt>
                <c:pt idx="2">
                  <c:v>Доходы от продажи земельных участков и имущества</c:v>
                </c:pt>
                <c:pt idx="3">
                  <c:v>Штрафы, санкции</c:v>
                </c:pt>
                <c:pt idx="4">
                  <c:v>Плата за негативное воздействие на окружающую среду</c:v>
                </c:pt>
                <c:pt idx="5">
                  <c:v>Прочие неналоговые доходы</c:v>
                </c:pt>
              </c:strCache>
            </c:strRef>
          </c:cat>
          <c:val>
            <c:numRef>
              <c:f>[Красота.xlsx]Структура!$B$26:$B$31</c:f>
              <c:numCache>
                <c:formatCode>#,##0.00</c:formatCode>
                <c:ptCount val="6"/>
                <c:pt idx="0">
                  <c:v>27899.067030000002</c:v>
                </c:pt>
                <c:pt idx="1">
                  <c:v>2124.9699999999998</c:v>
                </c:pt>
                <c:pt idx="2">
                  <c:v>28478.103000000003</c:v>
                </c:pt>
                <c:pt idx="3">
                  <c:v>6369.4300000000012</c:v>
                </c:pt>
                <c:pt idx="4">
                  <c:v>1050.9999999999998</c:v>
                </c:pt>
                <c:pt idx="5" formatCode="0.00">
                  <c:v>736.96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43"/>
        <c:holeSize val="44"/>
      </c:doughnutChart>
    </c:plotArea>
    <c:plotVisOnly val="1"/>
    <c:dispBlanksAs val="gap"/>
    <c:showDLblsOverMax val="0"/>
  </c:chart>
  <c:txPr>
    <a:bodyPr/>
    <a:lstStyle/>
    <a:p>
      <a:pPr>
        <a:defRPr sz="12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337749432799612E-2"/>
          <c:y val="0.12148876340087002"/>
          <c:w val="0.50633542571920509"/>
          <c:h val="0.7790581856168994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7"/>
            <c:bubble3D val="0"/>
            <c:spPr>
              <a:solidFill>
                <a:srgbClr val="FFC000"/>
              </a:solidFill>
            </c:spPr>
          </c:dPt>
          <c:dPt>
            <c:idx val="8"/>
            <c:bubble3D val="0"/>
          </c:dPt>
          <c:dPt>
            <c:idx val="9"/>
            <c:bubble3D val="0"/>
          </c:dPt>
          <c:dLbls>
            <c:dLbl>
              <c:idx val="0"/>
              <c:layout>
                <c:manualLayout>
                  <c:x val="0.13633863973954483"/>
                  <c:y val="-0.19082537957918455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Общегосударственные вопросы </a:t>
                    </a:r>
                    <a:r>
                      <a:rPr lang="en-US" sz="1600" dirty="0" smtClean="0">
                        <a:latin typeface="Times New Roman" pitchFamily="18" charset="0"/>
                        <a:cs typeface="Times New Roman" pitchFamily="18" charset="0"/>
                      </a:rPr>
                      <a:t>7,7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30199741705748639"/>
                  <c:y val="-0.1902018924981328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Национальная безопасность 0,</a:t>
                    </a:r>
                    <a:r>
                      <a:rPr lang="en-US" sz="1600" dirty="0" smtClean="0">
                        <a:latin typeface="Times New Roman" pitchFamily="18" charset="0"/>
                        <a:cs typeface="Times New Roman" pitchFamily="18" charset="0"/>
                      </a:rPr>
                      <a:t>7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30492943081532609"/>
                  <c:y val="-9.2836638005041022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Национальная экономика</a:t>
                    </a:r>
                    <a:r>
                      <a:rPr lang="en-US" sz="1600" baseline="0" dirty="0" smtClean="0">
                        <a:latin typeface="Times New Roman" pitchFamily="18" charset="0"/>
                        <a:cs typeface="Times New Roman" pitchFamily="18" charset="0"/>
                      </a:rPr>
                      <a:t> 7,2</a:t>
                    </a:r>
                    <a:r>
                      <a:rPr lang="ru-RU" sz="1600" baseline="0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25655120381097146"/>
                  <c:y val="-1.5850157708177735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Жилищно-коммунальное хозяйство </a:t>
                    </a:r>
                    <a:r>
                      <a:rPr lang="en-US" sz="1600" dirty="0" smtClean="0">
                        <a:latin typeface="Times New Roman" pitchFamily="18" charset="0"/>
                        <a:cs typeface="Times New Roman" pitchFamily="18" charset="0"/>
                      </a:rPr>
                      <a:t>6,9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.23895912126393343"/>
                  <c:y val="8.8308021516990243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Физическая культура и спорт </a:t>
                    </a:r>
                    <a:r>
                      <a:rPr lang="en-US" sz="1600" dirty="0" smtClean="0">
                        <a:latin typeface="Times New Roman" pitchFamily="18" charset="0"/>
                        <a:cs typeface="Times New Roman" pitchFamily="18" charset="0"/>
                      </a:rPr>
                      <a:t>1,9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% </a:t>
                    </a:r>
                    <a:endParaRPr lang="ru-RU" dirty="0" smtClean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.31225946520992526"/>
                  <c:y val="0.28303853050317385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Обслуживание </a:t>
                    </a:r>
                    <a:r>
                      <a:rPr lang="ru-RU" sz="1600" dirty="0" err="1" smtClean="0">
                        <a:latin typeface="Times New Roman" pitchFamily="18" charset="0"/>
                        <a:cs typeface="Times New Roman" pitchFamily="18" charset="0"/>
                      </a:rPr>
                      <a:t>мун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 долга 0,</a:t>
                    </a:r>
                    <a:r>
                      <a:rPr lang="en-US" sz="1600" dirty="0" smtClean="0">
                        <a:latin typeface="Times New Roman" pitchFamily="18" charset="0"/>
                        <a:cs typeface="Times New Roman" pitchFamily="18" charset="0"/>
                      </a:rPr>
                      <a:t>2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r>
                      <a:rPr lang="ru-RU" sz="1600" baseline="0" dirty="0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Средства массовой информации 0,</a:t>
                    </a:r>
                    <a:r>
                      <a:rPr lang="en-US" sz="1600" dirty="0" smtClean="0">
                        <a:latin typeface="Times New Roman" pitchFamily="18" charset="0"/>
                        <a:cs typeface="Times New Roman" pitchFamily="18" charset="0"/>
                      </a:rPr>
                      <a:t>3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ru-RU" dirty="0" smtClean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.19204690113849862"/>
                  <c:y val="0.3917253262163926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Здравоохранение </a:t>
                    </a:r>
                    <a:r>
                      <a:rPr lang="en-US" sz="1600" dirty="0" smtClean="0">
                        <a:latin typeface="Times New Roman" pitchFamily="18" charset="0"/>
                        <a:cs typeface="Times New Roman" pitchFamily="18" charset="0"/>
                      </a:rPr>
                      <a:t>6,2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0.12167857095034647"/>
                  <c:y val="0.15397296059372659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Образование </a:t>
                    </a:r>
                    <a:r>
                      <a:rPr lang="en-US" sz="1600" dirty="0" smtClean="0">
                        <a:latin typeface="Times New Roman" pitchFamily="18" charset="0"/>
                        <a:cs typeface="Times New Roman" pitchFamily="18" charset="0"/>
                      </a:rPr>
                      <a:t>53,4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9.5290447129789402E-2"/>
                  <c:y val="-0.1652945018138535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Культура </a:t>
                    </a:r>
                  </a:p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9,</a:t>
                    </a:r>
                    <a:r>
                      <a:rPr lang="en-US" sz="1600" dirty="0" smtClean="0">
                        <a:latin typeface="Times New Roman" pitchFamily="18" charset="0"/>
                        <a:cs typeface="Times New Roman" pitchFamily="18" charset="0"/>
                      </a:rPr>
                      <a:t>4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4.3980206367595105E-3"/>
                  <c:y val="-0.16464373605868088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Социальная политика </a:t>
                    </a:r>
                    <a:r>
                      <a:rPr lang="en-US" sz="1600" dirty="0" smtClean="0">
                        <a:latin typeface="Times New Roman" pitchFamily="18" charset="0"/>
                        <a:cs typeface="Times New Roman" pitchFamily="18" charset="0"/>
                      </a:rPr>
                      <a:t>5,8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numRef>
              <c:f>Лист1!$A$2:$A$11</c:f>
              <c:numCache>
                <c:formatCode>General</c:formatCode>
                <c:ptCount val="10"/>
              </c:numCache>
            </c:numRef>
          </c:cat>
          <c:val>
            <c:numRef>
              <c:f>Лист1!$B$2:$B$11</c:f>
              <c:numCache>
                <c:formatCode>_-* #,##0.0\ _₽_-;\-* #,##0.0\ _₽_-;_-* "-"??\ _₽_-;_-@_-</c:formatCode>
                <c:ptCount val="10"/>
                <c:pt idx="0">
                  <c:v>10.321350762527233</c:v>
                </c:pt>
                <c:pt idx="1">
                  <c:v>0.68082788671023964</c:v>
                </c:pt>
                <c:pt idx="2">
                  <c:v>2.1786492374727668</c:v>
                </c:pt>
                <c:pt idx="3">
                  <c:v>2.7777777777777777</c:v>
                </c:pt>
                <c:pt idx="4">
                  <c:v>1.7973856209150325</c:v>
                </c:pt>
                <c:pt idx="5">
                  <c:v>0.2178649237472767</c:v>
                </c:pt>
                <c:pt idx="6">
                  <c:v>4.7657952069716778</c:v>
                </c:pt>
                <c:pt idx="7">
                  <c:v>63.289760348583876</c:v>
                </c:pt>
                <c:pt idx="8">
                  <c:v>8.306100217864925</c:v>
                </c:pt>
                <c:pt idx="9">
                  <c:v>5.3376906318082789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0.16872</cdr:x>
      <cdr:y>0.44806</cdr:y>
    </cdr:from>
    <cdr:to>
      <cdr:x>0.38485</cdr:x>
      <cdr:y>0.58013</cdr:y>
    </cdr:to>
    <cdr:sp macro="" textlink="">
      <cdr:nvSpPr>
        <cdr:cNvPr id="13" name="Блок-схема: альтернативный процесс 12"/>
        <cdr:cNvSpPr/>
      </cdr:nvSpPr>
      <cdr:spPr>
        <a:xfrm xmlns:a="http://schemas.openxmlformats.org/drawingml/2006/main">
          <a:off x="1461492" y="2396678"/>
          <a:ext cx="1872208" cy="706443"/>
        </a:xfrm>
        <a:prstGeom xmlns:a="http://schemas.openxmlformats.org/drawingml/2006/main" prst="flowChartAlternateProcess">
          <a:avLst/>
        </a:prstGeom>
        <a:noFill xmlns:a="http://schemas.openxmlformats.org/drawingml/2006/main"/>
        <a:ln xmlns:a="http://schemas.openxmlformats.org/drawingml/2006/main" w="38100" cap="flat" cmpd="sng" algn="ctr">
          <a:noFill/>
          <a:prstDash val="solid"/>
        </a:ln>
        <a:effectLst xmlns:a="http://schemas.openxmlformats.org/drawingml/2006/main"/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5pPr>
          <a:lvl6pPr marL="22860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6pPr>
          <a:lvl7pPr marL="27432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7pPr>
          <a:lvl8pPr marL="32004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8pPr>
          <a:lvl9pPr marL="36576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9pPr>
        </a:lstStyle>
        <a:p xmlns:a="http://schemas.openxmlformats.org/drawingml/2006/main">
          <a:pPr algn="ctr">
            <a:defRPr/>
          </a:pPr>
          <a:r>
            <a:rPr lang="en-US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1 815,8</a:t>
          </a:r>
        </a:p>
        <a:p xmlns:a="http://schemas.openxmlformats.org/drawingml/2006/main">
          <a:pPr algn="ctr">
            <a:defRPr/>
          </a:pPr>
          <a:r>
            <a: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млн.руб.</a:t>
          </a:r>
        </a:p>
      </cdr:txBody>
    </cdr:sp>
  </cdr:relSizeAnchor>
  <cdr:relSizeAnchor xmlns:cdr="http://schemas.openxmlformats.org/drawingml/2006/chartDrawing">
    <cdr:from>
      <cdr:x>0.05714</cdr:x>
      <cdr:y>0.72684</cdr:y>
    </cdr:from>
    <cdr:to>
      <cdr:x>0.13195</cdr:x>
      <cdr:y>0.84239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 flipH="1">
          <a:off x="495003" y="4076690"/>
          <a:ext cx="648072" cy="64807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0.12364</cdr:x>
      <cdr:y>0.12343</cdr:y>
    </cdr:from>
    <cdr:to>
      <cdr:x>0.14857</cdr:x>
      <cdr:y>0.22614</cdr:y>
    </cdr:to>
    <cdr:cxnSp macro="">
      <cdr:nvCxnSpPr>
        <cdr:cNvPr id="15" name="Прямая соединительная линия 14"/>
        <cdr:cNvCxnSpPr/>
      </cdr:nvCxnSpPr>
      <cdr:spPr>
        <a:xfrm xmlns:a="http://schemas.openxmlformats.org/drawingml/2006/main" flipH="1" flipV="1">
          <a:off x="1071067" y="692314"/>
          <a:ext cx="216024" cy="5760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0.23169</cdr:x>
      <cdr:y>0.09776</cdr:y>
    </cdr:from>
    <cdr:to>
      <cdr:x>0.24832</cdr:x>
      <cdr:y>0.17479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 flipH="1" flipV="1">
          <a:off x="2007171" y="548298"/>
          <a:ext cx="144016" cy="43204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0.33535</cdr:x>
      <cdr:y>0.11324</cdr:y>
    </cdr:from>
    <cdr:to>
      <cdr:x>0.39354</cdr:x>
      <cdr:y>0.17744</cdr:y>
    </cdr:to>
    <cdr:cxnSp macro="">
      <cdr:nvCxnSpPr>
        <cdr:cNvPr id="20" name="Прямая соединительная линия 19"/>
        <cdr:cNvCxnSpPr/>
      </cdr:nvCxnSpPr>
      <cdr:spPr>
        <a:xfrm xmlns:a="http://schemas.openxmlformats.org/drawingml/2006/main" flipV="1">
          <a:off x="2905150" y="635141"/>
          <a:ext cx="504099" cy="36008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0.43748</cdr:x>
      <cdr:y>0.14797</cdr:y>
    </cdr:from>
    <cdr:to>
      <cdr:x>0.59542</cdr:x>
      <cdr:y>0.21216</cdr:y>
    </cdr:to>
    <cdr:cxnSp macro="">
      <cdr:nvCxnSpPr>
        <cdr:cNvPr id="24" name="Прямая соединительная линия 23"/>
        <cdr:cNvCxnSpPr/>
      </cdr:nvCxnSpPr>
      <cdr:spPr>
        <a:xfrm xmlns:a="http://schemas.openxmlformats.org/drawingml/2006/main" flipV="1">
          <a:off x="3789909" y="829921"/>
          <a:ext cx="1368214" cy="36003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0.46242</cdr:x>
      <cdr:y>0.19932</cdr:y>
    </cdr:from>
    <cdr:to>
      <cdr:x>0.62035</cdr:x>
      <cdr:y>0.23784</cdr:y>
    </cdr:to>
    <cdr:cxnSp macro="">
      <cdr:nvCxnSpPr>
        <cdr:cNvPr id="36" name="Прямая соединительная линия 35"/>
        <cdr:cNvCxnSpPr/>
      </cdr:nvCxnSpPr>
      <cdr:spPr>
        <a:xfrm xmlns:a="http://schemas.openxmlformats.org/drawingml/2006/main" flipV="1">
          <a:off x="4005933" y="1117953"/>
          <a:ext cx="1368146" cy="21605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0.47904</cdr:x>
      <cdr:y>0.27635</cdr:y>
    </cdr:from>
    <cdr:to>
      <cdr:x>0.62035</cdr:x>
      <cdr:y>0.28919</cdr:y>
    </cdr:to>
    <cdr:cxnSp macro="">
      <cdr:nvCxnSpPr>
        <cdr:cNvPr id="38" name="Прямая соединительная линия 37"/>
        <cdr:cNvCxnSpPr/>
      </cdr:nvCxnSpPr>
      <cdr:spPr>
        <a:xfrm xmlns:a="http://schemas.openxmlformats.org/drawingml/2006/main">
          <a:off x="4149949" y="1550001"/>
          <a:ext cx="1224166" cy="7201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</cdr:x>
      <cdr:y>0.31487</cdr:y>
    </cdr:from>
    <cdr:to>
      <cdr:x>0.59975</cdr:x>
      <cdr:y>0.37906</cdr:y>
    </cdr:to>
    <cdr:cxnSp macro="">
      <cdr:nvCxnSpPr>
        <cdr:cNvPr id="40" name="Прямая соединительная линия 39"/>
        <cdr:cNvCxnSpPr/>
      </cdr:nvCxnSpPr>
      <cdr:spPr>
        <a:xfrm xmlns:a="http://schemas.openxmlformats.org/drawingml/2006/main">
          <a:off x="4331494" y="1766025"/>
          <a:ext cx="864133" cy="36002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0.50131</cdr:x>
      <cdr:y>0.34055</cdr:y>
    </cdr:from>
    <cdr:to>
      <cdr:x>0.65093</cdr:x>
      <cdr:y>0.61014</cdr:y>
    </cdr:to>
    <cdr:cxnSp macro="">
      <cdr:nvCxnSpPr>
        <cdr:cNvPr id="42" name="Прямая соединительная линия 41"/>
        <cdr:cNvCxnSpPr/>
      </cdr:nvCxnSpPr>
      <cdr:spPr>
        <a:xfrm xmlns:a="http://schemas.openxmlformats.org/drawingml/2006/main">
          <a:off x="4342835" y="1910041"/>
          <a:ext cx="1296156" cy="151212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</cdr:x>
      <cdr:y>0.3919</cdr:y>
    </cdr:from>
    <cdr:to>
      <cdr:x>0.61204</cdr:x>
      <cdr:y>0.76421</cdr:y>
    </cdr:to>
    <cdr:cxnSp macro="">
      <cdr:nvCxnSpPr>
        <cdr:cNvPr id="44" name="Прямая соединительная линия 43"/>
        <cdr:cNvCxnSpPr/>
      </cdr:nvCxnSpPr>
      <cdr:spPr>
        <a:xfrm xmlns:a="http://schemas.openxmlformats.org/drawingml/2006/main">
          <a:off x="4331494" y="2198073"/>
          <a:ext cx="970583" cy="208823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45BF18-0691-4E28-8779-732F7F24D89B}" type="datetimeFigureOut">
              <a:rPr lang="ru-RU" smtClean="0"/>
              <a:t>04.02.2019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E99FB3-E518-450E-9085-0F7813F13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7736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E99FB3-E518-450E-9085-0F7813F139D9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8210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39752" y="332656"/>
            <a:ext cx="6323916" cy="250336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Финансовое управление администрации МО Новокубанский район 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1769" y="2458579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январь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 rot="16200000">
            <a:off x="-200591" y="694826"/>
            <a:ext cx="2009137" cy="1119703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2018 год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914775" y="4774283"/>
            <a:ext cx="490129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Консолидированный бюджет Новокубанского района – это свод бюджета муниципального образования Новокубанский район, бюджета 1 городского поселения района и бюджетов 8 сельских поселений района без учета межбюджетных трансфертами между этими бюджетами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464647" y="1591240"/>
            <a:ext cx="635142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>Основные параметры исполнения консолидированного бюджета Новокубанского района</a:t>
            </a:r>
            <a:endParaRPr lang="ru-RU" sz="3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171769" y="3028938"/>
            <a:ext cx="1264414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март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171769" y="4757130"/>
            <a:ext cx="1264415" cy="256046"/>
          </a:xfrm>
          <a:prstGeom prst="roundRect">
            <a:avLst/>
          </a:prstGeom>
          <a:solidFill>
            <a:srgbClr val="F2DCDB"/>
          </a:solidFill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сентябрь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171769" y="2740906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февраль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171768" y="3316970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апрель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171766" y="4181066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июль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171769" y="3605002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май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171763" y="5343032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ноябрь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171767" y="3893034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июнь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171764" y="5045162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октябрь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171765" y="4469098"/>
            <a:ext cx="1264415" cy="256046"/>
          </a:xfrm>
          <a:prstGeom prst="roundRect">
            <a:avLst/>
          </a:prstGeom>
          <a:solidFill>
            <a:srgbClr val="F2DCDB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август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171769" y="5621226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декабрь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9931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5381625" y="145501"/>
            <a:ext cx="3467100" cy="35767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Структура доходной части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835696" y="3573016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883,8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млн.руб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4728719"/>
              </p:ext>
            </p:extLst>
          </p:nvPr>
        </p:nvGraphicFramePr>
        <p:xfrm>
          <a:off x="0" y="764705"/>
          <a:ext cx="9144000" cy="6093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55290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2857500" y="145501"/>
            <a:ext cx="5991225" cy="35767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Динамика поступления налоговых и неналоговых доходов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1925" y="5657671"/>
            <a:ext cx="8839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 январь-ноябрь 2018 года в консолидированный бюджет Новокубанского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района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поступило 646,2 миллиона рублей налоговых и неналоговых доходов, что составляет 113,2 % к объемам поступлений за аналогичный период 2017 года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2830516"/>
              </p:ext>
            </p:extLst>
          </p:nvPr>
        </p:nvGraphicFramePr>
        <p:xfrm>
          <a:off x="0" y="620688"/>
          <a:ext cx="9144000" cy="50369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23933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5219700" y="145501"/>
            <a:ext cx="3629025" cy="35767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Структура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налоговых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доходов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1152954"/>
              </p:ext>
            </p:extLst>
          </p:nvPr>
        </p:nvGraphicFramePr>
        <p:xfrm>
          <a:off x="5508104" y="2348881"/>
          <a:ext cx="3456384" cy="30963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2184"/>
                <a:gridCol w="1274200"/>
              </a:tblGrid>
              <a:tr h="81556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11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Январь-ноябрь         </a:t>
                      </a:r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2018 года </a:t>
                      </a:r>
                      <a:r>
                        <a:rPr lang="ru-RU" sz="1100" b="1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</a:t>
                      </a:r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1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9529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Налоговые доходы всего, из них:</a:t>
                      </a:r>
                      <a:endParaRPr lang="ru-RU" sz="1100" b="1" i="1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579 501,32</a:t>
                      </a:r>
                    </a:p>
                  </a:txBody>
                  <a:tcPr marL="9525" marR="9525" marT="9525" marB="0" anchor="ctr"/>
                </a:tc>
              </a:tr>
              <a:tr h="29529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доходы физических лиц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359 157,55</a:t>
                      </a:r>
                    </a:p>
                  </a:txBody>
                  <a:tcPr marL="9525" marR="9525" marT="9525" marB="0" anchor="ctr"/>
                </a:tc>
              </a:tr>
              <a:tr h="29529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Акцизы на нефтепродукты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44 489,69</a:t>
                      </a:r>
                    </a:p>
                  </a:txBody>
                  <a:tcPr marL="9525" marR="9525" marT="9525" marB="0" anchor="ctr"/>
                </a:tc>
              </a:tr>
              <a:tr h="29529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Специальные налоговые режимы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52 152,77</a:t>
                      </a:r>
                    </a:p>
                  </a:txBody>
                  <a:tcPr marL="9525" marR="9525" marT="9525" marB="0" anchor="ctr"/>
                </a:tc>
              </a:tr>
              <a:tr h="5090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имущество физических лиц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13 955,24</a:t>
                      </a:r>
                    </a:p>
                  </a:txBody>
                  <a:tcPr marL="9525" marR="9525" marT="9525" marB="0" anchor="ctr"/>
                </a:tc>
              </a:tr>
              <a:tr h="29529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Земельный налог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96 618,31</a:t>
                      </a:r>
                    </a:p>
                  </a:txBody>
                  <a:tcPr marL="9525" marR="9525" marT="9525" marB="0" anchor="ctr"/>
                </a:tc>
              </a:tr>
              <a:tr h="29529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Прочие налоговые доходы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13 127,76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619672" y="3903439"/>
            <a:ext cx="23907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579,5 млн. руб.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5885810"/>
              </p:ext>
            </p:extLst>
          </p:nvPr>
        </p:nvGraphicFramePr>
        <p:xfrm>
          <a:off x="-108520" y="1481137"/>
          <a:ext cx="5868143" cy="5376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7491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5029200" y="145501"/>
            <a:ext cx="3819525" cy="35767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Структура неналоговых доходов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5466633"/>
              </p:ext>
            </p:extLst>
          </p:nvPr>
        </p:nvGraphicFramePr>
        <p:xfrm>
          <a:off x="5508104" y="2276872"/>
          <a:ext cx="3528392" cy="3579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1445"/>
                <a:gridCol w="1106947"/>
              </a:tblGrid>
              <a:tr h="61620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11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Январь-ноябрь 2018 </a:t>
                      </a:r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года </a:t>
                      </a:r>
                      <a:r>
                        <a:rPr lang="ru-RU" sz="1100" b="1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</a:t>
                      </a:r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1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2310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Неналоговые доходы всего, из них:</a:t>
                      </a:r>
                      <a:endParaRPr lang="ru-RU" sz="11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66 659,53</a:t>
                      </a: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27 899,07</a:t>
                      </a:r>
                    </a:p>
                  </a:txBody>
                  <a:tcPr marL="9525" marR="9525" marT="9525" marB="0" anchor="ctr"/>
                </a:tc>
              </a:tr>
              <a:tr h="43558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оказания платных услуг и компенсации затрат государства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2 124,97</a:t>
                      </a:r>
                    </a:p>
                  </a:txBody>
                  <a:tcPr marL="9525" marR="9525" marT="9525" marB="0" anchor="ctr"/>
                </a:tc>
              </a:tr>
              <a:tr h="43558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продажи земельных участков и имущества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28 478,10</a:t>
                      </a:r>
                    </a:p>
                  </a:txBody>
                  <a:tcPr marL="9525" marR="9525" marT="9525" marB="0" anchor="ctr"/>
                </a:tc>
              </a:tr>
              <a:tr h="22310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Штрафы, санкции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6 369,43</a:t>
                      </a:r>
                    </a:p>
                  </a:txBody>
                  <a:tcPr marL="9525" marR="9525" marT="9525" marB="0" anchor="ctr"/>
                </a:tc>
              </a:tr>
              <a:tr h="48266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Плата за негативное воздействие на окружающую среду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1 051,00</a:t>
                      </a:r>
                    </a:p>
                  </a:txBody>
                  <a:tcPr marL="9525" marR="9525" marT="9525" marB="0" anchor="ctr"/>
                </a:tc>
              </a:tr>
              <a:tr h="48266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Прочие неналоговые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736,96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547664" y="3903439"/>
            <a:ext cx="23907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66,7 млн. руб.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6224677"/>
              </p:ext>
            </p:extLst>
          </p:nvPr>
        </p:nvGraphicFramePr>
        <p:xfrm>
          <a:off x="0" y="1547812"/>
          <a:ext cx="6224588" cy="53101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62147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5020724" y="145501"/>
            <a:ext cx="3828001" cy="357677"/>
          </a:xfr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Исполнение расходной части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800225" y="588903"/>
            <a:ext cx="5762625" cy="42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Консолидированный бюджет Новокубанского района</a:t>
            </a:r>
            <a:endParaRPr lang="ru-RU" sz="19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8325236"/>
              </p:ext>
            </p:extLst>
          </p:nvPr>
        </p:nvGraphicFramePr>
        <p:xfrm>
          <a:off x="222945" y="1136545"/>
          <a:ext cx="8587680" cy="5388799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5023165"/>
                <a:gridCol w="1156059"/>
                <a:gridCol w="1168101"/>
                <a:gridCol w="1240355"/>
              </a:tblGrid>
              <a:tr h="57368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Исполнено      за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11  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мес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       2018 года,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</a:p>
                  </a:txBody>
                  <a:tcPr marL="9525" marR="36000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% исполнения годовых бюджетных назначений 2018 года</a:t>
                      </a:r>
                    </a:p>
                  </a:txBody>
                  <a:tcPr marL="9525" marR="36000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Динамика к 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2017 году, %</a:t>
                      </a:r>
                    </a:p>
                  </a:txBody>
                  <a:tcPr marL="9525" marR="36000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8841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РАСХОДОВ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в том числе: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1815,8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86,0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29817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139,1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83,7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85,9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260407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ОБОРОНА</a:t>
                      </a: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85,7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37752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БЕЗОПАСНОСТЬ И ПРАВООХРАНИТЕЛЬНАЯ ДЕЯТЕЛЬНОСТЬ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74,6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29817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ЭКОНОМИКА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130,7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72,5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101,5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20588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ЖИЛИЩНО-КОММУНАЛЬНОЕ ХОЗЯЙСТВО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125,9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81,3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177,8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260407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970,1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89,7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89,7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29817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КУЛЬТУРА И КИНЕМАТОГРАФИЯ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171,1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83,1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260407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ЗДРАВООХРАНЕНИЕ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111,8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89,7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140,6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260407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СОЦИАЛЬНАЯ ПОЛИТИКА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105,5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88,4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29817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ФИЗИЧЕСКАЯ КУЛЬТУРА И СПОРТ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25547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СРЕДСТВА МАССОВОЙ ИНФОРМАЦИИ</a:t>
                      </a: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87,7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87,7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51102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ОБСЛУЖИВАНИЕ ГОСУДАРСТВЕННОГО И МУНИЦИПАЛЬНОГО ДОЛГА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87,2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42507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МЕЖБЮДЖЕТНЫЕ ТРАНСФЕРТЫ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182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0724" y="145501"/>
            <a:ext cx="3828001" cy="357677"/>
          </a:xfr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Структура расходной части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800225" y="588903"/>
            <a:ext cx="5762625" cy="42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Консолидированный бюджет Новокубанского района</a:t>
            </a:r>
            <a:endParaRPr lang="ru-RU" sz="19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Диаграмма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3982635"/>
              </p:ext>
            </p:extLst>
          </p:nvPr>
        </p:nvGraphicFramePr>
        <p:xfrm>
          <a:off x="350043" y="1014903"/>
          <a:ext cx="8662988" cy="5608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51756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228851" y="145501"/>
            <a:ext cx="6619876" cy="357677"/>
          </a:xfr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Исполнение муниципальных программ Новокубанского района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453635"/>
              </p:ext>
            </p:extLst>
          </p:nvPr>
        </p:nvGraphicFramePr>
        <p:xfrm>
          <a:off x="4716016" y="620688"/>
          <a:ext cx="4104456" cy="42972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2465"/>
                <a:gridCol w="990600"/>
                <a:gridCol w="931391"/>
              </a:tblGrid>
              <a:tr h="20875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Муниципальная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программа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 за </a:t>
                      </a: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200" baseline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мес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2018 год, млн. руб.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испол-нения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65731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Развитие муниципальной службы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0,3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83,3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3645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Молодежь Кубани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9,1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83,7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3352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Информационное обеспечение жителей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86,8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2220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Управление муниципальным имуществом и земельными ресурсами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8,2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80,4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0591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Управление муниципальными финансами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16,3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90,7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4091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Доступная среда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0,9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97,9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5364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Информатизация администрации МО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7,6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80,8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5395931"/>
              </p:ext>
            </p:extLst>
          </p:nvPr>
        </p:nvGraphicFramePr>
        <p:xfrm>
          <a:off x="179512" y="578081"/>
          <a:ext cx="4264024" cy="58884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2824"/>
                <a:gridCol w="1057275"/>
                <a:gridCol w="923925"/>
              </a:tblGrid>
              <a:tr h="76278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Муниципальная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программа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 за </a:t>
                      </a: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aseline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мес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2018 год, млн. руб.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испол-нения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Развитие образования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912,0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90,0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3650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Социальная поддержка граждан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7,9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89,9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2935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Дети</a:t>
                      </a: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Кубани</a:t>
                      </a:r>
                      <a:endParaRPr lang="ru-RU" sz="12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99,3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88,5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6457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Комплексное и устойчивое развитие в сфере строительства, архитектуры и дорожного хозяйства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93,6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67,7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4696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Развитие жилищно-коммунального хозяйства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106,9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86,8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2935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Обеспечение безопасности населения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35,5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80,6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4586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Развитие культуры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194,3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84,1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4696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Развитие физической культуры и массового спорта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35,6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75,9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682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Экономическое развитие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1,9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89,7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3682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Формирование современной городской среды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15,2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59,9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82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688845" y="5157192"/>
            <a:ext cx="43327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месяцев 2018 года муниципальные программы Новокубанского района исполнены в сумме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1 549,6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млн. руб., что составляет </a:t>
            </a: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86,1</a:t>
            </a:r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%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от утвержденных бюджетных назначений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57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3297</TotalTime>
  <Words>595</Words>
  <Application>Microsoft Office PowerPoint</Application>
  <PresentationFormat>Экран (4:3)</PresentationFormat>
  <Paragraphs>204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 Финансовое управление администрации МО Новокубанский район   </vt:lpstr>
      <vt:lpstr>Презентация PowerPoint</vt:lpstr>
      <vt:lpstr>Презентация PowerPoint</vt:lpstr>
      <vt:lpstr>Презентация PowerPoint</vt:lpstr>
      <vt:lpstr>Презентация PowerPoint</vt:lpstr>
      <vt:lpstr>Исполнение расходной части</vt:lpstr>
      <vt:lpstr>Структура расходной части</vt:lpstr>
      <vt:lpstr>Исполнение муниципальных программ Новокубанского района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Финансовое управление администрации МО Новокубанский район</dc:title>
  <dc:creator>Соляник Елена Станиславовна</dc:creator>
  <cp:lastModifiedBy>Синельников Александр</cp:lastModifiedBy>
  <cp:revision>302</cp:revision>
  <cp:lastPrinted>2018-12-14T13:43:24Z</cp:lastPrinted>
  <dcterms:modified xsi:type="dcterms:W3CDTF">2019-02-04T13:18:10Z</dcterms:modified>
</cp:coreProperties>
</file>