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0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#,##0.0</c:formatCode>
                <c:ptCount val="3"/>
                <c:pt idx="0">
                  <c:v>579.50132000000008</c:v>
                </c:pt>
                <c:pt idx="1">
                  <c:v>66.659530030000013</c:v>
                </c:pt>
                <c:pt idx="2" formatCode="0.0">
                  <c:v>1237.6509000000001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226038932633422"/>
          <c:y val="0.17709085526125762"/>
          <c:w val="0.34829516622922135"/>
          <c:h val="0.614554421777638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2018год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#,##0.0</c:formatCode>
                <c:ptCount val="12"/>
                <c:pt idx="0">
                  <c:v>38.548230000000011</c:v>
                </c:pt>
                <c:pt idx="1">
                  <c:v>39.950363299999985</c:v>
                </c:pt>
                <c:pt idx="2">
                  <c:v>55.190340000000006</c:v>
                </c:pt>
                <c:pt idx="3">
                  <c:v>51.6785</c:v>
                </c:pt>
                <c:pt idx="4">
                  <c:v>42.692199999999993</c:v>
                </c:pt>
                <c:pt idx="5">
                  <c:v>36.221909999999994</c:v>
                </c:pt>
                <c:pt idx="6">
                  <c:v>62.48974969999999</c:v>
                </c:pt>
                <c:pt idx="7">
                  <c:v>49.12406</c:v>
                </c:pt>
                <c:pt idx="8">
                  <c:v>45.955089620000024</c:v>
                </c:pt>
                <c:pt idx="9">
                  <c:v>77.425892469999994</c:v>
                </c:pt>
                <c:pt idx="10">
                  <c:v>71.369160000000008</c:v>
                </c:pt>
                <c:pt idx="11">
                  <c:v>71.317839999999975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17463680"/>
        <c:axId val="133620096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2017 году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0.0</c:formatCode>
                <c:ptCount val="12"/>
                <c:pt idx="0">
                  <c:v>126.07596302910189</c:v>
                </c:pt>
                <c:pt idx="1">
                  <c:v>117.05796968533807</c:v>
                </c:pt>
                <c:pt idx="2">
                  <c:v>103.42493914288444</c:v>
                </c:pt>
                <c:pt idx="3">
                  <c:v>88.21807293907176</c:v>
                </c:pt>
                <c:pt idx="4">
                  <c:v>114.13653437420625</c:v>
                </c:pt>
                <c:pt idx="5">
                  <c:v>91.929581897273749</c:v>
                </c:pt>
                <c:pt idx="6">
                  <c:v>101.9087786390255</c:v>
                </c:pt>
                <c:pt idx="7">
                  <c:v>101.59128604103849</c:v>
                </c:pt>
                <c:pt idx="8">
                  <c:v>80.773315979393246</c:v>
                </c:pt>
                <c:pt idx="9">
                  <c:v>98.776527867417315</c:v>
                </c:pt>
                <c:pt idx="10">
                  <c:v>93.964404490121566</c:v>
                </c:pt>
                <c:pt idx="11">
                  <c:v>94.699533658391474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2018 году</c:v>
                </c:pt>
              </c:strCache>
            </c:strRef>
          </c:tx>
          <c:marker>
            <c:symbol val="square"/>
            <c:size val="7"/>
          </c:marke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динамика'!$B$5:$L$5</c:f>
              <c:numCache>
                <c:formatCode>0.0</c:formatCode>
                <c:ptCount val="11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  <c:pt idx="5">
                  <c:v>151.2113248583523</c:v>
                </c:pt>
                <c:pt idx="6">
                  <c:v>115.17480446877192</c:v>
                </c:pt>
                <c:pt idx="7">
                  <c:v>110.84545943474539</c:v>
                </c:pt>
                <c:pt idx="8">
                  <c:v>109.20470488683156</c:v>
                </c:pt>
                <c:pt idx="9">
                  <c:v>105.18582402076379</c:v>
                </c:pt>
                <c:pt idx="10">
                  <c:v>113.20723124666175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622016"/>
        <c:axId val="133623808"/>
      </c:lineChart>
      <c:catAx>
        <c:axId val="11746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3620096"/>
        <c:crosses val="autoZero"/>
        <c:auto val="1"/>
        <c:lblAlgn val="ctr"/>
        <c:lblOffset val="100"/>
        <c:noMultiLvlLbl val="0"/>
      </c:catAx>
      <c:valAx>
        <c:axId val="13362009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17463680"/>
        <c:crosses val="autoZero"/>
        <c:crossBetween val="between"/>
      </c:valAx>
      <c:catAx>
        <c:axId val="133622016"/>
        <c:scaling>
          <c:orientation val="minMax"/>
        </c:scaling>
        <c:delete val="1"/>
        <c:axPos val="b"/>
        <c:majorTickMark val="out"/>
        <c:minorTickMark val="none"/>
        <c:tickLblPos val="nextTo"/>
        <c:crossAx val="133623808"/>
        <c:crosses val="autoZero"/>
        <c:auto val="1"/>
        <c:lblAlgn val="ctr"/>
        <c:lblOffset val="100"/>
        <c:noMultiLvlLbl val="0"/>
      </c:catAx>
      <c:valAx>
        <c:axId val="13362380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3362201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2407491251093614"/>
          <c:y val="0.91591315674482121"/>
          <c:w val="0.7518500656167979"/>
          <c:h val="5.3830636315429295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1"/>
              <c:layout>
                <c:manualLayout>
                  <c:x val="-2.6624147228040147E-2"/>
                  <c:y val="1.18098601359194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553075254969011E-2"/>
                  <c:y val="-9.447888108735520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707015934482236"/>
                  <c:y val="-0.1315062332813761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2773814475891265E-3"/>
                  <c:y val="-1.24911123828150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359157.55</c:v>
                </c:pt>
                <c:pt idx="1">
                  <c:v>44489.69</c:v>
                </c:pt>
                <c:pt idx="2">
                  <c:v>52152.77</c:v>
                </c:pt>
                <c:pt idx="3">
                  <c:v>13955.239999999998</c:v>
                </c:pt>
                <c:pt idx="4">
                  <c:v>96618.31</c:v>
                </c:pt>
                <c:pt idx="5">
                  <c:v>13127.759999999998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7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761962076847489E-2"/>
          <c:y val="6.0108241009214941E-2"/>
          <c:w val="0.73217938279609829"/>
          <c:h val="0.85825885227770693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1.8362661111064774E-2"/>
                  <c:y val="-5.979073806628655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2443252469079078E-2"/>
                  <c:y val="-5.73992968609203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652639499995823"/>
                  <c:y val="-0.1124065875646187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27899.067030000002</c:v>
                </c:pt>
                <c:pt idx="1">
                  <c:v>2124.9699999999998</c:v>
                </c:pt>
                <c:pt idx="2">
                  <c:v>28478.103000000003</c:v>
                </c:pt>
                <c:pt idx="3">
                  <c:v>6369.4300000000012</c:v>
                </c:pt>
                <c:pt idx="4">
                  <c:v>1050.9999999999998</c:v>
                </c:pt>
                <c:pt idx="5" formatCode="0.00">
                  <c:v>736.96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3"/>
        <c:holeSize val="44"/>
      </c:doughnutChart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7,7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7,2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6,9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1,9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6,2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53,4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5,8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1 815,8</a:t>
          </a: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5696" y="357301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883,8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728719"/>
              </p:ext>
            </p:extLst>
          </p:nvPr>
        </p:nvGraphicFramePr>
        <p:xfrm>
          <a:off x="0" y="764705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52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январь-ноябрь 2018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646,2 миллиона рублей налоговых и неналоговых доходов, что составляет 113,2 % к объемам поступлений за аналогичный период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830516"/>
              </p:ext>
            </p:extLst>
          </p:nvPr>
        </p:nvGraphicFramePr>
        <p:xfrm>
          <a:off x="0" y="620688"/>
          <a:ext cx="9144000" cy="503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393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52954"/>
              </p:ext>
            </p:extLst>
          </p:nvPr>
        </p:nvGraphicFramePr>
        <p:xfrm>
          <a:off x="5508104" y="2348881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Январь-ноябрь        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579 501,32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359 157,55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44 489,69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52 152,77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13 955,24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96 618,31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13 127,76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2" y="3903439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579,5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885810"/>
              </p:ext>
            </p:extLst>
          </p:nvPr>
        </p:nvGraphicFramePr>
        <p:xfrm>
          <a:off x="-108520" y="1481137"/>
          <a:ext cx="5868143" cy="537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4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466633"/>
              </p:ext>
            </p:extLst>
          </p:nvPr>
        </p:nvGraphicFramePr>
        <p:xfrm>
          <a:off x="5508104" y="2276872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Январь-ноябрь 2018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66 659,53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27 899,07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2 124,97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28 478,10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6 369,43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1 051,00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736,96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7664" y="3903439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66,7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224677"/>
              </p:ext>
            </p:extLst>
          </p:nvPr>
        </p:nvGraphicFramePr>
        <p:xfrm>
          <a:off x="0" y="1547812"/>
          <a:ext cx="6224588" cy="531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214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25236"/>
              </p:ext>
            </p:extLst>
          </p:nvPr>
        </p:nvGraphicFramePr>
        <p:xfrm>
          <a:off x="222945" y="1136545"/>
          <a:ext cx="8587680" cy="538879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11 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2018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2018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году, %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7752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554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25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982635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3635"/>
              </p:ext>
            </p:extLst>
          </p:nvPr>
        </p:nvGraphicFramePr>
        <p:xfrm>
          <a:off x="4716016" y="620688"/>
          <a:ext cx="4104456" cy="429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3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95931"/>
              </p:ext>
            </p:extLst>
          </p:nvPr>
        </p:nvGraphicFramePr>
        <p:xfrm>
          <a:off x="179512" y="578081"/>
          <a:ext cx="4264024" cy="5888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8845" y="5157192"/>
            <a:ext cx="433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месяцев 2018 года муниципальные программы Новокубанского района исполнены в сумме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1 549,6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руб., что составляет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86,1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595</Words>
  <Application>Microsoft Office PowerPoint</Application>
  <PresentationFormat>Экран (4:3)</PresentationFormat>
  <Paragraphs>204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Синельников Александр</cp:lastModifiedBy>
  <cp:revision>302</cp:revision>
  <cp:lastPrinted>2018-12-14T13:43:24Z</cp:lastPrinted>
  <dcterms:modified xsi:type="dcterms:W3CDTF">2019-02-04T13:18:10Z</dcterms:modified>
</cp:coreProperties>
</file>