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6858000" cy="9144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100" d="100"/>
          <a:sy n="100" d="100"/>
        </p:scale>
        <p:origin x="1594" y="-2275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11.2020\&#1050;&#1088;&#1072;&#1089;&#1086;&#1090;&#1072;%202020%20-10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11.2020\&#1050;&#1088;&#1072;&#1089;&#1086;&#1090;&#1072;%202020%20-10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11.2020\&#1050;&#1088;&#1072;&#1089;&#1086;&#1090;&#1072;%202020%20-10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4.bin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МУНИЦИПАЛЬНЫЙ ДОЛГ КОНСОЛИДИРОВАННОГО БЮДЖЕТА НОВОКУБАНСКОГО РАЙОНА</a:t>
            </a:r>
          </a:p>
        </c:rich>
      </c:tx>
      <c:layout>
        <c:manualLayout>
          <c:xMode val="edge"/>
          <c:yMode val="edge"/>
          <c:x val="0.13398522251217293"/>
          <c:y val="3.015773495248151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9139596268634327"/>
          <c:y val="0.56891206148069939"/>
          <c:w val="0.63360603697371443"/>
          <c:h val="0.3143934170390863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параметры'!$A$4:$A$7</c:f>
              <c:strCache>
                <c:ptCount val="4"/>
                <c:pt idx="0">
                  <c:v>на 01.01.2020г.</c:v>
                </c:pt>
                <c:pt idx="1">
                  <c:v>на 01.04.2020г.</c:v>
                </c:pt>
                <c:pt idx="2">
                  <c:v>на 01.07.2020г.</c:v>
                </c:pt>
                <c:pt idx="3">
                  <c:v>на 01.10.2020г.</c:v>
                </c:pt>
              </c:strCache>
            </c:strRef>
          </c:cat>
          <c:val>
            <c:numRef>
              <c:f>'Осн параметры'!$B$4:$B$7</c:f>
              <c:numCache>
                <c:formatCode>#\ ##0.0</c:formatCode>
                <c:ptCount val="4"/>
                <c:pt idx="0">
                  <c:v>9.1</c:v>
                </c:pt>
                <c:pt idx="1">
                  <c:v>9.6999999999999993</c:v>
                </c:pt>
                <c:pt idx="2">
                  <c:v>12.8</c:v>
                </c:pt>
                <c:pt idx="3">
                  <c:v>14.3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EA-49C2-AE9E-59B7A6A4FAD7}"/>
            </c:ext>
          </c:extLst>
        </c:ser>
        <c:ser>
          <c:idx val="1"/>
          <c:order val="1"/>
          <c:tx>
            <c:strRef>
              <c:f>'Осн параметры'!$C$3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параметры'!$A$4:$A$7</c:f>
              <c:strCache>
                <c:ptCount val="4"/>
                <c:pt idx="0">
                  <c:v>на 01.01.2020г.</c:v>
                </c:pt>
                <c:pt idx="1">
                  <c:v>на 01.04.2020г.</c:v>
                </c:pt>
                <c:pt idx="2">
                  <c:v>на 01.07.2020г.</c:v>
                </c:pt>
                <c:pt idx="3">
                  <c:v>на 01.10.2020г.</c:v>
                </c:pt>
              </c:strCache>
            </c:strRef>
          </c:cat>
          <c:val>
            <c:numRef>
              <c:f>'Осн параметры'!$C$4:$C$7</c:f>
              <c:numCache>
                <c:formatCode>#\ ##0.0</c:formatCode>
                <c:ptCount val="4"/>
                <c:pt idx="0">
                  <c:v>10.5</c:v>
                </c:pt>
                <c:pt idx="1">
                  <c:v>10.5</c:v>
                </c:pt>
                <c:pt idx="2">
                  <c:v>10.5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EA-49C2-AE9E-59B7A6A4FAD7}"/>
            </c:ext>
          </c:extLst>
        </c:ser>
        <c:ser>
          <c:idx val="2"/>
          <c:order val="2"/>
          <c:tx>
            <c:strRef>
              <c:f>'Осн параметры'!$D$3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CEA-49C2-AE9E-59B7A6A4FAD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CEA-49C2-AE9E-59B7A6A4FAD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параметры'!$A$4:$A$7</c:f>
              <c:strCache>
                <c:ptCount val="4"/>
                <c:pt idx="0">
                  <c:v>на 01.01.2020г.</c:v>
                </c:pt>
                <c:pt idx="1">
                  <c:v>на 01.04.2020г.</c:v>
                </c:pt>
                <c:pt idx="2">
                  <c:v>на 01.07.2020г.</c:v>
                </c:pt>
                <c:pt idx="3">
                  <c:v>на 01.10.2020г.</c:v>
                </c:pt>
              </c:strCache>
            </c:strRef>
          </c:cat>
          <c:val>
            <c:numRef>
              <c:f>'Осн параметры'!$D$4:$D$7</c:f>
              <c:numCache>
                <c:formatCode>#\ ##0.0</c:formatCode>
                <c:ptCount val="4"/>
                <c:pt idx="0">
                  <c:v>8.4</c:v>
                </c:pt>
                <c:pt idx="1">
                  <c:v>0</c:v>
                </c:pt>
                <c:pt idx="2">
                  <c:v>0</c:v>
                </c:pt>
                <c:pt idx="3">
                  <c:v>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EA-49C2-AE9E-59B7A6A4FAD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545002280"/>
        <c:axId val="545002672"/>
      </c:barChart>
      <c:catAx>
        <c:axId val="54500228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545002672"/>
        <c:crosses val="autoZero"/>
        <c:auto val="1"/>
        <c:lblAlgn val="ctr"/>
        <c:lblOffset val="100"/>
        <c:noMultiLvlLbl val="0"/>
      </c:catAx>
      <c:valAx>
        <c:axId val="545002672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54500228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4140296149654564E-2"/>
          <c:y val="0.3204490789628065"/>
          <c:w val="0.85283070866141741"/>
          <c:h val="0.2065948033690172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МУНИЦИПАЛЬНЫЙ ДОЛГ МУНИЦИПАЛЬНОГО ОБРАЗОВАНИЯ НОВОКУБАНСКИЙ РАЙОН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4847597321362866"/>
          <c:y val="0.55970917523336872"/>
          <c:w val="0.71725611401378564"/>
          <c:h val="0.3230525522864232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параметры'!$B$11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параметры'!$A$12:$A$15</c:f>
              <c:strCache>
                <c:ptCount val="4"/>
                <c:pt idx="0">
                  <c:v>на 01.01.2020г.</c:v>
                </c:pt>
                <c:pt idx="1">
                  <c:v>на 01.04.2020г.</c:v>
                </c:pt>
                <c:pt idx="2">
                  <c:v>на 01.07.2020г.</c:v>
                </c:pt>
                <c:pt idx="3">
                  <c:v>на 01.10.2020г.</c:v>
                </c:pt>
              </c:strCache>
            </c:strRef>
          </c:cat>
          <c:val>
            <c:numRef>
              <c:f>'Осн параметры'!$B$12:$B$15</c:f>
              <c:numCache>
                <c:formatCode>#\ ##0.0</c:formatCode>
                <c:ptCount val="4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1E-461C-A19A-2031712E9A49}"/>
            </c:ext>
          </c:extLst>
        </c:ser>
        <c:ser>
          <c:idx val="1"/>
          <c:order val="1"/>
          <c:tx>
            <c:strRef>
              <c:f>'Осн параметры'!$C$11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параметры'!$A$12:$A$15</c:f>
              <c:strCache>
                <c:ptCount val="4"/>
                <c:pt idx="0">
                  <c:v>на 01.01.2020г.</c:v>
                </c:pt>
                <c:pt idx="1">
                  <c:v>на 01.04.2020г.</c:v>
                </c:pt>
                <c:pt idx="2">
                  <c:v>на 01.07.2020г.</c:v>
                </c:pt>
                <c:pt idx="3">
                  <c:v>на 01.10.2020г.</c:v>
                </c:pt>
              </c:strCache>
            </c:strRef>
          </c:cat>
          <c:val>
            <c:numRef>
              <c:f>'Осн параметры'!$C$12:$C$15</c:f>
              <c:numCache>
                <c:formatCode>#\ ##0.0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1E-461C-A19A-2031712E9A4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545003848"/>
        <c:axId val="545004240"/>
      </c:barChart>
      <c:catAx>
        <c:axId val="54500384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545004240"/>
        <c:crosses val="autoZero"/>
        <c:auto val="1"/>
        <c:lblAlgn val="ctr"/>
        <c:lblOffset val="100"/>
        <c:noMultiLvlLbl val="0"/>
      </c:catAx>
      <c:valAx>
        <c:axId val="545004240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54500384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05"/>
          <c:y val="0.27794849639607699"/>
          <c:w val="0.77227414330218058"/>
          <c:h val="0.1645224063570837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7058412614932809E-2"/>
          <c:y val="9.6441933413339703E-2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 2020 -10 мес.xlsx]Доходы и дин конс'!$A$2</c:f>
              <c:strCache>
                <c:ptCount val="1"/>
                <c:pt idx="0">
                  <c:v>2020год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2020 -10 мес.xlsx]Доходы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2020 -10 мес.xlsx]Доходы и дин конс'!$B$2:$M$2</c:f>
              <c:numCache>
                <c:formatCode>#\ ##0.0</c:formatCode>
                <c:ptCount val="12"/>
                <c:pt idx="0">
                  <c:v>49.536766999999998</c:v>
                </c:pt>
                <c:pt idx="1">
                  <c:v>45.479109000000022</c:v>
                </c:pt>
                <c:pt idx="2">
                  <c:v>54.017404999999997</c:v>
                </c:pt>
                <c:pt idx="3">
                  <c:v>58.353533550000002</c:v>
                </c:pt>
                <c:pt idx="4">
                  <c:v>38.415250560000011</c:v>
                </c:pt>
                <c:pt idx="5">
                  <c:v>47.072118360000005</c:v>
                </c:pt>
                <c:pt idx="6">
                  <c:v>148.79540712999997</c:v>
                </c:pt>
                <c:pt idx="7">
                  <c:v>56.357695860000014</c:v>
                </c:pt>
                <c:pt idx="8">
                  <c:v>58.523515760000009</c:v>
                </c:pt>
                <c:pt idx="9">
                  <c:v>93.330727740000015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51-4A7E-824D-57EE47B374E8}"/>
            </c:ext>
          </c:extLst>
        </c:ser>
        <c:ser>
          <c:idx val="1"/>
          <c:order val="1"/>
          <c:tx>
            <c:strRef>
              <c:f>'[Красота 2020 -10 мес.xlsx]Доходы и дин конс'!$A$3</c:f>
              <c:strCache>
                <c:ptCount val="1"/>
                <c:pt idx="0">
                  <c:v>2019год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2020 -10 мес.xlsx]Доходы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2020 -10 мес.xlsx]Доходы и дин конс'!$B$3:$M$3</c:f>
              <c:numCache>
                <c:formatCode>#\ ##0.0</c:formatCode>
                <c:ptCount val="12"/>
                <c:pt idx="0">
                  <c:v>45.724139999999984</c:v>
                </c:pt>
                <c:pt idx="1">
                  <c:v>50.948949999999989</c:v>
                </c:pt>
                <c:pt idx="2">
                  <c:v>48.472829999999995</c:v>
                </c:pt>
                <c:pt idx="3">
                  <c:v>69.548720000000003</c:v>
                </c:pt>
                <c:pt idx="4">
                  <c:v>45.852270000000004</c:v>
                </c:pt>
                <c:pt idx="5">
                  <c:v>38.503589999999996</c:v>
                </c:pt>
                <c:pt idx="6">
                  <c:v>76.274869999999964</c:v>
                </c:pt>
                <c:pt idx="7">
                  <c:v>49.067260000000012</c:v>
                </c:pt>
                <c:pt idx="8">
                  <c:v>56.023660999999976</c:v>
                </c:pt>
                <c:pt idx="9">
                  <c:v>90.992944999999992</c:v>
                </c:pt>
                <c:pt idx="10">
                  <c:v>77.971573000000035</c:v>
                </c:pt>
                <c:pt idx="11">
                  <c:v>90.946681999999996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51-4A7E-824D-57EE47B374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219475208"/>
        <c:axId val="219476384"/>
      </c:barChart>
      <c:lineChart>
        <c:grouping val="standard"/>
        <c:varyColors val="0"/>
        <c:ser>
          <c:idx val="2"/>
          <c:order val="2"/>
          <c:tx>
            <c:strRef>
              <c:f>'[Красота 2020 -10 мес.xlsx]Доходы и дин конс'!$A$4</c:f>
              <c:strCache>
                <c:ptCount val="1"/>
                <c:pt idx="0">
                  <c:v>динамика в 2019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D51-4A7E-824D-57EE47B374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2020 -10 мес.xlsx]Доходы и дин конс'!$B$1:$J$1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2020 -10 мес.xlsx]Доходы и дин конс'!$B$4:$M$4</c:f>
              <c:numCache>
                <c:formatCode>0.0</c:formatCode>
                <c:ptCount val="12"/>
                <c:pt idx="0">
                  <c:v>107.82472004544638</c:v>
                </c:pt>
                <c:pt idx="1">
                  <c:v>116.87865841181227</c:v>
                </c:pt>
                <c:pt idx="2">
                  <c:v>76.731280014196102</c:v>
                </c:pt>
                <c:pt idx="3">
                  <c:v>113.95029611238017</c:v>
                </c:pt>
                <c:pt idx="4">
                  <c:v>108.29544558122137</c:v>
                </c:pt>
                <c:pt idx="5">
                  <c:v>70.298419090321033</c:v>
                </c:pt>
                <c:pt idx="6">
                  <c:v>105.97787507239629</c:v>
                </c:pt>
                <c:pt idx="7">
                  <c:v>90.111381095093506</c:v>
                </c:pt>
                <c:pt idx="8">
                  <c:v>111.63400824786309</c:v>
                </c:pt>
                <c:pt idx="9">
                  <c:v>111.7285821772734</c:v>
                </c:pt>
                <c:pt idx="10">
                  <c:v>96.50538368377768</c:v>
                </c:pt>
                <c:pt idx="11">
                  <c:v>114.56980774497478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D51-4A7E-824D-57EE47B374E8}"/>
            </c:ext>
          </c:extLst>
        </c:ser>
        <c:ser>
          <c:idx val="3"/>
          <c:order val="3"/>
          <c:tx>
            <c:strRef>
              <c:f>'[Красота 2020 -10 мес.xlsx]Доходы и дин конс'!$A$5</c:f>
              <c:strCache>
                <c:ptCount val="1"/>
                <c:pt idx="0">
                  <c:v>динамика в 2020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D51-4A7E-824D-57EE47B374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2020 -10 мес.xlsx]Доходы и дин конс'!$B$1:$J$1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2020 -10 мес.xlsx]Доходы и дин конс'!$B$5:$K$5</c:f>
              <c:numCache>
                <c:formatCode>0.0</c:formatCode>
                <c:ptCount val="10"/>
                <c:pt idx="0">
                  <c:v>108.33832413250421</c:v>
                </c:pt>
                <c:pt idx="1">
                  <c:v>89.264075118329302</c:v>
                </c:pt>
                <c:pt idx="2">
                  <c:v>111.43852133246605</c:v>
                </c:pt>
                <c:pt idx="3">
                  <c:v>83.903102098787727</c:v>
                </c:pt>
                <c:pt idx="4">
                  <c:v>83.78047708434066</c:v>
                </c:pt>
                <c:pt idx="5">
                  <c:v>122.25384271960098</c:v>
                </c:pt>
                <c:pt idx="6">
                  <c:v>195.07789017536189</c:v>
                </c:pt>
                <c:pt idx="7">
                  <c:v>114.85804558885091</c:v>
                </c:pt>
                <c:pt idx="8">
                  <c:v>104.46214102287965</c:v>
                </c:pt>
                <c:pt idx="9">
                  <c:v>102.56919120487859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D51-4A7E-824D-57EE47B374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9480696"/>
        <c:axId val="219481088"/>
      </c:lineChart>
      <c:catAx>
        <c:axId val="219475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19476384"/>
        <c:crosses val="autoZero"/>
        <c:auto val="1"/>
        <c:lblAlgn val="ctr"/>
        <c:lblOffset val="100"/>
        <c:noMultiLvlLbl val="0"/>
      </c:catAx>
      <c:valAx>
        <c:axId val="219476384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219475208"/>
        <c:crosses val="autoZero"/>
        <c:crossBetween val="between"/>
      </c:valAx>
      <c:catAx>
        <c:axId val="2194806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9481088"/>
        <c:crosses val="autoZero"/>
        <c:auto val="1"/>
        <c:lblAlgn val="ctr"/>
        <c:lblOffset val="100"/>
        <c:noMultiLvlLbl val="0"/>
      </c:catAx>
      <c:valAx>
        <c:axId val="219481088"/>
        <c:scaling>
          <c:orientation val="minMax"/>
          <c:max val="20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219480696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670552385301278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2020год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район'!$B$2:$M$2</c:f>
              <c:numCache>
                <c:formatCode>#\ ##0.0</c:formatCode>
                <c:ptCount val="12"/>
                <c:pt idx="0">
                  <c:v>26.564919999999997</c:v>
                </c:pt>
                <c:pt idx="1">
                  <c:v>28.651189000000002</c:v>
                </c:pt>
                <c:pt idx="2">
                  <c:v>34.666889999999995</c:v>
                </c:pt>
                <c:pt idx="3">
                  <c:v>34.713073119999997</c:v>
                </c:pt>
                <c:pt idx="4">
                  <c:v>25.850966540000002</c:v>
                </c:pt>
                <c:pt idx="5">
                  <c:v>31.4193</c:v>
                </c:pt>
                <c:pt idx="6">
                  <c:v>99.800771600000004</c:v>
                </c:pt>
                <c:pt idx="7">
                  <c:v>36.926328819999995</c:v>
                </c:pt>
                <c:pt idx="8">
                  <c:v>39.10347792999999</c:v>
                </c:pt>
                <c:pt idx="9">
                  <c:v>46.041000000000004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2C-40E1-BCC6-17BB172F4B92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2019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24.562999999999999</c:v>
                </c:pt>
                <c:pt idx="1">
                  <c:v>31.280330000000003</c:v>
                </c:pt>
                <c:pt idx="2">
                  <c:v>31.816479999999999</c:v>
                </c:pt>
                <c:pt idx="3">
                  <c:v>42.598500000000001</c:v>
                </c:pt>
                <c:pt idx="4">
                  <c:v>29.702210000000001</c:v>
                </c:pt>
                <c:pt idx="5">
                  <c:v>26.239529999999998</c:v>
                </c:pt>
                <c:pt idx="6">
                  <c:v>43.750809999999994</c:v>
                </c:pt>
                <c:pt idx="7">
                  <c:v>31.344819999999999</c:v>
                </c:pt>
                <c:pt idx="8">
                  <c:v>33.089870000000005</c:v>
                </c:pt>
                <c:pt idx="9">
                  <c:v>47.88691</c:v>
                </c:pt>
                <c:pt idx="10">
                  <c:v>36.094989999999996</c:v>
                </c:pt>
                <c:pt idx="11">
                  <c:v>53.843620000000001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2C-40E1-BCC6-17BB172F4B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549269120"/>
        <c:axId val="549269512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2019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E2C-40E1-BCC6-17BB172F4B92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108.65474751733358</c:v>
                </c:pt>
                <c:pt idx="1">
                  <c:v>137.02963365987046</c:v>
                </c:pt>
                <c:pt idx="2">
                  <c:v>93.849383097690847</c:v>
                </c:pt>
                <c:pt idx="3">
                  <c:v>136.52070188212912</c:v>
                </c:pt>
                <c:pt idx="4">
                  <c:v>111.14495104560159</c:v>
                </c:pt>
                <c:pt idx="5">
                  <c:v>106.18463751096159</c:v>
                </c:pt>
                <c:pt idx="6">
                  <c:v>115.6849039460629</c:v>
                </c:pt>
                <c:pt idx="7">
                  <c:v>112.02164036790627</c:v>
                </c:pt>
                <c:pt idx="8">
                  <c:v>118.28693111948709</c:v>
                </c:pt>
                <c:pt idx="9">
                  <c:v>123.87556338922036</c:v>
                </c:pt>
                <c:pt idx="10">
                  <c:v>110.93214374621596</c:v>
                </c:pt>
                <c:pt idx="11">
                  <c:v>124.35403875178557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E2C-40E1-BCC6-17BB172F4B92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2020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E2C-40E1-BCC6-17BB172F4B92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'Доходы и дин район'!$B$5:$K$5</c:f>
              <c:numCache>
                <c:formatCode>0.0</c:formatCode>
                <c:ptCount val="10"/>
                <c:pt idx="0">
                  <c:v>108.15014452632006</c:v>
                </c:pt>
                <c:pt idx="1">
                  <c:v>91.59490644759822</c:v>
                </c:pt>
                <c:pt idx="2">
                  <c:v>108.95891060230419</c:v>
                </c:pt>
                <c:pt idx="3">
                  <c:v>81.488956465603238</c:v>
                </c:pt>
                <c:pt idx="4">
                  <c:v>87.033815126887873</c:v>
                </c:pt>
                <c:pt idx="5">
                  <c:v>119.74033071476509</c:v>
                </c:pt>
                <c:pt idx="6">
                  <c:v>228.11182604390643</c:v>
                </c:pt>
                <c:pt idx="7">
                  <c:v>117.80679812485761</c:v>
                </c:pt>
                <c:pt idx="8">
                  <c:v>118.17356166705999</c:v>
                </c:pt>
                <c:pt idx="9">
                  <c:v>96.145272267515281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E2C-40E1-BCC6-17BB172F4B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7106424"/>
        <c:axId val="547106816"/>
      </c:lineChart>
      <c:catAx>
        <c:axId val="549269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549269512"/>
        <c:crosses val="autoZero"/>
        <c:auto val="1"/>
        <c:lblAlgn val="ctr"/>
        <c:lblOffset val="100"/>
        <c:noMultiLvlLbl val="0"/>
      </c:catAx>
      <c:valAx>
        <c:axId val="549269512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549269120"/>
        <c:crosses val="autoZero"/>
        <c:crossBetween val="between"/>
      </c:valAx>
      <c:catAx>
        <c:axId val="5471064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47106816"/>
        <c:crosses val="autoZero"/>
        <c:auto val="1"/>
        <c:lblAlgn val="ctr"/>
        <c:lblOffset val="100"/>
        <c:noMultiLvlLbl val="0"/>
      </c:catAx>
      <c:valAx>
        <c:axId val="547106816"/>
        <c:scaling>
          <c:orientation val="minMax"/>
          <c:max val="23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547106424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75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75000"/>
                  </a:schemeClr>
                </a:solidFill>
              </a:rPr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7694740253592892"/>
          <c:y val="0.21522823354407697"/>
          <c:w val="0.80798195531231565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2020 -10 мес.xlsx]из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'[Красота 2020 -10 мес.xlsx]из анализа исполнения по пос'!$B$22:$B$30</c:f>
              <c:numCache>
                <c:formatCode>#\ ##0.0</c:formatCode>
                <c:ptCount val="9"/>
                <c:pt idx="0">
                  <c:v>119.92192268598542</c:v>
                </c:pt>
                <c:pt idx="1">
                  <c:v>97.430390861341778</c:v>
                </c:pt>
                <c:pt idx="2">
                  <c:v>93.22800742633936</c:v>
                </c:pt>
                <c:pt idx="3">
                  <c:v>100.98116623036645</c:v>
                </c:pt>
                <c:pt idx="4">
                  <c:v>97.028935302290321</c:v>
                </c:pt>
                <c:pt idx="5">
                  <c:v>107.47511474985356</c:v>
                </c:pt>
                <c:pt idx="6">
                  <c:v>100.85706214442816</c:v>
                </c:pt>
                <c:pt idx="7">
                  <c:v>104.15497339986666</c:v>
                </c:pt>
                <c:pt idx="8">
                  <c:v>100.37693727317941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A3-47FD-8D77-8151E713D56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9477168"/>
        <c:axId val="219481480"/>
      </c:barChart>
      <c:catAx>
        <c:axId val="21947716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219481480"/>
        <c:crosses val="autoZero"/>
        <c:auto val="1"/>
        <c:lblAlgn val="ctr"/>
        <c:lblOffset val="100"/>
        <c:noMultiLvlLbl val="0"/>
      </c:catAx>
      <c:valAx>
        <c:axId val="219481480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21947716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75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75000"/>
                  </a:schemeClr>
                </a:solidFill>
              </a:rPr>
              <a:t>Структура</a:t>
            </a:r>
            <a:r>
              <a:rPr lang="ru-RU" sz="1400" baseline="0">
                <a:solidFill>
                  <a:schemeClr val="accent5">
                    <a:lumMod val="75000"/>
                  </a:schemeClr>
                </a:solidFill>
              </a:rPr>
              <a:t> доходов консолидированного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4238755270710697E-2"/>
          <c:y val="0.17221110958169938"/>
          <c:w val="0.27960249698417722"/>
          <c:h val="0.65347935816229896"/>
        </c:manualLayout>
      </c:layout>
      <c:doughnutChart>
        <c:varyColors val="1"/>
        <c:ser>
          <c:idx val="0"/>
          <c:order val="0"/>
          <c:dPt>
            <c:idx val="4"/>
            <c:bubble3D val="0"/>
            <c:spPr>
              <a:solidFill>
                <a:schemeClr val="accent5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B58B-4043-ABCB-9A6FEA78B050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B58B-4043-ABCB-9A6FEA78B050}"/>
              </c:ext>
            </c:extLst>
          </c:dPt>
          <c:dPt>
            <c:idx val="6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B58B-4043-ABCB-9A6FEA78B050}"/>
              </c:ext>
            </c:extLst>
          </c:dPt>
          <c:dLbls>
            <c:dLbl>
              <c:idx val="1"/>
              <c:layout>
                <c:manualLayout>
                  <c:x val="1.6656429447343201E-2"/>
                  <c:y val="-4.6492489449499637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58B-4043-ABCB-9A6FEA78B050}"/>
                </c:ext>
              </c:extLst>
            </c:dLbl>
            <c:dLbl>
              <c:idx val="2"/>
              <c:layout>
                <c:manualLayout>
                  <c:x val="1.6656429447343135E-2"/>
                  <c:y val="4.6492489449499637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58B-4043-ABCB-9A6FEA78B050}"/>
                </c:ext>
              </c:extLst>
            </c:dLbl>
            <c:dLbl>
              <c:idx val="3"/>
              <c:layout>
                <c:manualLayout>
                  <c:x val="-1.8507143830381299E-3"/>
                  <c:y val="-4.6492489449499637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58B-4043-ABCB-9A6FEA78B050}"/>
                </c:ext>
              </c:extLst>
            </c:dLbl>
            <c:dLbl>
              <c:idx val="4"/>
              <c:layout>
                <c:manualLayout>
                  <c:x val="1.4805715064305039E-2"/>
                  <c:y val="1.859699577979977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58B-4043-ABCB-9A6FEA78B050}"/>
                </c:ext>
              </c:extLst>
            </c:dLbl>
            <c:dLbl>
              <c:idx val="6"/>
              <c:layout>
                <c:manualLayout>
                  <c:x val="1.8507143830381299E-3"/>
                  <c:y val="0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58B-4043-ABCB-9A6FEA78B05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'[Красота 2020 -10 мес.xlsx]Структура конс и район'!$A$5:$A$11</c:f>
              <c:strCache>
                <c:ptCount val="7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Земельный налог</c:v>
                </c:pt>
                <c:pt idx="3">
                  <c:v>Акцизы на нефтепродукты</c:v>
                </c:pt>
                <c:pt idx="4">
                  <c:v>Прочие налоговые доходы</c:v>
                </c:pt>
                <c:pt idx="5">
                  <c:v>Безвозмездные поступления</c:v>
                </c:pt>
                <c:pt idx="6">
                  <c:v>Неналоговые доходы</c:v>
                </c:pt>
              </c:strCache>
            </c:strRef>
          </c:cat>
          <c:val>
            <c:numRef>
              <c:f>'[Красота 2020 -10 мес.xlsx]Структура конс и район'!$B$5:$B$11</c:f>
              <c:numCache>
                <c:formatCode>#\ ##0.0</c:formatCode>
                <c:ptCount val="7"/>
                <c:pt idx="0">
                  <c:v>421.86178269000004</c:v>
                </c:pt>
                <c:pt idx="1">
                  <c:v>47.541060760000001</c:v>
                </c:pt>
                <c:pt idx="2">
                  <c:v>73.871426709999994</c:v>
                </c:pt>
                <c:pt idx="3">
                  <c:v>43.373051279999999</c:v>
                </c:pt>
                <c:pt idx="4">
                  <c:v>28.611355819999996</c:v>
                </c:pt>
                <c:pt idx="5">
                  <c:v>1207.2</c:v>
                </c:pt>
                <c:pt idx="6" formatCode="0.0">
                  <c:v>34.62285270000001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58B-4043-ABCB-9A6FEA78B05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44573924863075182"/>
          <c:y val="0.28046394520466422"/>
          <c:w val="0.3271708988882468"/>
          <c:h val="0.5472909365603861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75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75000"/>
                  </a:schemeClr>
                </a:solidFill>
              </a:rPr>
              <a:t>Структура доходов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1719019008467725E-2"/>
          <c:y val="0.22924082366900142"/>
          <c:w val="0.2678422519705328"/>
          <c:h val="0.58353874025592944"/>
        </c:manualLayout>
      </c:layout>
      <c:doughnutChart>
        <c:varyColors val="1"/>
        <c:ser>
          <c:idx val="0"/>
          <c:order val="0"/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2496-44A9-A8F0-243A04119F3D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2496-44A9-A8F0-243A04119F3D}"/>
              </c:ext>
            </c:extLst>
          </c:dPt>
          <c:dPt>
            <c:idx val="4"/>
            <c:bubble3D val="0"/>
            <c:spPr>
              <a:solidFill>
                <a:schemeClr val="accent3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2496-44A9-A8F0-243A04119F3D}"/>
              </c:ext>
            </c:extLst>
          </c:dPt>
          <c:dLbls>
            <c:dLbl>
              <c:idx val="1"/>
              <c:layout>
                <c:manualLayout>
                  <c:x val="-1.4874155276811612E-2"/>
                  <c:y val="4.0507265791454566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496-44A9-A8F0-243A04119F3D}"/>
                </c:ext>
              </c:extLst>
            </c:dLbl>
            <c:dLbl>
              <c:idx val="2"/>
              <c:layout>
                <c:manualLayout>
                  <c:x val="1.4874155276811542E-2"/>
                  <c:y val="-4.0507265791454566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496-44A9-A8F0-243A04119F3D}"/>
                </c:ext>
              </c:extLst>
            </c:dLbl>
            <c:dLbl>
              <c:idx val="4"/>
              <c:layout>
                <c:manualLayout>
                  <c:x val="7.4370776384057712E-3"/>
                  <c:y val="0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496-44A9-A8F0-243A04119F3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'[Красота 2020 -10 мес.xlsx]Структура конс и район'!$A$18:$A$22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'[Красота 2020 -10 мес.xlsx]Структура конс и район'!$B$18:$B$22</c:f>
              <c:numCache>
                <c:formatCode>#\ ##0.0</c:formatCode>
                <c:ptCount val="5"/>
                <c:pt idx="0">
                  <c:v>315.32293324</c:v>
                </c:pt>
                <c:pt idx="1">
                  <c:v>39.620070140000003</c:v>
                </c:pt>
                <c:pt idx="2">
                  <c:v>24.267150479999998</c:v>
                </c:pt>
                <c:pt idx="3">
                  <c:v>1034.3</c:v>
                </c:pt>
                <c:pt idx="4" formatCode="0.0">
                  <c:v>24.56658315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496-44A9-A8F0-243A04119F3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44555195413606929"/>
          <c:y val="0.27940508541610848"/>
          <c:w val="0.3313357167117576"/>
          <c:h val="0.3860996287365560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10FC-4944-88A5-37ABFCBF1935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10FC-4944-88A5-37ABFCBF1935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10FC-4944-88A5-37ABFCBF1935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10FC-4944-88A5-37ABFCBF1935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10FC-4944-88A5-37ABFCBF1935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10FC-4944-88A5-37ABFCBF1935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10FC-4944-88A5-37ABFCBF1935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10FC-4944-88A5-37ABFCBF1935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10FC-4944-88A5-37ABFCBF1935}"/>
              </c:ext>
            </c:extLst>
          </c:dPt>
          <c:dPt>
            <c:idx val="10"/>
            <c:bubble3D val="0"/>
            <c:explosion val="1"/>
            <c:extLst>
              <c:ext xmlns:c16="http://schemas.microsoft.com/office/drawing/2014/chart" uri="{C3380CC4-5D6E-409C-BE32-E72D297353CC}">
                <c16:uniqueId val="{0000000A-10FC-4944-88A5-37ABFCBF1935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10,9%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0FC-4944-88A5-37ABFCBF1935}"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1,0 %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10FC-4944-88A5-37ABFCBF1935}"/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8,5%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10FC-4944-88A5-37ABFCBF1935}"/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5,5%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10FC-4944-88A5-37ABFCBF1935}"/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3,7%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0FC-4944-88A5-37ABFCBF1935}"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10FC-4944-88A5-37ABFCBF1935}"/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10FC-4944-88A5-37ABFCBF1935}"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55,1%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10FC-4944-88A5-37ABFCBF1935}"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7,7 %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10FC-4944-88A5-37ABFCBF1935}"/>
                </c:ext>
              </c:extLst>
            </c:dLbl>
            <c:dLbl>
              <c:idx val="9"/>
              <c:layout>
                <c:manualLayout>
                  <c:x val="4.8547500213658321E-2"/>
                  <c:y val="-0.1833243318162021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7,6%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10FC-4944-88A5-37ABFCBF1935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0FC-4944-88A5-37ABFCBF1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#\ ##0.0\ _₽_-;\-* #\ ##0.0\ _₽_-;_-* "-"??\ _₽_-;_-@_-</c:formatCode>
                <c:ptCount val="11"/>
                <c:pt idx="0">
                  <c:v>11.995104039167687</c:v>
                </c:pt>
                <c:pt idx="1">
                  <c:v>0.97919216646266838</c:v>
                </c:pt>
                <c:pt idx="2">
                  <c:v>2.3255813953488373</c:v>
                </c:pt>
                <c:pt idx="3">
                  <c:v>8.2007343941248472</c:v>
                </c:pt>
                <c:pt idx="4">
                  <c:v>2.9375764993880047</c:v>
                </c:pt>
                <c:pt idx="5">
                  <c:v>0.12239902080783355</c:v>
                </c:pt>
                <c:pt idx="6">
                  <c:v>0</c:v>
                </c:pt>
                <c:pt idx="7">
                  <c:v>60.097919216646268</c:v>
                </c:pt>
                <c:pt idx="8">
                  <c:v>7.2215422276621783</c:v>
                </c:pt>
                <c:pt idx="9">
                  <c:v>0.12239902080783355</c:v>
                </c:pt>
                <c:pt idx="10">
                  <c:v>5.9975520195838437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0FC-4944-88A5-37ABFCBF1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1738,3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345FA-88FF-4256-B5ED-F8142FA55504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427288" y="1336675"/>
            <a:ext cx="27051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C8C29-82AD-4EDB-A033-5A6C2B716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34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C8C29-82AD-4EDB-A033-5A6C2B716C1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5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43080" y="528588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5056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43000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51692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34308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243000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1692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43080" y="366120"/>
            <a:ext cx="6171840" cy="7063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5056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"/>
              </a:rPr>
              <a:t>Образец заголовка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Calibri"/>
              </a:rPr>
              <a:t>Образец текста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Второй уровень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Третий уровень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Четвертый уровень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343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E42B657B-45D5-49E8-9C98-6BEDCCE76E3F}" type="datetime">
              <a:rPr lang="ru-RU" sz="1200" b="0" strike="noStrike" spc="-1">
                <a:solidFill>
                  <a:srgbClr val="8B8B8B"/>
                </a:solidFill>
                <a:latin typeface="Calibri"/>
              </a:rPr>
              <a:t>23.03.2021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343240" y="8475120"/>
            <a:ext cx="217152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4915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D1D50AA6-06D5-45DA-B40F-294708F0B092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6185520"/>
            <a:ext cx="6873480" cy="295812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2"/>
          <p:cNvSpPr/>
          <p:nvPr/>
        </p:nvSpPr>
        <p:spPr>
          <a:xfrm>
            <a:off x="0" y="-60120"/>
            <a:ext cx="6873480" cy="295812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CustomShape 3"/>
          <p:cNvSpPr/>
          <p:nvPr/>
        </p:nvSpPr>
        <p:spPr>
          <a:xfrm>
            <a:off x="2288880" y="1465560"/>
            <a:ext cx="4454280" cy="1005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4" name="Group 4"/>
          <p:cNvGrpSpPr/>
          <p:nvPr/>
        </p:nvGrpSpPr>
        <p:grpSpPr>
          <a:xfrm>
            <a:off x="1946880" y="0"/>
            <a:ext cx="4926960" cy="3431520"/>
            <a:chOff x="1946880" y="0"/>
            <a:chExt cx="4926960" cy="3431520"/>
          </a:xfrm>
        </p:grpSpPr>
        <p:grpSp>
          <p:nvGrpSpPr>
            <p:cNvPr id="45" name="Group 5"/>
            <p:cNvGrpSpPr/>
            <p:nvPr/>
          </p:nvGrpSpPr>
          <p:grpSpPr>
            <a:xfrm>
              <a:off x="1946880" y="25920"/>
              <a:ext cx="1835640" cy="3377520"/>
              <a:chOff x="1946880" y="25920"/>
              <a:chExt cx="1835640" cy="3377520"/>
            </a:xfrm>
          </p:grpSpPr>
          <p:grpSp>
            <p:nvGrpSpPr>
              <p:cNvPr id="46" name="Group 6"/>
              <p:cNvGrpSpPr/>
              <p:nvPr/>
            </p:nvGrpSpPr>
            <p:grpSpPr>
              <a:xfrm>
                <a:off x="1946880" y="25920"/>
                <a:ext cx="1835640" cy="1732680"/>
                <a:chOff x="1946880" y="25920"/>
                <a:chExt cx="1835640" cy="1732680"/>
              </a:xfrm>
            </p:grpSpPr>
            <p:sp>
              <p:nvSpPr>
                <p:cNvPr id="47" name="CustomShape 7"/>
                <p:cNvSpPr/>
                <p:nvPr/>
              </p:nvSpPr>
              <p:spPr>
                <a:xfrm>
                  <a:off x="1946880" y="2592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8" name="CustomShape 8"/>
                <p:cNvSpPr/>
                <p:nvPr/>
              </p:nvSpPr>
              <p:spPr>
                <a:xfrm>
                  <a:off x="2873160" y="2592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9" name="CustomShape 9"/>
                <p:cNvSpPr/>
                <p:nvPr/>
              </p:nvSpPr>
              <p:spPr>
                <a:xfrm>
                  <a:off x="1946880" y="92304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0" name="CustomShape 10"/>
                <p:cNvSpPr/>
                <p:nvPr/>
              </p:nvSpPr>
              <p:spPr>
                <a:xfrm>
                  <a:off x="2873160" y="92304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1" name="Group 11"/>
              <p:cNvGrpSpPr/>
              <p:nvPr/>
            </p:nvGrpSpPr>
            <p:grpSpPr>
              <a:xfrm>
                <a:off x="1997640" y="1702080"/>
                <a:ext cx="1720440" cy="1701360"/>
                <a:chOff x="1997640" y="1702080"/>
                <a:chExt cx="1720440" cy="1701360"/>
              </a:xfrm>
            </p:grpSpPr>
            <p:sp>
              <p:nvSpPr>
                <p:cNvPr id="52" name="CustomShape 12"/>
                <p:cNvSpPr/>
                <p:nvPr/>
              </p:nvSpPr>
              <p:spPr>
                <a:xfrm rot="2502000">
                  <a:off x="1957320" y="208152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3"/>
                <p:cNvSpPr/>
                <p:nvPr/>
              </p:nvSpPr>
              <p:spPr>
                <a:xfrm rot="8298000">
                  <a:off x="2614680" y="205056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4" name="CustomShape 14"/>
                <p:cNvSpPr/>
                <p:nvPr/>
              </p:nvSpPr>
              <p:spPr>
                <a:xfrm rot="8298000">
                  <a:off x="1965960" y="267912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5" name="CustomShape 15"/>
                <p:cNvSpPr/>
                <p:nvPr/>
              </p:nvSpPr>
              <p:spPr>
                <a:xfrm rot="13302000">
                  <a:off x="2586960" y="267948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6" name="Group 16"/>
            <p:cNvGrpSpPr/>
            <p:nvPr/>
          </p:nvGrpSpPr>
          <p:grpSpPr>
            <a:xfrm>
              <a:off x="4050000" y="0"/>
              <a:ext cx="1286280" cy="1372680"/>
              <a:chOff x="4050000" y="0"/>
              <a:chExt cx="1286280" cy="1372680"/>
            </a:xfrm>
          </p:grpSpPr>
          <p:grpSp>
            <p:nvGrpSpPr>
              <p:cNvPr id="57" name="Group 17"/>
              <p:cNvGrpSpPr/>
              <p:nvPr/>
            </p:nvGrpSpPr>
            <p:grpSpPr>
              <a:xfrm>
                <a:off x="4708080" y="716760"/>
                <a:ext cx="628200" cy="645840"/>
                <a:chOff x="4708080" y="716760"/>
                <a:chExt cx="628200" cy="645840"/>
              </a:xfrm>
            </p:grpSpPr>
            <p:sp>
              <p:nvSpPr>
                <p:cNvPr id="58" name="CustomShape 18"/>
                <p:cNvSpPr/>
                <p:nvPr/>
              </p:nvSpPr>
              <p:spPr>
                <a:xfrm rot="2763000">
                  <a:off x="4705560" y="837360"/>
                  <a:ext cx="399600" cy="1519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9" name="CustomShape 19"/>
                <p:cNvSpPr/>
                <p:nvPr/>
              </p:nvSpPr>
              <p:spPr>
                <a:xfrm rot="8037000">
                  <a:off x="4926240" y="843840"/>
                  <a:ext cx="412200" cy="147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0" name="CustomShape 20"/>
                <p:cNvSpPr/>
                <p:nvPr/>
              </p:nvSpPr>
              <p:spPr>
                <a:xfrm rot="8037000">
                  <a:off x="4701960" y="1089360"/>
                  <a:ext cx="412200" cy="147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1" name="CustomShape 21"/>
                <p:cNvSpPr/>
                <p:nvPr/>
              </p:nvSpPr>
              <p:spPr>
                <a:xfrm rot="13563600">
                  <a:off x="4938840" y="1087200"/>
                  <a:ext cx="399600" cy="1519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2" name="Group 22"/>
              <p:cNvGrpSpPr/>
              <p:nvPr/>
            </p:nvGrpSpPr>
            <p:grpSpPr>
              <a:xfrm>
                <a:off x="4050000" y="730440"/>
                <a:ext cx="635760" cy="642240"/>
                <a:chOff x="4050000" y="730440"/>
                <a:chExt cx="635760" cy="642240"/>
              </a:xfrm>
            </p:grpSpPr>
            <p:sp>
              <p:nvSpPr>
                <p:cNvPr id="63" name="CustomShape 23"/>
                <p:cNvSpPr/>
                <p:nvPr/>
              </p:nvSpPr>
              <p:spPr>
                <a:xfrm rot="10800000">
                  <a:off x="4371480" y="104544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4"/>
                <p:cNvSpPr/>
                <p:nvPr/>
              </p:nvSpPr>
              <p:spPr>
                <a:xfrm rot="10800000">
                  <a:off x="4371480" y="73008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5" name="CustomShape 25"/>
                <p:cNvSpPr/>
                <p:nvPr/>
              </p:nvSpPr>
              <p:spPr>
                <a:xfrm rot="10800000">
                  <a:off x="4051440" y="73764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6" name="CustomShape 26"/>
                <p:cNvSpPr/>
                <p:nvPr/>
              </p:nvSpPr>
              <p:spPr>
                <a:xfrm rot="10800000">
                  <a:off x="4050000" y="104652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7" name="Group 27"/>
              <p:cNvGrpSpPr/>
              <p:nvPr/>
            </p:nvGrpSpPr>
            <p:grpSpPr>
              <a:xfrm>
                <a:off x="4693680" y="0"/>
                <a:ext cx="635040" cy="676440"/>
                <a:chOff x="4693680" y="0"/>
                <a:chExt cx="635040" cy="676440"/>
              </a:xfrm>
            </p:grpSpPr>
            <p:sp>
              <p:nvSpPr>
                <p:cNvPr id="68" name="CustomShape 28"/>
                <p:cNvSpPr/>
                <p:nvPr/>
              </p:nvSpPr>
              <p:spPr>
                <a:xfrm>
                  <a:off x="4693680" y="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9"/>
                <p:cNvSpPr/>
                <p:nvPr/>
              </p:nvSpPr>
              <p:spPr>
                <a:xfrm>
                  <a:off x="5014440" y="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0" name="CustomShape 30"/>
                <p:cNvSpPr/>
                <p:nvPr/>
              </p:nvSpPr>
              <p:spPr>
                <a:xfrm>
                  <a:off x="4693680" y="35028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1" name="CustomShape 31"/>
                <p:cNvSpPr/>
                <p:nvPr/>
              </p:nvSpPr>
              <p:spPr>
                <a:xfrm>
                  <a:off x="5014440" y="35028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2" name="CustomShape 32"/>
              <p:cNvSpPr/>
              <p:nvPr/>
            </p:nvSpPr>
            <p:spPr>
              <a:xfrm rot="10800000">
                <a:off x="4050000" y="22320"/>
                <a:ext cx="628920" cy="6523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3" name="Group 33"/>
            <p:cNvGrpSpPr/>
            <p:nvPr/>
          </p:nvGrpSpPr>
          <p:grpSpPr>
            <a:xfrm>
              <a:off x="3880800" y="1507680"/>
              <a:ext cx="618120" cy="655200"/>
              <a:chOff x="3880800" y="1507680"/>
              <a:chExt cx="618120" cy="655200"/>
            </a:xfrm>
          </p:grpSpPr>
          <p:sp>
            <p:nvSpPr>
              <p:cNvPr id="74" name="CustomShape 34"/>
              <p:cNvSpPr/>
              <p:nvPr/>
            </p:nvSpPr>
            <p:spPr>
              <a:xfrm rot="5400000">
                <a:off x="4185360" y="1512360"/>
                <a:ext cx="31824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5" name="CustomShape 35"/>
              <p:cNvSpPr/>
              <p:nvPr/>
            </p:nvSpPr>
            <p:spPr>
              <a:xfrm rot="5400000">
                <a:off x="4185360" y="183744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6" name="CustomShape 36"/>
              <p:cNvSpPr/>
              <p:nvPr/>
            </p:nvSpPr>
            <p:spPr>
              <a:xfrm rot="5400000">
                <a:off x="3875760" y="152460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7" name="CustomShape 37"/>
              <p:cNvSpPr/>
              <p:nvPr/>
            </p:nvSpPr>
            <p:spPr>
              <a:xfrm rot="5400000">
                <a:off x="3875760" y="184932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8" name="Group 38"/>
            <p:cNvGrpSpPr/>
            <p:nvPr/>
          </p:nvGrpSpPr>
          <p:grpSpPr>
            <a:xfrm>
              <a:off x="4898160" y="2727000"/>
              <a:ext cx="630360" cy="648000"/>
              <a:chOff x="4898160" y="2727000"/>
              <a:chExt cx="630360" cy="648000"/>
            </a:xfrm>
          </p:grpSpPr>
          <p:sp>
            <p:nvSpPr>
              <p:cNvPr id="79" name="CustomShape 39"/>
              <p:cNvSpPr/>
              <p:nvPr/>
            </p:nvSpPr>
            <p:spPr>
              <a:xfrm rot="2771400">
                <a:off x="4896000" y="2847960"/>
                <a:ext cx="400320" cy="1522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40"/>
              <p:cNvSpPr/>
              <p:nvPr/>
            </p:nvSpPr>
            <p:spPr>
              <a:xfrm rot="8028600">
                <a:off x="5116680" y="2854800"/>
                <a:ext cx="412920" cy="147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1" name="CustomShape 41"/>
              <p:cNvSpPr/>
              <p:nvPr/>
            </p:nvSpPr>
            <p:spPr>
              <a:xfrm rot="8028600">
                <a:off x="4893120" y="3101040"/>
                <a:ext cx="412560" cy="147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2" name="CustomShape 42"/>
              <p:cNvSpPr/>
              <p:nvPr/>
            </p:nvSpPr>
            <p:spPr>
              <a:xfrm rot="13571400">
                <a:off x="5130000" y="3099240"/>
                <a:ext cx="400320" cy="1522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3" name="Group 43"/>
            <p:cNvGrpSpPr/>
            <p:nvPr/>
          </p:nvGrpSpPr>
          <p:grpSpPr>
            <a:xfrm>
              <a:off x="3830400" y="2247480"/>
              <a:ext cx="702000" cy="1184040"/>
              <a:chOff x="3830400" y="2247480"/>
              <a:chExt cx="702000" cy="1184040"/>
            </a:xfrm>
          </p:grpSpPr>
          <p:sp>
            <p:nvSpPr>
              <p:cNvPr id="84" name="CustomShape 44"/>
              <p:cNvSpPr/>
              <p:nvPr/>
            </p:nvSpPr>
            <p:spPr>
              <a:xfrm rot="2391600">
                <a:off x="3808080" y="26539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5"/>
              <p:cNvSpPr/>
              <p:nvPr/>
            </p:nvSpPr>
            <p:spPr>
              <a:xfrm rot="8408400">
                <a:off x="4082040" y="26352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6" name="CustomShape 46"/>
              <p:cNvSpPr/>
              <p:nvPr/>
            </p:nvSpPr>
            <p:spPr>
              <a:xfrm rot="2391600">
                <a:off x="3807720" y="28969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7" name="CustomShape 47"/>
              <p:cNvSpPr/>
              <p:nvPr/>
            </p:nvSpPr>
            <p:spPr>
              <a:xfrm rot="8408400">
                <a:off x="4082040" y="287856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8"/>
              <p:cNvSpPr/>
              <p:nvPr/>
            </p:nvSpPr>
            <p:spPr>
              <a:xfrm rot="2391600">
                <a:off x="3808080" y="24102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9"/>
              <p:cNvSpPr/>
              <p:nvPr/>
            </p:nvSpPr>
            <p:spPr>
              <a:xfrm rot="8408400">
                <a:off x="4082040" y="239148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50"/>
              <p:cNvSpPr/>
              <p:nvPr/>
            </p:nvSpPr>
            <p:spPr>
              <a:xfrm rot="2391600">
                <a:off x="3808080" y="31237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51"/>
              <p:cNvSpPr/>
              <p:nvPr/>
            </p:nvSpPr>
            <p:spPr>
              <a:xfrm rot="8408400">
                <a:off x="4082040" y="31050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2" name="Group 52"/>
            <p:cNvGrpSpPr/>
            <p:nvPr/>
          </p:nvGrpSpPr>
          <p:grpSpPr>
            <a:xfrm>
              <a:off x="4543920" y="1539000"/>
              <a:ext cx="1302840" cy="1264680"/>
              <a:chOff x="4543920" y="1539000"/>
              <a:chExt cx="1302840" cy="1264680"/>
            </a:xfrm>
          </p:grpSpPr>
          <p:sp>
            <p:nvSpPr>
              <p:cNvPr id="93" name="CustomShape 53"/>
              <p:cNvSpPr/>
              <p:nvPr/>
            </p:nvSpPr>
            <p:spPr>
              <a:xfrm rot="10800000">
                <a:off x="5202720" y="215892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4"/>
              <p:cNvSpPr/>
              <p:nvPr/>
            </p:nvSpPr>
            <p:spPr>
              <a:xfrm rot="10800000">
                <a:off x="5202720" y="153900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5" name="CustomShape 55"/>
              <p:cNvSpPr/>
              <p:nvPr/>
            </p:nvSpPr>
            <p:spPr>
              <a:xfrm rot="10800000">
                <a:off x="4546800" y="155268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6" name="CustomShape 56"/>
              <p:cNvSpPr/>
              <p:nvPr/>
            </p:nvSpPr>
            <p:spPr>
              <a:xfrm rot="10800000">
                <a:off x="4543920" y="216108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7" name="Group 57"/>
            <p:cNvGrpSpPr/>
            <p:nvPr/>
          </p:nvGrpSpPr>
          <p:grpSpPr>
            <a:xfrm>
              <a:off x="5514840" y="360"/>
              <a:ext cx="1260360" cy="1313640"/>
              <a:chOff x="5514840" y="360"/>
              <a:chExt cx="1260360" cy="1313640"/>
            </a:xfrm>
          </p:grpSpPr>
          <p:sp>
            <p:nvSpPr>
              <p:cNvPr id="98" name="CustomShape 58"/>
              <p:cNvSpPr/>
              <p:nvPr/>
            </p:nvSpPr>
            <p:spPr>
              <a:xfrm rot="10800000">
                <a:off x="6148440" y="656640"/>
                <a:ext cx="621000" cy="6559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9"/>
              <p:cNvSpPr/>
              <p:nvPr/>
            </p:nvSpPr>
            <p:spPr>
              <a:xfrm rot="10800000">
                <a:off x="5528520" y="23400"/>
                <a:ext cx="621000" cy="6559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0" name="CustomShape 60"/>
              <p:cNvSpPr/>
              <p:nvPr/>
            </p:nvSpPr>
            <p:spPr>
              <a:xfrm rot="10800000">
                <a:off x="6154200" y="0"/>
                <a:ext cx="621000" cy="655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1" name="CustomShape 61"/>
              <p:cNvSpPr/>
              <p:nvPr/>
            </p:nvSpPr>
            <p:spPr>
              <a:xfrm rot="10800000">
                <a:off x="5832360" y="98496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62"/>
              <p:cNvSpPr/>
              <p:nvPr/>
            </p:nvSpPr>
            <p:spPr>
              <a:xfrm rot="10800000">
                <a:off x="5832360" y="66816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3"/>
              <p:cNvSpPr/>
              <p:nvPr/>
            </p:nvSpPr>
            <p:spPr>
              <a:xfrm rot="10800000">
                <a:off x="5515920" y="67500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4"/>
              <p:cNvSpPr/>
              <p:nvPr/>
            </p:nvSpPr>
            <p:spPr>
              <a:xfrm rot="10800000">
                <a:off x="5514840" y="98604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5" name="CustomShape 65"/>
            <p:cNvSpPr/>
            <p:nvPr/>
          </p:nvSpPr>
          <p:spPr>
            <a:xfrm>
              <a:off x="5965560" y="2507040"/>
              <a:ext cx="779760" cy="74952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6" name="CustomShape 66"/>
            <p:cNvSpPr/>
            <p:nvPr/>
          </p:nvSpPr>
          <p:spPr>
            <a:xfrm rot="10800000">
              <a:off x="5965560" y="1577880"/>
              <a:ext cx="908280" cy="92880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07" name="CustomShape 67"/>
          <p:cNvSpPr/>
          <p:nvPr/>
        </p:nvSpPr>
        <p:spPr>
          <a:xfrm rot="10800000" flipH="1">
            <a:off x="-360" y="-59400"/>
            <a:ext cx="6857640" cy="276696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CustomShape 68"/>
          <p:cNvSpPr/>
          <p:nvPr/>
        </p:nvSpPr>
        <p:spPr>
          <a:xfrm rot="10800000" flipV="1">
            <a:off x="-119160" y="6423840"/>
            <a:ext cx="6993000" cy="272016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9" name="CustomShape 69"/>
          <p:cNvSpPr/>
          <p:nvPr/>
        </p:nvSpPr>
        <p:spPr>
          <a:xfrm>
            <a:off x="195120" y="543960"/>
            <a:ext cx="1781280" cy="547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>
                <a:solidFill>
                  <a:srgbClr val="FFFFFF"/>
                </a:solidFill>
                <a:latin typeface="Segoe UI"/>
              </a:rPr>
              <a:t>2020 год</a:t>
            </a:r>
            <a:endParaRPr lang="ru-RU" sz="3000" b="0" strike="noStrike" spc="-1">
              <a:latin typeface="Arial"/>
            </a:endParaRPr>
          </a:p>
        </p:txBody>
      </p:sp>
      <p:grpSp>
        <p:nvGrpSpPr>
          <p:cNvPr id="110" name="Group 70"/>
          <p:cNvGrpSpPr/>
          <p:nvPr/>
        </p:nvGrpSpPr>
        <p:grpSpPr>
          <a:xfrm>
            <a:off x="109800" y="4327200"/>
            <a:ext cx="6645240" cy="4740120"/>
            <a:chOff x="109800" y="4327200"/>
            <a:chExt cx="6645240" cy="4740120"/>
          </a:xfrm>
        </p:grpSpPr>
        <p:grpSp>
          <p:nvGrpSpPr>
            <p:cNvPr id="111" name="Group 71"/>
            <p:cNvGrpSpPr/>
            <p:nvPr/>
          </p:nvGrpSpPr>
          <p:grpSpPr>
            <a:xfrm>
              <a:off x="109800" y="4363200"/>
              <a:ext cx="2476080" cy="4672080"/>
              <a:chOff x="109800" y="4363200"/>
              <a:chExt cx="2476080" cy="4672080"/>
            </a:xfrm>
          </p:grpSpPr>
          <p:grpSp>
            <p:nvGrpSpPr>
              <p:cNvPr id="112" name="Group 72"/>
              <p:cNvGrpSpPr/>
              <p:nvPr/>
            </p:nvGrpSpPr>
            <p:grpSpPr>
              <a:xfrm>
                <a:off x="109800" y="4363200"/>
                <a:ext cx="2476080" cy="2396880"/>
                <a:chOff x="109800" y="4363200"/>
                <a:chExt cx="2476080" cy="2396880"/>
              </a:xfrm>
            </p:grpSpPr>
            <p:sp>
              <p:nvSpPr>
                <p:cNvPr id="113" name="CustomShape 73"/>
                <p:cNvSpPr/>
                <p:nvPr/>
              </p:nvSpPr>
              <p:spPr>
                <a:xfrm>
                  <a:off x="109800" y="436320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4" name="CustomShape 74"/>
                <p:cNvSpPr/>
                <p:nvPr/>
              </p:nvSpPr>
              <p:spPr>
                <a:xfrm>
                  <a:off x="1358640" y="436320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5" name="CustomShape 75"/>
                <p:cNvSpPr/>
                <p:nvPr/>
              </p:nvSpPr>
              <p:spPr>
                <a:xfrm>
                  <a:off x="109800" y="560412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6" name="CustomShape 76"/>
                <p:cNvSpPr/>
                <p:nvPr/>
              </p:nvSpPr>
              <p:spPr>
                <a:xfrm>
                  <a:off x="1359360" y="5604120"/>
                  <a:ext cx="122652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17" name="Group 77"/>
              <p:cNvGrpSpPr/>
              <p:nvPr/>
            </p:nvGrpSpPr>
            <p:grpSpPr>
              <a:xfrm>
                <a:off x="157320" y="6701040"/>
                <a:ext cx="2340360" cy="2334240"/>
                <a:chOff x="157320" y="6701040"/>
                <a:chExt cx="2340360" cy="2334240"/>
              </a:xfrm>
            </p:grpSpPr>
            <p:sp>
              <p:nvSpPr>
                <p:cNvPr id="118" name="CustomShape 78"/>
                <p:cNvSpPr/>
                <p:nvPr/>
              </p:nvSpPr>
              <p:spPr>
                <a:xfrm rot="2545800">
                  <a:off x="109800" y="7205400"/>
                  <a:ext cx="151200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9"/>
                <p:cNvSpPr/>
                <p:nvPr/>
              </p:nvSpPr>
              <p:spPr>
                <a:xfrm rot="8254200">
                  <a:off x="995760" y="7171920"/>
                  <a:ext cx="151200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0" name="CustomShape 80"/>
                <p:cNvSpPr/>
                <p:nvPr/>
              </p:nvSpPr>
              <p:spPr>
                <a:xfrm rot="8254200">
                  <a:off x="121320" y="8040960"/>
                  <a:ext cx="151164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1" name="CustomShape 81"/>
                <p:cNvSpPr/>
                <p:nvPr/>
              </p:nvSpPr>
              <p:spPr>
                <a:xfrm rot="13345800">
                  <a:off x="969480" y="8041320"/>
                  <a:ext cx="151164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2" name="Group 82"/>
            <p:cNvGrpSpPr/>
            <p:nvPr/>
          </p:nvGrpSpPr>
          <p:grpSpPr>
            <a:xfrm>
              <a:off x="2946240" y="4327200"/>
              <a:ext cx="1742400" cy="1898640"/>
              <a:chOff x="2946240" y="4327200"/>
              <a:chExt cx="1742400" cy="1898640"/>
            </a:xfrm>
          </p:grpSpPr>
          <p:grpSp>
            <p:nvGrpSpPr>
              <p:cNvPr id="123" name="Group 83"/>
              <p:cNvGrpSpPr/>
              <p:nvPr/>
            </p:nvGrpSpPr>
            <p:grpSpPr>
              <a:xfrm>
                <a:off x="3826800" y="5318640"/>
                <a:ext cx="861840" cy="893160"/>
                <a:chOff x="3826800" y="5318640"/>
                <a:chExt cx="861840" cy="893160"/>
              </a:xfrm>
            </p:grpSpPr>
            <p:sp>
              <p:nvSpPr>
                <p:cNvPr id="124" name="CustomShape 84"/>
                <p:cNvSpPr/>
                <p:nvPr/>
              </p:nvSpPr>
              <p:spPr>
                <a:xfrm rot="2806800">
                  <a:off x="3825000" y="5484960"/>
                  <a:ext cx="546480" cy="207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5" name="CustomShape 85"/>
                <p:cNvSpPr/>
                <p:nvPr/>
              </p:nvSpPr>
              <p:spPr>
                <a:xfrm rot="7993200">
                  <a:off x="4122720" y="5497560"/>
                  <a:ext cx="563400" cy="201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6" name="CustomShape 86"/>
                <p:cNvSpPr/>
                <p:nvPr/>
              </p:nvSpPr>
              <p:spPr>
                <a:xfrm rot="7993200">
                  <a:off x="3820320" y="5837040"/>
                  <a:ext cx="563400" cy="201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7" name="CustomShape 87"/>
                <p:cNvSpPr/>
                <p:nvPr/>
              </p:nvSpPr>
              <p:spPr>
                <a:xfrm rot="13606800">
                  <a:off x="4143600" y="5834160"/>
                  <a:ext cx="546480" cy="207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8" name="Group 88"/>
              <p:cNvGrpSpPr/>
              <p:nvPr/>
            </p:nvGrpSpPr>
            <p:grpSpPr>
              <a:xfrm>
                <a:off x="2946240" y="5337720"/>
                <a:ext cx="857880" cy="888120"/>
                <a:chOff x="2946240" y="5337720"/>
                <a:chExt cx="857880" cy="888120"/>
              </a:xfrm>
            </p:grpSpPr>
            <p:sp>
              <p:nvSpPr>
                <p:cNvPr id="129" name="CustomShape 89"/>
                <p:cNvSpPr/>
                <p:nvPr/>
              </p:nvSpPr>
              <p:spPr>
                <a:xfrm rot="10800000">
                  <a:off x="3380040" y="577332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90"/>
                <p:cNvSpPr/>
                <p:nvPr/>
              </p:nvSpPr>
              <p:spPr>
                <a:xfrm rot="10800000">
                  <a:off x="3380040" y="533772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1" name="CustomShape 91"/>
                <p:cNvSpPr/>
                <p:nvPr/>
              </p:nvSpPr>
              <p:spPr>
                <a:xfrm rot="10800000">
                  <a:off x="2948040" y="534744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2" name="CustomShape 92"/>
                <p:cNvSpPr/>
                <p:nvPr/>
              </p:nvSpPr>
              <p:spPr>
                <a:xfrm rot="10800000">
                  <a:off x="2946240" y="577476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3" name="Group 93"/>
              <p:cNvGrpSpPr/>
              <p:nvPr/>
            </p:nvGrpSpPr>
            <p:grpSpPr>
              <a:xfrm>
                <a:off x="3814920" y="4327200"/>
                <a:ext cx="856080" cy="935640"/>
                <a:chOff x="3814920" y="4327200"/>
                <a:chExt cx="856080" cy="935640"/>
              </a:xfrm>
            </p:grpSpPr>
            <p:sp>
              <p:nvSpPr>
                <p:cNvPr id="134" name="CustomShape 94"/>
                <p:cNvSpPr/>
                <p:nvPr/>
              </p:nvSpPr>
              <p:spPr>
                <a:xfrm>
                  <a:off x="3814920" y="432720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5"/>
                <p:cNvSpPr/>
                <p:nvPr/>
              </p:nvSpPr>
              <p:spPr>
                <a:xfrm>
                  <a:off x="4246920" y="432720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6" name="CustomShape 96"/>
                <p:cNvSpPr/>
                <p:nvPr/>
              </p:nvSpPr>
              <p:spPr>
                <a:xfrm>
                  <a:off x="3814920" y="481176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7" name="CustomShape 97"/>
                <p:cNvSpPr/>
                <p:nvPr/>
              </p:nvSpPr>
              <p:spPr>
                <a:xfrm>
                  <a:off x="4246920" y="481176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38" name="CustomShape 98"/>
              <p:cNvSpPr/>
              <p:nvPr/>
            </p:nvSpPr>
            <p:spPr>
              <a:xfrm rot="10800000">
                <a:off x="2946600" y="4358160"/>
                <a:ext cx="848160" cy="9025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39" name="Group 99"/>
            <p:cNvGrpSpPr/>
            <p:nvPr/>
          </p:nvGrpSpPr>
          <p:grpSpPr>
            <a:xfrm>
              <a:off x="2718000" y="6413040"/>
              <a:ext cx="834120" cy="905760"/>
              <a:chOff x="2718000" y="6413040"/>
              <a:chExt cx="834120" cy="905760"/>
            </a:xfrm>
          </p:grpSpPr>
          <p:sp>
            <p:nvSpPr>
              <p:cNvPr id="140" name="CustomShape 100"/>
              <p:cNvSpPr/>
              <p:nvPr/>
            </p:nvSpPr>
            <p:spPr>
              <a:xfrm rot="5400000">
                <a:off x="3123720" y="642528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1" name="CustomShape 101"/>
              <p:cNvSpPr/>
              <p:nvPr/>
            </p:nvSpPr>
            <p:spPr>
              <a:xfrm rot="5400000">
                <a:off x="3123720" y="687420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2" name="CustomShape 102"/>
              <p:cNvSpPr/>
              <p:nvPr/>
            </p:nvSpPr>
            <p:spPr>
              <a:xfrm rot="5400000">
                <a:off x="2705760" y="644148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3" name="CustomShape 103"/>
              <p:cNvSpPr/>
              <p:nvPr/>
            </p:nvSpPr>
            <p:spPr>
              <a:xfrm rot="5400000">
                <a:off x="2705760" y="689040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4" name="Group 104"/>
            <p:cNvGrpSpPr/>
            <p:nvPr/>
          </p:nvGrpSpPr>
          <p:grpSpPr>
            <a:xfrm>
              <a:off x="4083480" y="8099640"/>
              <a:ext cx="864000" cy="896760"/>
              <a:chOff x="4083480" y="8099640"/>
              <a:chExt cx="864000" cy="896760"/>
            </a:xfrm>
          </p:grpSpPr>
          <p:sp>
            <p:nvSpPr>
              <p:cNvPr id="145" name="CustomShape 105"/>
              <p:cNvSpPr/>
              <p:nvPr/>
            </p:nvSpPr>
            <p:spPr>
              <a:xfrm rot="2815200">
                <a:off x="4082040" y="8266320"/>
                <a:ext cx="547200" cy="2077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6"/>
              <p:cNvSpPr/>
              <p:nvPr/>
            </p:nvSpPr>
            <p:spPr>
              <a:xfrm rot="7985400">
                <a:off x="4379760" y="8279640"/>
                <a:ext cx="564480" cy="201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7" name="CustomShape 107"/>
              <p:cNvSpPr/>
              <p:nvPr/>
            </p:nvSpPr>
            <p:spPr>
              <a:xfrm rot="7985400">
                <a:off x="4077360" y="8620560"/>
                <a:ext cx="564480" cy="201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8" name="CustomShape 108"/>
              <p:cNvSpPr/>
              <p:nvPr/>
            </p:nvSpPr>
            <p:spPr>
              <a:xfrm rot="13614600">
                <a:off x="4401000" y="8618040"/>
                <a:ext cx="547560" cy="2077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9" name="Group 109"/>
            <p:cNvGrpSpPr/>
            <p:nvPr/>
          </p:nvGrpSpPr>
          <p:grpSpPr>
            <a:xfrm>
              <a:off x="2642040" y="7443000"/>
              <a:ext cx="955080" cy="1624320"/>
              <a:chOff x="2642040" y="7443000"/>
              <a:chExt cx="955080" cy="1624320"/>
            </a:xfrm>
          </p:grpSpPr>
          <p:sp>
            <p:nvSpPr>
              <p:cNvPr id="150" name="CustomShape 110"/>
              <p:cNvSpPr/>
              <p:nvPr/>
            </p:nvSpPr>
            <p:spPr>
              <a:xfrm rot="2434200">
                <a:off x="2614320" y="79981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11"/>
              <p:cNvSpPr/>
              <p:nvPr/>
            </p:nvSpPr>
            <p:spPr>
              <a:xfrm rot="8365800">
                <a:off x="2984400" y="797544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2" name="CustomShape 112"/>
              <p:cNvSpPr/>
              <p:nvPr/>
            </p:nvSpPr>
            <p:spPr>
              <a:xfrm rot="2434200">
                <a:off x="2614320" y="833436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3" name="CustomShape 113"/>
              <p:cNvSpPr/>
              <p:nvPr/>
            </p:nvSpPr>
            <p:spPr>
              <a:xfrm rot="8365800">
                <a:off x="2984400" y="831168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4"/>
              <p:cNvSpPr/>
              <p:nvPr/>
            </p:nvSpPr>
            <p:spPr>
              <a:xfrm rot="2434200">
                <a:off x="2614320" y="766080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5"/>
              <p:cNvSpPr/>
              <p:nvPr/>
            </p:nvSpPr>
            <p:spPr>
              <a:xfrm rot="8365800">
                <a:off x="2984400" y="76381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6"/>
              <p:cNvSpPr/>
              <p:nvPr/>
            </p:nvSpPr>
            <p:spPr>
              <a:xfrm rot="2434200">
                <a:off x="2614320" y="86479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7"/>
              <p:cNvSpPr/>
              <p:nvPr/>
            </p:nvSpPr>
            <p:spPr>
              <a:xfrm rot="8365800">
                <a:off x="2984400" y="862524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8" name="Group 118"/>
            <p:cNvGrpSpPr/>
            <p:nvPr/>
          </p:nvGrpSpPr>
          <p:grpSpPr>
            <a:xfrm>
              <a:off x="3612240" y="6455880"/>
              <a:ext cx="1757880" cy="1749960"/>
              <a:chOff x="3612240" y="6455880"/>
              <a:chExt cx="1757880" cy="1749960"/>
            </a:xfrm>
          </p:grpSpPr>
          <p:sp>
            <p:nvSpPr>
              <p:cNvPr id="159" name="CustomShape 119"/>
              <p:cNvSpPr/>
              <p:nvPr/>
            </p:nvSpPr>
            <p:spPr>
              <a:xfrm rot="10800000">
                <a:off x="4501080" y="731340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20"/>
              <p:cNvSpPr/>
              <p:nvPr/>
            </p:nvSpPr>
            <p:spPr>
              <a:xfrm rot="10800000">
                <a:off x="4501080" y="645588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1" name="CustomShape 121"/>
              <p:cNvSpPr/>
              <p:nvPr/>
            </p:nvSpPr>
            <p:spPr>
              <a:xfrm rot="10800000">
                <a:off x="3615840" y="647496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2" name="CustomShape 122"/>
              <p:cNvSpPr/>
              <p:nvPr/>
            </p:nvSpPr>
            <p:spPr>
              <a:xfrm rot="10800000">
                <a:off x="3612240" y="731664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3" name="Group 123"/>
            <p:cNvGrpSpPr/>
            <p:nvPr/>
          </p:nvGrpSpPr>
          <p:grpSpPr>
            <a:xfrm>
              <a:off x="4921920" y="4327560"/>
              <a:ext cx="1699920" cy="1816920"/>
              <a:chOff x="4921920" y="4327560"/>
              <a:chExt cx="1699920" cy="1816920"/>
            </a:xfrm>
          </p:grpSpPr>
          <p:sp>
            <p:nvSpPr>
              <p:cNvPr id="164" name="CustomShape 124"/>
              <p:cNvSpPr/>
              <p:nvPr/>
            </p:nvSpPr>
            <p:spPr>
              <a:xfrm rot="10800000">
                <a:off x="5776920" y="5235840"/>
                <a:ext cx="837360" cy="907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5"/>
              <p:cNvSpPr/>
              <p:nvPr/>
            </p:nvSpPr>
            <p:spPr>
              <a:xfrm rot="10800000">
                <a:off x="4940640" y="4359960"/>
                <a:ext cx="837360" cy="907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6" name="CustomShape 126"/>
              <p:cNvSpPr/>
              <p:nvPr/>
            </p:nvSpPr>
            <p:spPr>
              <a:xfrm rot="10800000">
                <a:off x="5784480" y="4327560"/>
                <a:ext cx="837360" cy="907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7" name="CustomShape 127"/>
              <p:cNvSpPr/>
              <p:nvPr/>
            </p:nvSpPr>
            <p:spPr>
              <a:xfrm rot="10800000">
                <a:off x="5350320" y="568980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8"/>
              <p:cNvSpPr/>
              <p:nvPr/>
            </p:nvSpPr>
            <p:spPr>
              <a:xfrm rot="10800000">
                <a:off x="5350320" y="525168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9"/>
              <p:cNvSpPr/>
              <p:nvPr/>
            </p:nvSpPr>
            <p:spPr>
              <a:xfrm rot="10800000">
                <a:off x="4923720" y="526140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30"/>
              <p:cNvSpPr/>
              <p:nvPr/>
            </p:nvSpPr>
            <p:spPr>
              <a:xfrm rot="10800000">
                <a:off x="4921920" y="569088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1" name="CustomShape 131"/>
            <p:cNvSpPr/>
            <p:nvPr/>
          </p:nvSpPr>
          <p:spPr>
            <a:xfrm>
              <a:off x="5529960" y="7795080"/>
              <a:ext cx="1051920" cy="103680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2" name="CustomShape 132"/>
            <p:cNvSpPr/>
            <p:nvPr/>
          </p:nvSpPr>
          <p:spPr>
            <a:xfrm rot="10800000">
              <a:off x="5529960" y="6510240"/>
              <a:ext cx="1225080" cy="12848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3" name="CustomShape 133"/>
          <p:cNvSpPr/>
          <p:nvPr/>
        </p:nvSpPr>
        <p:spPr>
          <a:xfrm>
            <a:off x="1511280" y="7002720"/>
            <a:ext cx="3428640" cy="63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4" name="CustomShape 134"/>
          <p:cNvSpPr/>
          <p:nvPr/>
        </p:nvSpPr>
        <p:spPr>
          <a:xfrm>
            <a:off x="783360" y="7278840"/>
            <a:ext cx="6059880" cy="173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5" name="CustomShape 135"/>
          <p:cNvSpPr/>
          <p:nvPr/>
        </p:nvSpPr>
        <p:spPr>
          <a:xfrm>
            <a:off x="82440" y="147960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6" name="CustomShape 136"/>
          <p:cNvSpPr/>
          <p:nvPr/>
        </p:nvSpPr>
        <p:spPr>
          <a:xfrm>
            <a:off x="82440" y="226584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7" name="CustomShape 137"/>
          <p:cNvSpPr/>
          <p:nvPr/>
        </p:nvSpPr>
        <p:spPr>
          <a:xfrm>
            <a:off x="82440" y="45655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</a:rPr>
              <a:t>сентябрь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78" name="CustomShape 138"/>
          <p:cNvSpPr/>
          <p:nvPr/>
        </p:nvSpPr>
        <p:spPr>
          <a:xfrm>
            <a:off x="82440" y="187380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февраль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9"/>
          <p:cNvSpPr/>
          <p:nvPr/>
        </p:nvSpPr>
        <p:spPr>
          <a:xfrm>
            <a:off x="82440" y="26463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40"/>
          <p:cNvSpPr/>
          <p:nvPr/>
        </p:nvSpPr>
        <p:spPr>
          <a:xfrm>
            <a:off x="82440" y="378756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1" name="CustomShape 141"/>
          <p:cNvSpPr/>
          <p:nvPr/>
        </p:nvSpPr>
        <p:spPr>
          <a:xfrm>
            <a:off x="82440" y="30243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2" name="CustomShape 142"/>
          <p:cNvSpPr/>
          <p:nvPr/>
        </p:nvSpPr>
        <p:spPr>
          <a:xfrm>
            <a:off x="79920" y="53373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3"/>
          <p:cNvSpPr/>
          <p:nvPr/>
        </p:nvSpPr>
        <p:spPr>
          <a:xfrm>
            <a:off x="82440" y="34045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4"/>
          <p:cNvSpPr/>
          <p:nvPr/>
        </p:nvSpPr>
        <p:spPr>
          <a:xfrm>
            <a:off x="81000" y="49507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</a:rPr>
              <a:t>октябрь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5" name="CustomShape 145"/>
          <p:cNvSpPr/>
          <p:nvPr/>
        </p:nvSpPr>
        <p:spPr>
          <a:xfrm>
            <a:off x="82440" y="417420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6"/>
          <p:cNvSpPr/>
          <p:nvPr/>
        </p:nvSpPr>
        <p:spPr>
          <a:xfrm>
            <a:off x="65160" y="5722560"/>
            <a:ext cx="1337400" cy="33588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87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360" y="5387400"/>
            <a:ext cx="406800" cy="5504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8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800" cy="5544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9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84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0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96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96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96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56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5000" cy="5576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640" cy="577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6" name="CustomShape 147"/>
          <p:cNvSpPr/>
          <p:nvPr/>
        </p:nvSpPr>
        <p:spPr>
          <a:xfrm>
            <a:off x="2463480" y="3904200"/>
            <a:ext cx="3550680" cy="516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городское поселение  Новокубанское – административный центр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7" name="CustomShape 148"/>
          <p:cNvSpPr/>
          <p:nvPr/>
        </p:nvSpPr>
        <p:spPr>
          <a:xfrm>
            <a:off x="2264760" y="3204000"/>
            <a:ext cx="4311000" cy="303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Муниципальное образование Новокубанский район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8" name="CustomShape 149"/>
          <p:cNvSpPr/>
          <p:nvPr/>
        </p:nvSpPr>
        <p:spPr>
          <a:xfrm>
            <a:off x="4014360" y="4883760"/>
            <a:ext cx="2721960" cy="1155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9" name="CustomShape 150"/>
          <p:cNvSpPr/>
          <p:nvPr/>
        </p:nvSpPr>
        <p:spPr>
          <a:xfrm>
            <a:off x="4138560" y="4599360"/>
            <a:ext cx="2539080" cy="303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восемь сельских  поселений: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200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6240" cy="696960"/>
          </a:xfrm>
          <a:prstGeom prst="rect">
            <a:avLst/>
          </a:prstGeom>
          <a:ln w="0">
            <a:noFill/>
          </a:ln>
        </p:spPr>
      </p:pic>
      <p:grpSp>
        <p:nvGrpSpPr>
          <p:cNvPr id="201" name="Group 151"/>
          <p:cNvGrpSpPr/>
          <p:nvPr/>
        </p:nvGrpSpPr>
        <p:grpSpPr>
          <a:xfrm>
            <a:off x="5566680" y="434880"/>
            <a:ext cx="1276560" cy="807120"/>
            <a:chOff x="5566680" y="434880"/>
            <a:chExt cx="1276560" cy="807120"/>
          </a:xfrm>
        </p:grpSpPr>
        <p:sp>
          <p:nvSpPr>
            <p:cNvPr id="202" name="CustomShape 152"/>
            <p:cNvSpPr/>
            <p:nvPr/>
          </p:nvSpPr>
          <p:spPr>
            <a:xfrm>
              <a:off x="643752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3" name="CustomShape 153"/>
            <p:cNvSpPr/>
            <p:nvPr/>
          </p:nvSpPr>
          <p:spPr>
            <a:xfrm>
              <a:off x="6304320" y="113328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4" name="CustomShape 154"/>
            <p:cNvSpPr/>
            <p:nvPr/>
          </p:nvSpPr>
          <p:spPr>
            <a:xfrm>
              <a:off x="621936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5" name="CustomShape 155"/>
            <p:cNvSpPr/>
            <p:nvPr/>
          </p:nvSpPr>
          <p:spPr>
            <a:xfrm>
              <a:off x="5784840" y="434880"/>
              <a:ext cx="40788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6"/>
            <p:cNvSpPr/>
            <p:nvPr/>
          </p:nvSpPr>
          <p:spPr>
            <a:xfrm>
              <a:off x="600084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7"/>
            <p:cNvSpPr/>
            <p:nvPr/>
          </p:nvSpPr>
          <p:spPr>
            <a:xfrm>
              <a:off x="556668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8"/>
            <p:cNvSpPr/>
            <p:nvPr/>
          </p:nvSpPr>
          <p:spPr>
            <a:xfrm flipV="1">
              <a:off x="6086160" y="43452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9"/>
            <p:cNvSpPr/>
            <p:nvPr/>
          </p:nvSpPr>
          <p:spPr>
            <a:xfrm flipV="1">
              <a:off x="5651640" y="43452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60"/>
            <p:cNvSpPr/>
            <p:nvPr/>
          </p:nvSpPr>
          <p:spPr>
            <a:xfrm>
              <a:off x="5870160" y="113328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2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3" name="CustomShape 3"/>
          <p:cNvSpPr/>
          <p:nvPr/>
        </p:nvSpPr>
        <p:spPr>
          <a:xfrm>
            <a:off x="26640" y="126360"/>
            <a:ext cx="4454280" cy="39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graphicFrame>
        <p:nvGraphicFramePr>
          <p:cNvPr id="214" name="Table 4"/>
          <p:cNvGraphicFramePr/>
          <p:nvPr>
            <p:extLst>
              <p:ext uri="{D42A27DB-BD31-4B8C-83A1-F6EECF244321}">
                <p14:modId xmlns:p14="http://schemas.microsoft.com/office/powerpoint/2010/main" val="2690865005"/>
              </p:ext>
            </p:extLst>
          </p:nvPr>
        </p:nvGraphicFramePr>
        <p:xfrm>
          <a:off x="158760" y="1314000"/>
          <a:ext cx="6366240" cy="2135280"/>
        </p:xfrm>
        <a:graphic>
          <a:graphicData uri="http://schemas.openxmlformats.org/drawingml/2006/table">
            <a:tbl>
              <a:tblPr/>
              <a:tblGrid>
                <a:gridCol w="280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2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9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Утвержденные бюджетные назначения </a:t>
                      </a:r>
                      <a:endParaRPr lang="ru-RU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2020 года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Исполнено за январь-октябрь</a:t>
                      </a:r>
                      <a:endParaRPr lang="ru-RU" sz="11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2020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% исполнения годового бюджетного назначения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Доходы всего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2 373,5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1 857,1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Налоговые и неналоговые доходы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775,2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649,9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9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Безвозмездные поступления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1 598,3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1 207,2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Расходы всего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2 174,1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81,7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3,8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Дефицит (-)/ профицит (+)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-37,7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39,3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-104,3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15" name="CustomShape 5"/>
          <p:cNvSpPr/>
          <p:nvPr/>
        </p:nvSpPr>
        <p:spPr>
          <a:xfrm>
            <a:off x="109800" y="8996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6" name="CustomShape 6"/>
          <p:cNvSpPr/>
          <p:nvPr/>
        </p:nvSpPr>
        <p:spPr>
          <a:xfrm>
            <a:off x="109800" y="33944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</a:rPr>
              <a:t>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217" name="Table 7"/>
          <p:cNvGraphicFramePr/>
          <p:nvPr>
            <p:extLst>
              <p:ext uri="{D42A27DB-BD31-4B8C-83A1-F6EECF244321}">
                <p14:modId xmlns:p14="http://schemas.microsoft.com/office/powerpoint/2010/main" val="3415788299"/>
              </p:ext>
            </p:extLst>
          </p:nvPr>
        </p:nvGraphicFramePr>
        <p:xfrm>
          <a:off x="167040" y="3902400"/>
          <a:ext cx="6357600" cy="2232840"/>
        </p:xfrm>
        <a:graphic>
          <a:graphicData uri="http://schemas.openxmlformats.org/drawingml/2006/table">
            <a:tbl>
              <a:tblPr/>
              <a:tblGrid>
                <a:gridCol w="280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5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0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37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Утвержденные бюджетные назначения 2020 года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Исполнено за 10 мес. 2020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% исполнения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Доходы всего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1 862,6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1 438,1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Налоговые и неналоговые доходы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454,5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403,7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Безвозмездные поступления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1 408,1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1 034,4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Расходы всего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1 672,6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66,3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4,0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Дефицит (-)/ профицит (+)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-15,7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8,2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-51,9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18" name="CustomShape 8"/>
          <p:cNvSpPr/>
          <p:nvPr/>
        </p:nvSpPr>
        <p:spPr>
          <a:xfrm>
            <a:off x="5413320" y="95976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19" name="CustomShape 9"/>
          <p:cNvSpPr/>
          <p:nvPr/>
        </p:nvSpPr>
        <p:spPr>
          <a:xfrm>
            <a:off x="5426640" y="358092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20" name="CustomShape 10"/>
          <p:cNvSpPr/>
          <p:nvPr/>
        </p:nvSpPr>
        <p:spPr>
          <a:xfrm>
            <a:off x="3084120" y="745236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8814375"/>
              </p:ext>
            </p:extLst>
          </p:nvPr>
        </p:nvGraphicFramePr>
        <p:xfrm>
          <a:off x="26640" y="6290281"/>
          <a:ext cx="4000680" cy="2727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0000000-0008-0000-02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9901135"/>
              </p:ext>
            </p:extLst>
          </p:nvPr>
        </p:nvGraphicFramePr>
        <p:xfrm>
          <a:off x="3341880" y="6324301"/>
          <a:ext cx="4076700" cy="2708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CustomShape 2"/>
          <p:cNvSpPr/>
          <p:nvPr/>
        </p:nvSpPr>
        <p:spPr>
          <a:xfrm rot="10800000" flipV="1">
            <a:off x="-119160" y="8244720"/>
            <a:ext cx="6993000" cy="899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5" name="CustomShape 3"/>
          <p:cNvSpPr/>
          <p:nvPr/>
        </p:nvSpPr>
        <p:spPr>
          <a:xfrm>
            <a:off x="26640" y="0"/>
            <a:ext cx="4454280" cy="577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26" name="CustomShape 4"/>
          <p:cNvSpPr/>
          <p:nvPr/>
        </p:nvSpPr>
        <p:spPr>
          <a:xfrm>
            <a:off x="1201680" y="8276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Calibri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27" name="CustomShape 5"/>
          <p:cNvSpPr/>
          <p:nvPr/>
        </p:nvSpPr>
        <p:spPr>
          <a:xfrm>
            <a:off x="1238040" y="486000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Calibri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9552045"/>
              </p:ext>
            </p:extLst>
          </p:nvPr>
        </p:nvGraphicFramePr>
        <p:xfrm>
          <a:off x="26640" y="1161360"/>
          <a:ext cx="6830640" cy="3698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5868039"/>
              </p:ext>
            </p:extLst>
          </p:nvPr>
        </p:nvGraphicFramePr>
        <p:xfrm>
          <a:off x="0" y="5061599"/>
          <a:ext cx="6857280" cy="4082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1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2" name="CustomShape 3"/>
          <p:cNvSpPr/>
          <p:nvPr/>
        </p:nvSpPr>
        <p:spPr>
          <a:xfrm>
            <a:off x="26640" y="126360"/>
            <a:ext cx="4122000" cy="577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Segoe UI"/>
              </a:rPr>
              <a:t>НАЛОГОВЫЕ И НЕНАЛОГОВЫЕ ДОХОДЫ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908640" y="7380360"/>
            <a:ext cx="80712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</a:rPr>
              <a:t>1438,1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</a:rPr>
              <a:t> </a:t>
            </a:r>
            <a:r>
              <a:rPr lang="ru-RU" sz="1200" b="1" strike="noStrike" spc="-1" dirty="0" err="1">
                <a:solidFill>
                  <a:srgbClr val="10243E"/>
                </a:solidFill>
                <a:latin typeface="Calibri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34" name="Table 5"/>
          <p:cNvGraphicFramePr/>
          <p:nvPr>
            <p:extLst>
              <p:ext uri="{D42A27DB-BD31-4B8C-83A1-F6EECF244321}">
                <p14:modId xmlns:p14="http://schemas.microsoft.com/office/powerpoint/2010/main" val="1837062248"/>
              </p:ext>
            </p:extLst>
          </p:nvPr>
        </p:nvGraphicFramePr>
        <p:xfrm>
          <a:off x="5316480" y="3981691"/>
          <a:ext cx="987275" cy="1629707"/>
        </p:xfrm>
        <a:graphic>
          <a:graphicData uri="http://schemas.openxmlformats.org/drawingml/2006/table">
            <a:tbl>
              <a:tblPr/>
              <a:tblGrid>
                <a:gridCol w="987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805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615,3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50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421,9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50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47,5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50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73,9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50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43,4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50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28,6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50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1 207,2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7506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35" name="Table 6"/>
          <p:cNvGraphicFramePr/>
          <p:nvPr>
            <p:extLst>
              <p:ext uri="{D42A27DB-BD31-4B8C-83A1-F6EECF244321}">
                <p14:modId xmlns:p14="http://schemas.microsoft.com/office/powerpoint/2010/main" val="2307924339"/>
              </p:ext>
            </p:extLst>
          </p:nvPr>
        </p:nvGraphicFramePr>
        <p:xfrm>
          <a:off x="5316479" y="6884025"/>
          <a:ext cx="1211643" cy="1216693"/>
        </p:xfrm>
        <a:graphic>
          <a:graphicData uri="http://schemas.openxmlformats.org/drawingml/2006/table">
            <a:tbl>
              <a:tblPr/>
              <a:tblGrid>
                <a:gridCol w="1211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25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379,2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5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315,3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25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39,6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5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24,3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25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1 034,3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858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36" name="CustomShape 7"/>
          <p:cNvSpPr/>
          <p:nvPr/>
        </p:nvSpPr>
        <p:spPr>
          <a:xfrm>
            <a:off x="5316480" y="3706036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490101" y="6588751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8" name="CustomShape 9"/>
          <p:cNvSpPr/>
          <p:nvPr/>
        </p:nvSpPr>
        <p:spPr>
          <a:xfrm>
            <a:off x="908640" y="4431837"/>
            <a:ext cx="807120" cy="42943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000" b="1" strike="noStrike" spc="-1" dirty="0">
                <a:latin typeface="Arial"/>
              </a:rPr>
              <a:t>1857,1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</a:rPr>
              <a:t> </a:t>
            </a:r>
            <a:r>
              <a:rPr lang="ru-RU" sz="1200" b="1" strike="noStrike" spc="-1" dirty="0" err="1">
                <a:solidFill>
                  <a:srgbClr val="10243E"/>
                </a:solidFill>
                <a:latin typeface="Calibri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3595611"/>
              </p:ext>
            </p:extLst>
          </p:nvPr>
        </p:nvGraphicFramePr>
        <p:xfrm>
          <a:off x="0" y="703440"/>
          <a:ext cx="6771190" cy="2734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3951739"/>
              </p:ext>
            </p:extLst>
          </p:nvPr>
        </p:nvGraphicFramePr>
        <p:xfrm>
          <a:off x="26640" y="3379808"/>
          <a:ext cx="6862215" cy="273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7833044"/>
              </p:ext>
            </p:extLst>
          </p:nvPr>
        </p:nvGraphicFramePr>
        <p:xfrm>
          <a:off x="-360" y="6008760"/>
          <a:ext cx="6830640" cy="3135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6" name="Table 5"/>
          <p:cNvGraphicFramePr/>
          <p:nvPr>
            <p:extLst>
              <p:ext uri="{D42A27DB-BD31-4B8C-83A1-F6EECF244321}">
                <p14:modId xmlns:p14="http://schemas.microsoft.com/office/powerpoint/2010/main" val="2992203020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Утверждено бюджетных назначений     на 2020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Исполнено      за январь </a:t>
                      </a:r>
                      <a:r>
                        <a:rPr lang="en-US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октябрь 2020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/>
                        </a:rPr>
                        <a:t>% исполнения годовых бюджетных назначений 2020  года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latin typeface="Times New Roman"/>
                        </a:rPr>
                        <a:t>ВСЕГО РАСХОДОВ</a:t>
                      </a:r>
                      <a:r>
                        <a:rPr lang="ru-RU" sz="1200" b="0" strike="noStrike" spc="-1">
                          <a:latin typeface="Times New Roman"/>
                        </a:rPr>
                        <a:t>, в том числе: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2 456,4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1 738,3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70,4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ОБЩЕГОСУДАРСТВЕННЫЕ ВОПРОСЫ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263,5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189,6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72,0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ОБОРОНА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69,4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19,5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73,2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НАЦИОНАЛЬНАЯ ЭКОНОМИКА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173,0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147,9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85,5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ЖИЛИЩНО-КОММУНАЛЬНОЕ ХОЗЯЙСТВО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157,1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96,3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61,3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1 397,3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957,3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68,5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КУЛЬТУРА И КИНЕМАТОГРАФИЯ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184,2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134,5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73,0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ЗДРАВООХРАНЕНИЕ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8,0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СОЦИАЛЬНАЯ ПОЛИТИКА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163,1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131,4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80,5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>
                          <a:latin typeface="Times New Roman"/>
                        </a:rPr>
                        <a:t>ФИЗИЧЕСКАЯ КУЛЬТУРА И СПОРТ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85,6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63,4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74,1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0,8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0,6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81,4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333075"/>
              </p:ext>
            </p:extLst>
          </p:nvPr>
        </p:nvGraphicFramePr>
        <p:xfrm>
          <a:off x="-641136" y="1203121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56" name="Table 5"/>
          <p:cNvGraphicFramePr/>
          <p:nvPr>
            <p:extLst>
              <p:ext uri="{D42A27DB-BD31-4B8C-83A1-F6EECF244321}">
                <p14:modId xmlns:p14="http://schemas.microsoft.com/office/powerpoint/2010/main" val="3491688443"/>
              </p:ext>
            </p:extLst>
          </p:nvPr>
        </p:nvGraphicFramePr>
        <p:xfrm>
          <a:off x="202680" y="1205640"/>
          <a:ext cx="3305160" cy="7712640"/>
        </p:xfrm>
        <a:graphic>
          <a:graphicData uri="http://schemas.openxmlformats.org/drawingml/2006/table">
            <a:tbl>
              <a:tblPr/>
              <a:tblGrid>
                <a:gridCol w="1857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5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61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5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Муниципальная программа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5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Исполнено за январь  октябрь 2020 год, млн. руб.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50" b="1" strike="noStrike" spc="-1">
                          <a:solidFill>
                            <a:srgbClr val="FFFFFF"/>
                          </a:solidFill>
                          <a:latin typeface="Times New Roman"/>
                        </a:rPr>
                        <a:t>% испол-нения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образования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Социальная поддержка граждан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Дети Кубани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1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жилищно-коммунального хозяйства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Обеспечение безопасности населения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культуры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физической культуры и массового спорта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Экономическое развитие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муниципальной службы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Молодежь Кубани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Информационное обеспечение жителей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Информатизация администрации МО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Доступная среда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641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Управление муниципальным имуществом и земельными ресурсами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257" name="Table 6"/>
          <p:cNvGraphicFramePr/>
          <p:nvPr>
            <p:extLst>
              <p:ext uri="{D42A27DB-BD31-4B8C-83A1-F6EECF244321}">
                <p14:modId xmlns:p14="http://schemas.microsoft.com/office/powerpoint/2010/main" val="309348397"/>
              </p:ext>
            </p:extLst>
          </p:nvPr>
        </p:nvGraphicFramePr>
        <p:xfrm>
          <a:off x="3587760" y="1203480"/>
          <a:ext cx="3009240" cy="6411240"/>
        </p:xfrm>
        <a:graphic>
          <a:graphicData uri="http://schemas.openxmlformats.org/drawingml/2006/table">
            <a:tbl>
              <a:tblPr/>
              <a:tblGrid>
                <a:gridCol w="1641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5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2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61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5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Муниципальная программа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5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Исполнено за январь октябрь 2020 год, млн. руб.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50" b="1" strike="noStrike" spc="-1">
                          <a:solidFill>
                            <a:srgbClr val="FFFFFF"/>
                          </a:solidFill>
                          <a:latin typeface="Times New Roman"/>
                        </a:rPr>
                        <a:t>% испол-нения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Управление муниципальными финансами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1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Формирование современной городской среды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0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1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Укрепление материально-технической базы архивного отдела администрации муниципального образования Новокубанский район на 2020-2022 годы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1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Материально-техническое и программное обеспечение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ИТОГО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1 586,8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58" name="CustomShape 7"/>
          <p:cNvSpPr/>
          <p:nvPr/>
        </p:nvSpPr>
        <p:spPr>
          <a:xfrm>
            <a:off x="3463200" y="7697880"/>
            <a:ext cx="3428640" cy="109115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январь-октябрь 2020 года муниципальные программы Новокубанского района исполнены в сумме 1586,8 млн. руб., что составляет 70,5 %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5040</TotalTime>
  <Words>678</Words>
  <Application>Microsoft Office PowerPoint</Application>
  <PresentationFormat>Экран (4:3)</PresentationFormat>
  <Paragraphs>272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Segoe UI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Синельников Александр</cp:lastModifiedBy>
  <cp:revision>487</cp:revision>
  <cp:lastPrinted>2020-09-03T14:39:26Z</cp:lastPrinted>
  <dcterms:modified xsi:type="dcterms:W3CDTF">2021-03-23T11:05:28Z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7</vt:i4>
  </property>
</Properties>
</file>