
<file path=[Content_Types].xml><?xml version="1.0" encoding="utf-8"?>
<Types xmlns="http://schemas.openxmlformats.org/package/2006/content-types">
  <Default Extension="bin" ContentType="application/vnd.openxmlformats-officedocument.oleObject"/>
  <Default Extension="gif" ContentType="image/gif"/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1.xml" ContentType="application/vnd.openxmlformats-officedocument.presentationml.notesSlide+xml"/>
  <Override PartName="/ppt/charts/chart3.xml" ContentType="application/vnd.openxmlformats-officedocument.drawingml.chart+xml"/>
  <Override PartName="/ppt/theme/themeOverride1.xml" ContentType="application/vnd.openxmlformats-officedocument.themeOverride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theme/themeOverride2.xml" ContentType="application/vnd.openxmlformats-officedocument.themeOverride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6858000" cy="9144000" type="screen4x3"/>
  <p:notesSz cx="7559675" cy="106918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>
        <p:scale>
          <a:sx n="100" d="100"/>
          <a:sy n="100" d="100"/>
        </p:scale>
        <p:origin x="1594" y="-2275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aurum.nfu.local\obmen\&#1041;&#1070;&#1044;&#1046;&#1045;&#1058;%20&#1044;&#1051;&#1071;%20&#1043;&#1056;&#1040;&#1046;&#1044;&#1040;&#1053;\___&#1053;&#1040;%20&#1057;&#1040;&#1049;&#1058;%20-%20&#1086;&#1089;&#1085;.&#1087;&#1086;&#1082;&#1072;&#1079;&#1072;&#1090;&#1077;&#1083;&#1080;%20&#1080;&#1089;&#1087;&#1086;&#1083;&#1085;&#1077;&#1085;&#1080;&#1103;\&#1085;&#1072;%201.11.2020\&#1050;&#1088;&#1072;&#1089;&#1086;&#1090;&#1072;%202020%20-10%20&#1084;&#1077;&#1089;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aurum.nfu.local\obmen\&#1041;&#1070;&#1044;&#1046;&#1045;&#1058;%20&#1044;&#1051;&#1071;%20&#1043;&#1056;&#1040;&#1046;&#1044;&#1040;&#1053;\___&#1053;&#1040;%20&#1057;&#1040;&#1049;&#1058;%20-%20&#1086;&#1089;&#1085;.&#1087;&#1086;&#1082;&#1072;&#1079;&#1072;&#1090;&#1077;&#1083;&#1080;%20&#1080;&#1089;&#1087;&#1086;&#1083;&#1085;&#1077;&#1085;&#1080;&#1103;\&#1085;&#1072;%201.11.2020\&#1050;&#1088;&#1072;&#1089;&#1086;&#1090;&#1072;%202020%20-10%20&#1084;&#1077;&#1089;.xlsx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1.bin"/><Relationship Id="rId1" Type="http://schemas.openxmlformats.org/officeDocument/2006/relationships/themeOverride" Target="../theme/themeOverride1.xm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\\aurum.nfu.local\obmen\&#1041;&#1070;&#1044;&#1046;&#1045;&#1058;%20&#1044;&#1051;&#1071;%20&#1043;&#1056;&#1040;&#1046;&#1044;&#1040;&#1053;\___&#1053;&#1040;%20&#1057;&#1040;&#1049;&#1058;%20-%20&#1086;&#1089;&#1085;.&#1087;&#1086;&#1082;&#1072;&#1079;&#1072;&#1090;&#1077;&#1083;&#1080;%20&#1080;&#1089;&#1087;&#1086;&#1083;&#1085;&#1077;&#1085;&#1080;&#1103;\&#1085;&#1072;%201.11.2020\&#1050;&#1088;&#1072;&#1089;&#1086;&#1090;&#1072;%202020%20-10%20&#1084;&#1077;&#1089;.xlsx" TargetMode="Externa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2.bin"/><Relationship Id="rId1" Type="http://schemas.openxmlformats.org/officeDocument/2006/relationships/themeOverride" Target="../theme/themeOverride2.xm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3.bin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4.bin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/>
            </a:pPr>
            <a:r>
              <a:rPr lang="ru-RU" sz="1400"/>
              <a:t>МУНИЦИПАЛЬНЫЙ ДОЛГ КОНСОЛИДИРОВАННОГО БЮДЖЕТА НОВОКУБАНСКОГО РАЙОНА</a:t>
            </a:r>
          </a:p>
        </c:rich>
      </c:tx>
      <c:layout>
        <c:manualLayout>
          <c:xMode val="edge"/>
          <c:yMode val="edge"/>
          <c:x val="0.13398522251217293"/>
          <c:y val="3.0157734952481519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29139596268634327"/>
          <c:y val="0.56891206148069939"/>
          <c:w val="0.63360603697371443"/>
          <c:h val="0.31439341703908635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'Осн параметры'!$B$3</c:f>
              <c:strCache>
                <c:ptCount val="1"/>
                <c:pt idx="0">
                  <c:v>Бюджетные кредиты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'Осн параметры'!$A$4:$A$7</c:f>
              <c:strCache>
                <c:ptCount val="4"/>
                <c:pt idx="0">
                  <c:v>на 01.01.2020г.</c:v>
                </c:pt>
                <c:pt idx="1">
                  <c:v>на 01.04.2020г.</c:v>
                </c:pt>
                <c:pt idx="2">
                  <c:v>на 01.07.2020г.</c:v>
                </c:pt>
                <c:pt idx="3">
                  <c:v>на 01.10.2020г.</c:v>
                </c:pt>
              </c:strCache>
            </c:strRef>
          </c:cat>
          <c:val>
            <c:numRef>
              <c:f>'Осн параметры'!$B$4:$B$7</c:f>
              <c:numCache>
                <c:formatCode>#\ ##0.0</c:formatCode>
                <c:ptCount val="4"/>
                <c:pt idx="0">
                  <c:v>9.1</c:v>
                </c:pt>
                <c:pt idx="1">
                  <c:v>9.6999999999999993</c:v>
                </c:pt>
                <c:pt idx="2">
                  <c:v>12.8</c:v>
                </c:pt>
                <c:pt idx="3">
                  <c:v>14.3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CEA-49C2-AE9E-59B7A6A4FAD7}"/>
            </c:ext>
          </c:extLst>
        </c:ser>
        <c:ser>
          <c:idx val="1"/>
          <c:order val="1"/>
          <c:tx>
            <c:strRef>
              <c:f>'Осн параметры'!$C$3</c:f>
              <c:strCache>
                <c:ptCount val="1"/>
                <c:pt idx="0">
                  <c:v>Кредиты кредитных организаций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'Осн параметры'!$A$4:$A$7</c:f>
              <c:strCache>
                <c:ptCount val="4"/>
                <c:pt idx="0">
                  <c:v>на 01.01.2020г.</c:v>
                </c:pt>
                <c:pt idx="1">
                  <c:v>на 01.04.2020г.</c:v>
                </c:pt>
                <c:pt idx="2">
                  <c:v>на 01.07.2020г.</c:v>
                </c:pt>
                <c:pt idx="3">
                  <c:v>на 01.10.2020г.</c:v>
                </c:pt>
              </c:strCache>
            </c:strRef>
          </c:cat>
          <c:val>
            <c:numRef>
              <c:f>'Осн параметры'!$C$4:$C$7</c:f>
              <c:numCache>
                <c:formatCode>#\ ##0.0</c:formatCode>
                <c:ptCount val="4"/>
                <c:pt idx="0">
                  <c:v>10.5</c:v>
                </c:pt>
                <c:pt idx="1">
                  <c:v>10.5</c:v>
                </c:pt>
                <c:pt idx="2">
                  <c:v>10.5</c:v>
                </c:pt>
                <c:pt idx="3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CEA-49C2-AE9E-59B7A6A4FAD7}"/>
            </c:ext>
          </c:extLst>
        </c:ser>
        <c:ser>
          <c:idx val="2"/>
          <c:order val="2"/>
          <c:tx>
            <c:strRef>
              <c:f>'Осн параметры'!$D$3</c:f>
              <c:strCache>
                <c:ptCount val="1"/>
                <c:pt idx="0">
                  <c:v>муниципальные гарантии</c:v>
                </c:pt>
              </c:strCache>
            </c:strRef>
          </c:tx>
          <c:invertIfNegative val="0"/>
          <c:dLbls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ACEA-49C2-AE9E-59B7A6A4FAD7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ACEA-49C2-AE9E-59B7A6A4FAD7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'Осн параметры'!$A$4:$A$7</c:f>
              <c:strCache>
                <c:ptCount val="4"/>
                <c:pt idx="0">
                  <c:v>на 01.01.2020г.</c:v>
                </c:pt>
                <c:pt idx="1">
                  <c:v>на 01.04.2020г.</c:v>
                </c:pt>
                <c:pt idx="2">
                  <c:v>на 01.07.2020г.</c:v>
                </c:pt>
                <c:pt idx="3">
                  <c:v>на 01.10.2020г.</c:v>
                </c:pt>
              </c:strCache>
            </c:strRef>
          </c:cat>
          <c:val>
            <c:numRef>
              <c:f>'Осн параметры'!$D$4:$D$7</c:f>
              <c:numCache>
                <c:formatCode>#\ ##0.0</c:formatCode>
                <c:ptCount val="4"/>
                <c:pt idx="0">
                  <c:v>8.4</c:v>
                </c:pt>
                <c:pt idx="1">
                  <c:v>0</c:v>
                </c:pt>
                <c:pt idx="2">
                  <c:v>0</c:v>
                </c:pt>
                <c:pt idx="3">
                  <c:v>9.5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CEA-49C2-AE9E-59B7A6A4FAD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overlap val="100"/>
        <c:axId val="545002280"/>
        <c:axId val="545002672"/>
      </c:barChart>
      <c:catAx>
        <c:axId val="545002280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crossAx val="545002672"/>
        <c:crosses val="autoZero"/>
        <c:auto val="1"/>
        <c:lblAlgn val="ctr"/>
        <c:lblOffset val="100"/>
        <c:noMultiLvlLbl val="0"/>
      </c:catAx>
      <c:valAx>
        <c:axId val="545002672"/>
        <c:scaling>
          <c:orientation val="minMax"/>
        </c:scaling>
        <c:delete val="1"/>
        <c:axPos val="t"/>
        <c:numFmt formatCode="#\ ##0.0" sourceLinked="1"/>
        <c:majorTickMark val="out"/>
        <c:minorTickMark val="none"/>
        <c:tickLblPos val="nextTo"/>
        <c:crossAx val="545002280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5.4140296149654564E-2"/>
          <c:y val="0.3204490789628065"/>
          <c:w val="0.85283070866141741"/>
          <c:h val="0.20659480336901723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>
          <a:latin typeface="Calibri" panose="020F0502020204030204" pitchFamily="34" charset="0"/>
          <a:cs typeface="Calibri" panose="020F0502020204030204" pitchFamily="34" charset="0"/>
        </a:defRPr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/>
            </a:pPr>
            <a:r>
              <a:rPr lang="ru-RU" sz="1400"/>
              <a:t>МУНИЦИПАЛЬНЫЙ ДОЛГ МУНИЦИПАЛЬНОГО ОБРАЗОВАНИЯ НОВОКУБАНСКИЙ РАЙОН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0.24847597321362866"/>
          <c:y val="0.55970917523336872"/>
          <c:w val="0.71725611401378564"/>
          <c:h val="0.32305255228642327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'Осн параметры'!$B$11</c:f>
              <c:strCache>
                <c:ptCount val="1"/>
                <c:pt idx="0">
                  <c:v>Бюджетные кредиты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'Осн параметры'!$A$12:$A$15</c:f>
              <c:strCache>
                <c:ptCount val="4"/>
                <c:pt idx="0">
                  <c:v>на 01.01.2020г.</c:v>
                </c:pt>
                <c:pt idx="1">
                  <c:v>на 01.04.2020г.</c:v>
                </c:pt>
                <c:pt idx="2">
                  <c:v>на 01.07.2020г.</c:v>
                </c:pt>
                <c:pt idx="3">
                  <c:v>на 01.10.2020г.</c:v>
                </c:pt>
              </c:strCache>
            </c:strRef>
          </c:cat>
          <c:val>
            <c:numRef>
              <c:f>'Осн параметры'!$B$12:$B$15</c:f>
              <c:numCache>
                <c:formatCode>#\ ##0.0</c:formatCode>
                <c:ptCount val="4"/>
                <c:pt idx="0">
                  <c:v>3</c:v>
                </c:pt>
                <c:pt idx="1">
                  <c:v>3</c:v>
                </c:pt>
                <c:pt idx="2">
                  <c:v>3</c:v>
                </c:pt>
                <c:pt idx="3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01E-461C-A19A-2031712E9A49}"/>
            </c:ext>
          </c:extLst>
        </c:ser>
        <c:ser>
          <c:idx val="1"/>
          <c:order val="1"/>
          <c:tx>
            <c:strRef>
              <c:f>'Осн параметры'!$C$11</c:f>
              <c:strCache>
                <c:ptCount val="1"/>
                <c:pt idx="0">
                  <c:v>Кредиты кредитных организаций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'Осн параметры'!$A$12:$A$15</c:f>
              <c:strCache>
                <c:ptCount val="4"/>
                <c:pt idx="0">
                  <c:v>на 01.01.2020г.</c:v>
                </c:pt>
                <c:pt idx="1">
                  <c:v>на 01.04.2020г.</c:v>
                </c:pt>
                <c:pt idx="2">
                  <c:v>на 01.07.2020г.</c:v>
                </c:pt>
                <c:pt idx="3">
                  <c:v>на 01.10.2020г.</c:v>
                </c:pt>
              </c:strCache>
            </c:strRef>
          </c:cat>
          <c:val>
            <c:numRef>
              <c:f>'Осн параметры'!$C$12:$C$15</c:f>
              <c:numCache>
                <c:formatCode>#\ ##0.0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01E-461C-A19A-2031712E9A4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overlap val="100"/>
        <c:axId val="545003848"/>
        <c:axId val="545004240"/>
      </c:barChart>
      <c:catAx>
        <c:axId val="545003848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crossAx val="545004240"/>
        <c:crosses val="autoZero"/>
        <c:auto val="1"/>
        <c:lblAlgn val="ctr"/>
        <c:lblOffset val="100"/>
        <c:noMultiLvlLbl val="0"/>
      </c:catAx>
      <c:valAx>
        <c:axId val="545004240"/>
        <c:scaling>
          <c:orientation val="minMax"/>
        </c:scaling>
        <c:delete val="1"/>
        <c:axPos val="t"/>
        <c:numFmt formatCode="#\ ##0.0" sourceLinked="1"/>
        <c:majorTickMark val="none"/>
        <c:minorTickMark val="none"/>
        <c:tickLblPos val="nextTo"/>
        <c:crossAx val="545003848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05"/>
          <c:y val="0.27794849639607699"/>
          <c:w val="0.77227414330218058"/>
          <c:h val="0.16452240635708379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>
          <a:latin typeface="Calibri" panose="020F0502020204030204" pitchFamily="34" charset="0"/>
          <a:cs typeface="Calibri" panose="020F0502020204030204" pitchFamily="34" charset="0"/>
        </a:defRPr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5.7058412614932809E-2"/>
          <c:y val="9.6441933413339703E-2"/>
          <c:w val="0.9247161407926634"/>
          <c:h val="0.7512028322041139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'[Красота 2020 -10 мес.xlsx]Доходы и дин конс'!$A$2</c:f>
              <c:strCache>
                <c:ptCount val="1"/>
                <c:pt idx="0">
                  <c:v>2020год</c:v>
                </c:pt>
              </c:strCache>
            </c:strRef>
          </c:tx>
          <c:spPr>
            <a:solidFill>
              <a:schemeClr val="accent2">
                <a:lumMod val="40000"/>
                <a:lumOff val="60000"/>
              </a:schemeClr>
            </a:solidFill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-5400000"/>
              <a:lstStyle/>
              <a:p>
                <a:pPr>
                  <a:defRPr b="1">
                    <a:solidFill>
                      <a:sysClr val="windowText" lastClr="000000"/>
                    </a:solidFill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'[Красота 2020 -10 мес.xlsx]Доходы и дин конс'!$B$1:$M$1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'[Красота 2020 -10 мес.xlsx]Доходы и дин конс'!$B$2:$M$2</c:f>
              <c:numCache>
                <c:formatCode>#\ ##0.0</c:formatCode>
                <c:ptCount val="12"/>
                <c:pt idx="0">
                  <c:v>49.536766999999998</c:v>
                </c:pt>
                <c:pt idx="1">
                  <c:v>45.479109000000022</c:v>
                </c:pt>
                <c:pt idx="2">
                  <c:v>54.017404999999997</c:v>
                </c:pt>
                <c:pt idx="3">
                  <c:v>58.353533550000002</c:v>
                </c:pt>
                <c:pt idx="4">
                  <c:v>38.415250560000011</c:v>
                </c:pt>
                <c:pt idx="5">
                  <c:v>47.072118360000005</c:v>
                </c:pt>
                <c:pt idx="6">
                  <c:v>148.79540712999997</c:v>
                </c:pt>
                <c:pt idx="7">
                  <c:v>56.357695860000014</c:v>
                </c:pt>
                <c:pt idx="8">
                  <c:v>58.523515760000009</c:v>
                </c:pt>
                <c:pt idx="9">
                  <c:v>93.330727740000015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D51-4A7E-824D-57EE47B374E8}"/>
            </c:ext>
          </c:extLst>
        </c:ser>
        <c:ser>
          <c:idx val="1"/>
          <c:order val="1"/>
          <c:tx>
            <c:strRef>
              <c:f>'[Красота 2020 -10 мес.xlsx]Доходы и дин конс'!$A$3</c:f>
              <c:strCache>
                <c:ptCount val="1"/>
                <c:pt idx="0">
                  <c:v>2019год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-5400000"/>
              <a:lstStyle/>
              <a:p>
                <a:pPr>
                  <a:defRPr b="1">
                    <a:solidFill>
                      <a:sysClr val="windowText" lastClr="000000"/>
                    </a:solidFill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'[Красота 2020 -10 мес.xlsx]Доходы и дин конс'!$B$1:$M$1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'[Красота 2020 -10 мес.xlsx]Доходы и дин конс'!$B$3:$M$3</c:f>
              <c:numCache>
                <c:formatCode>#\ ##0.0</c:formatCode>
                <c:ptCount val="12"/>
                <c:pt idx="0">
                  <c:v>45.724139999999984</c:v>
                </c:pt>
                <c:pt idx="1">
                  <c:v>50.948949999999989</c:v>
                </c:pt>
                <c:pt idx="2">
                  <c:v>48.472829999999995</c:v>
                </c:pt>
                <c:pt idx="3">
                  <c:v>69.548720000000003</c:v>
                </c:pt>
                <c:pt idx="4">
                  <c:v>45.852270000000004</c:v>
                </c:pt>
                <c:pt idx="5">
                  <c:v>38.503589999999996</c:v>
                </c:pt>
                <c:pt idx="6">
                  <c:v>76.274869999999964</c:v>
                </c:pt>
                <c:pt idx="7">
                  <c:v>49.067260000000012</c:v>
                </c:pt>
                <c:pt idx="8">
                  <c:v>56.023660999999976</c:v>
                </c:pt>
                <c:pt idx="9">
                  <c:v>90.992944999999992</c:v>
                </c:pt>
                <c:pt idx="10">
                  <c:v>77.971573000000035</c:v>
                </c:pt>
                <c:pt idx="11">
                  <c:v>90.946681999999996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D51-4A7E-824D-57EE47B374E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axId val="219475208"/>
        <c:axId val="219476384"/>
      </c:barChart>
      <c:lineChart>
        <c:grouping val="standard"/>
        <c:varyColors val="0"/>
        <c:ser>
          <c:idx val="2"/>
          <c:order val="2"/>
          <c:tx>
            <c:strRef>
              <c:f>'[Красота 2020 -10 мес.xlsx]Доходы и дин конс'!$A$4</c:f>
              <c:strCache>
                <c:ptCount val="1"/>
                <c:pt idx="0">
                  <c:v>динамика в 2019 году</c:v>
                </c:pt>
              </c:strCache>
            </c:strRef>
          </c:tx>
          <c:dLbls>
            <c:dLbl>
              <c:idx val="0"/>
              <c:layout>
                <c:manualLayout>
                  <c:x val="-3.330151153540175E-2"/>
                  <c:y val="4.309271806140505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CD51-4A7E-824D-57EE47B374E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chemeClr val="accent3">
                        <a:lumMod val="75000"/>
                      </a:schemeClr>
                    </a:solidFill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'[Красота 2020 -10 мес.xlsx]Доходы и дин конс'!$B$1:$J$1</c:f>
              <c:strCache>
                <c:ptCount val="9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</c:strCache>
            </c:strRef>
          </c:cat>
          <c:val>
            <c:numRef>
              <c:f>'[Красота 2020 -10 мес.xlsx]Доходы и дин конс'!$B$4:$M$4</c:f>
              <c:numCache>
                <c:formatCode>0.0</c:formatCode>
                <c:ptCount val="12"/>
                <c:pt idx="0">
                  <c:v>107.82472004544638</c:v>
                </c:pt>
                <c:pt idx="1">
                  <c:v>116.87865841181227</c:v>
                </c:pt>
                <c:pt idx="2">
                  <c:v>76.731280014196102</c:v>
                </c:pt>
                <c:pt idx="3">
                  <c:v>113.95029611238017</c:v>
                </c:pt>
                <c:pt idx="4">
                  <c:v>108.29544558122137</c:v>
                </c:pt>
                <c:pt idx="5">
                  <c:v>70.298419090321033</c:v>
                </c:pt>
                <c:pt idx="6">
                  <c:v>105.97787507239629</c:v>
                </c:pt>
                <c:pt idx="7">
                  <c:v>90.111381095093506</c:v>
                </c:pt>
                <c:pt idx="8">
                  <c:v>111.63400824786309</c:v>
                </c:pt>
                <c:pt idx="9">
                  <c:v>111.7285821772734</c:v>
                </c:pt>
                <c:pt idx="10">
                  <c:v>96.50538368377768</c:v>
                </c:pt>
                <c:pt idx="11">
                  <c:v>114.56980774497478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CD51-4A7E-824D-57EE47B374E8}"/>
            </c:ext>
          </c:extLst>
        </c:ser>
        <c:ser>
          <c:idx val="3"/>
          <c:order val="3"/>
          <c:tx>
            <c:strRef>
              <c:f>'[Красота 2020 -10 мес.xlsx]Доходы и дин конс'!$A$5</c:f>
              <c:strCache>
                <c:ptCount val="1"/>
                <c:pt idx="0">
                  <c:v>динамика в 2020 году</c:v>
                </c:pt>
              </c:strCache>
            </c:strRef>
          </c:tx>
          <c:marker>
            <c:symbol val="square"/>
            <c:size val="7"/>
            <c:spPr>
              <a:solidFill>
                <a:schemeClr val="accent2">
                  <a:lumMod val="40000"/>
                  <a:lumOff val="60000"/>
                </a:schemeClr>
              </a:solidFill>
            </c:spPr>
          </c:marker>
          <c:dLbls>
            <c:dLbl>
              <c:idx val="0"/>
              <c:layout>
                <c:manualLayout>
                  <c:x val="-3.6483691328560067E-2"/>
                  <c:y val="-3.752719282182750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CD51-4A7E-824D-57EE47B374E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chemeClr val="accent2">
                        <a:lumMod val="75000"/>
                      </a:schemeClr>
                    </a:solidFill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'[Красота 2020 -10 мес.xlsx]Доходы и дин конс'!$B$1:$J$1</c:f>
              <c:strCache>
                <c:ptCount val="9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</c:strCache>
            </c:strRef>
          </c:cat>
          <c:val>
            <c:numRef>
              <c:f>'[Красота 2020 -10 мес.xlsx]Доходы и дин конс'!$B$5:$K$5</c:f>
              <c:numCache>
                <c:formatCode>0.0</c:formatCode>
                <c:ptCount val="10"/>
                <c:pt idx="0">
                  <c:v>108.33832413250421</c:v>
                </c:pt>
                <c:pt idx="1">
                  <c:v>89.264075118329302</c:v>
                </c:pt>
                <c:pt idx="2">
                  <c:v>111.43852133246605</c:v>
                </c:pt>
                <c:pt idx="3">
                  <c:v>83.903102098787727</c:v>
                </c:pt>
                <c:pt idx="4">
                  <c:v>83.78047708434066</c:v>
                </c:pt>
                <c:pt idx="5">
                  <c:v>122.25384271960098</c:v>
                </c:pt>
                <c:pt idx="6">
                  <c:v>195.07789017536189</c:v>
                </c:pt>
                <c:pt idx="7">
                  <c:v>114.85804558885091</c:v>
                </c:pt>
                <c:pt idx="8">
                  <c:v>104.46214102287965</c:v>
                </c:pt>
                <c:pt idx="9">
                  <c:v>102.56919120487859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CD51-4A7E-824D-57EE47B374E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19480696"/>
        <c:axId val="219481088"/>
      </c:lineChart>
      <c:catAx>
        <c:axId val="2194752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219476384"/>
        <c:crosses val="autoZero"/>
        <c:auto val="1"/>
        <c:lblAlgn val="ctr"/>
        <c:lblOffset val="100"/>
        <c:noMultiLvlLbl val="0"/>
      </c:catAx>
      <c:valAx>
        <c:axId val="219476384"/>
        <c:scaling>
          <c:orientation val="minMax"/>
          <c:max val="150"/>
          <c:min val="0"/>
        </c:scaling>
        <c:delete val="0"/>
        <c:axPos val="l"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ru-RU"/>
                  <a:t>млн.руб.</a:t>
                </a:r>
              </a:p>
            </c:rich>
          </c:tx>
          <c:layout>
            <c:manualLayout>
              <c:xMode val="edge"/>
              <c:yMode val="edge"/>
              <c:x val="0"/>
              <c:y val="8.1594335591771948E-3"/>
            </c:manualLayout>
          </c:layout>
          <c:overlay val="0"/>
        </c:title>
        <c:numFmt formatCode="#\ ##0.0" sourceLinked="1"/>
        <c:majorTickMark val="none"/>
        <c:minorTickMark val="none"/>
        <c:tickLblPos val="nextTo"/>
        <c:crossAx val="219475208"/>
        <c:crosses val="autoZero"/>
        <c:crossBetween val="between"/>
      </c:valAx>
      <c:catAx>
        <c:axId val="21948069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219481088"/>
        <c:crosses val="autoZero"/>
        <c:auto val="1"/>
        <c:lblAlgn val="ctr"/>
        <c:lblOffset val="100"/>
        <c:noMultiLvlLbl val="0"/>
      </c:catAx>
      <c:valAx>
        <c:axId val="219481088"/>
        <c:scaling>
          <c:orientation val="minMax"/>
          <c:max val="200"/>
          <c:min val="0"/>
        </c:scaling>
        <c:delete val="0"/>
        <c:axPos val="r"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ru-RU"/>
                  <a:t>Динамика </a:t>
                </a:r>
              </a:p>
              <a:p>
                <a:pPr>
                  <a:defRPr/>
                </a:pPr>
                <a:r>
                  <a:rPr lang="ru-RU" b="0"/>
                  <a:t>с начала года,</a:t>
                </a:r>
                <a:r>
                  <a:rPr lang="ru-RU" b="0" baseline="0"/>
                  <a:t> %</a:t>
                </a:r>
                <a:endParaRPr lang="ru-RU" b="0"/>
              </a:p>
            </c:rich>
          </c:tx>
          <c:layout>
            <c:manualLayout>
              <c:xMode val="edge"/>
              <c:yMode val="edge"/>
              <c:x val="0.87762125796327972"/>
              <c:y val="8.9849233962033815E-5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crossAx val="219480696"/>
        <c:crosses val="max"/>
        <c:crossBetween val="between"/>
      </c:valAx>
    </c:plotArea>
    <c:legend>
      <c:legendPos val="b"/>
      <c:overlay val="0"/>
    </c:legend>
    <c:plotVisOnly val="1"/>
    <c:dispBlanksAs val="gap"/>
    <c:showDLblsOverMax val="0"/>
  </c:chart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3382444139589952E-2"/>
          <c:y val="0.10884502227919185"/>
          <c:w val="0.9247161407926634"/>
          <c:h val="0.6705523853012781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'Доходы и дин район'!$A$2</c:f>
              <c:strCache>
                <c:ptCount val="1"/>
                <c:pt idx="0">
                  <c:v>2020год</c:v>
                </c:pt>
              </c:strCache>
            </c:strRef>
          </c:tx>
          <c:spPr>
            <a:solidFill>
              <a:schemeClr val="accent2">
                <a:lumMod val="40000"/>
                <a:lumOff val="60000"/>
              </a:schemeClr>
            </a:solidFill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-5400000"/>
              <a:lstStyle/>
              <a:p>
                <a:pPr>
                  <a:defRPr b="1">
                    <a:solidFill>
                      <a:sysClr val="windowText" lastClr="000000"/>
                    </a:solidFill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'Доходы и дин район'!$B$1:$M$1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'Доходы и дин район'!$B$2:$M$2</c:f>
              <c:numCache>
                <c:formatCode>#\ ##0.0</c:formatCode>
                <c:ptCount val="12"/>
                <c:pt idx="0">
                  <c:v>26.564919999999997</c:v>
                </c:pt>
                <c:pt idx="1">
                  <c:v>28.651189000000002</c:v>
                </c:pt>
                <c:pt idx="2">
                  <c:v>34.666889999999995</c:v>
                </c:pt>
                <c:pt idx="3">
                  <c:v>34.713073119999997</c:v>
                </c:pt>
                <c:pt idx="4">
                  <c:v>25.850966540000002</c:v>
                </c:pt>
                <c:pt idx="5">
                  <c:v>31.4193</c:v>
                </c:pt>
                <c:pt idx="6">
                  <c:v>99.800771600000004</c:v>
                </c:pt>
                <c:pt idx="7">
                  <c:v>36.926328819999995</c:v>
                </c:pt>
                <c:pt idx="8">
                  <c:v>39.10347792999999</c:v>
                </c:pt>
                <c:pt idx="9">
                  <c:v>46.041000000000004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E2C-40E1-BCC6-17BB172F4B92}"/>
            </c:ext>
          </c:extLst>
        </c:ser>
        <c:ser>
          <c:idx val="1"/>
          <c:order val="1"/>
          <c:tx>
            <c:strRef>
              <c:f>'Доходы и дин район'!$A$3</c:f>
              <c:strCache>
                <c:ptCount val="1"/>
                <c:pt idx="0">
                  <c:v>2019 год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-5400000"/>
              <a:lstStyle/>
              <a:p>
                <a:pPr>
                  <a:defRPr b="1">
                    <a:solidFill>
                      <a:sysClr val="windowText" lastClr="000000"/>
                    </a:solidFill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'Доходы и дин район'!$B$1:$M$1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'Доходы и дин район'!$B$3:$M$3</c:f>
              <c:numCache>
                <c:formatCode>#\ ##0.0</c:formatCode>
                <c:ptCount val="12"/>
                <c:pt idx="0">
                  <c:v>24.562999999999999</c:v>
                </c:pt>
                <c:pt idx="1">
                  <c:v>31.280330000000003</c:v>
                </c:pt>
                <c:pt idx="2">
                  <c:v>31.816479999999999</c:v>
                </c:pt>
                <c:pt idx="3">
                  <c:v>42.598500000000001</c:v>
                </c:pt>
                <c:pt idx="4">
                  <c:v>29.702210000000001</c:v>
                </c:pt>
                <c:pt idx="5">
                  <c:v>26.239529999999998</c:v>
                </c:pt>
                <c:pt idx="6">
                  <c:v>43.750809999999994</c:v>
                </c:pt>
                <c:pt idx="7">
                  <c:v>31.344819999999999</c:v>
                </c:pt>
                <c:pt idx="8">
                  <c:v>33.089870000000005</c:v>
                </c:pt>
                <c:pt idx="9">
                  <c:v>47.88691</c:v>
                </c:pt>
                <c:pt idx="10">
                  <c:v>36.094989999999996</c:v>
                </c:pt>
                <c:pt idx="11">
                  <c:v>53.843620000000001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E2C-40E1-BCC6-17BB172F4B9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axId val="549269120"/>
        <c:axId val="549269512"/>
      </c:barChart>
      <c:lineChart>
        <c:grouping val="standard"/>
        <c:varyColors val="0"/>
        <c:ser>
          <c:idx val="2"/>
          <c:order val="2"/>
          <c:tx>
            <c:strRef>
              <c:f>'Доходы и дин район'!$A$4</c:f>
              <c:strCache>
                <c:ptCount val="1"/>
                <c:pt idx="0">
                  <c:v>динамика в 2019 году</c:v>
                </c:pt>
              </c:strCache>
            </c:strRef>
          </c:tx>
          <c:dLbls>
            <c:dLbl>
              <c:idx val="0"/>
              <c:layout>
                <c:manualLayout>
                  <c:x val="-3.8074781225139222E-2"/>
                  <c:y val="5.549606299212598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CE2C-40E1-BCC6-17BB172F4B92}"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chemeClr val="accent3">
                        <a:lumMod val="75000"/>
                      </a:schemeClr>
                    </a:solidFill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'Доходы и дин район'!$B$1:$J$1</c:f>
              <c:strCache>
                <c:ptCount val="9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</c:strCache>
            </c:strRef>
          </c:cat>
          <c:val>
            <c:numRef>
              <c:f>'Доходы и дин район'!$B$4:$M$4</c:f>
              <c:numCache>
                <c:formatCode>0.0</c:formatCode>
                <c:ptCount val="12"/>
                <c:pt idx="0">
                  <c:v>108.65474751733358</c:v>
                </c:pt>
                <c:pt idx="1">
                  <c:v>137.02963365987046</c:v>
                </c:pt>
                <c:pt idx="2">
                  <c:v>93.849383097690847</c:v>
                </c:pt>
                <c:pt idx="3">
                  <c:v>136.52070188212912</c:v>
                </c:pt>
                <c:pt idx="4">
                  <c:v>111.14495104560159</c:v>
                </c:pt>
                <c:pt idx="5">
                  <c:v>106.18463751096159</c:v>
                </c:pt>
                <c:pt idx="6">
                  <c:v>115.6849039460629</c:v>
                </c:pt>
                <c:pt idx="7">
                  <c:v>112.02164036790627</c:v>
                </c:pt>
                <c:pt idx="8">
                  <c:v>118.28693111948709</c:v>
                </c:pt>
                <c:pt idx="9">
                  <c:v>123.87556338922036</c:v>
                </c:pt>
                <c:pt idx="10">
                  <c:v>110.93214374621596</c:v>
                </c:pt>
                <c:pt idx="11">
                  <c:v>124.35403875178557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CE2C-40E1-BCC6-17BB172F4B92}"/>
            </c:ext>
          </c:extLst>
        </c:ser>
        <c:ser>
          <c:idx val="3"/>
          <c:order val="3"/>
          <c:tx>
            <c:strRef>
              <c:f>'Доходы и дин район'!$A$5</c:f>
              <c:strCache>
                <c:ptCount val="1"/>
                <c:pt idx="0">
                  <c:v>динамика в 2020 году</c:v>
                </c:pt>
              </c:strCache>
            </c:strRef>
          </c:tx>
          <c:marker>
            <c:symbol val="square"/>
            <c:size val="7"/>
            <c:spPr>
              <a:solidFill>
                <a:schemeClr val="accent2">
                  <a:lumMod val="40000"/>
                  <a:lumOff val="60000"/>
                </a:schemeClr>
              </a:solidFill>
            </c:spPr>
          </c:marker>
          <c:dLbls>
            <c:dLbl>
              <c:idx val="0"/>
              <c:layout>
                <c:manualLayout>
                  <c:x val="-3.6483691328560067E-2"/>
                  <c:y val="-4.062796801562595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CE2C-40E1-BCC6-17BB172F4B92}"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'Доходы и дин район'!$B$1:$J$1</c:f>
              <c:strCache>
                <c:ptCount val="9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</c:strCache>
            </c:strRef>
          </c:cat>
          <c:val>
            <c:numRef>
              <c:f>'Доходы и дин район'!$B$5:$K$5</c:f>
              <c:numCache>
                <c:formatCode>0.0</c:formatCode>
                <c:ptCount val="10"/>
                <c:pt idx="0">
                  <c:v>108.15014452632006</c:v>
                </c:pt>
                <c:pt idx="1">
                  <c:v>91.59490644759822</c:v>
                </c:pt>
                <c:pt idx="2">
                  <c:v>108.95891060230419</c:v>
                </c:pt>
                <c:pt idx="3">
                  <c:v>81.488956465603238</c:v>
                </c:pt>
                <c:pt idx="4">
                  <c:v>87.033815126887873</c:v>
                </c:pt>
                <c:pt idx="5">
                  <c:v>119.74033071476509</c:v>
                </c:pt>
                <c:pt idx="6">
                  <c:v>228.11182604390643</c:v>
                </c:pt>
                <c:pt idx="7">
                  <c:v>117.80679812485761</c:v>
                </c:pt>
                <c:pt idx="8">
                  <c:v>118.17356166705999</c:v>
                </c:pt>
                <c:pt idx="9">
                  <c:v>96.145272267515281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CE2C-40E1-BCC6-17BB172F4B9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47106424"/>
        <c:axId val="547106816"/>
      </c:lineChart>
      <c:catAx>
        <c:axId val="5492691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549269512"/>
        <c:crosses val="autoZero"/>
        <c:auto val="1"/>
        <c:lblAlgn val="ctr"/>
        <c:lblOffset val="100"/>
        <c:noMultiLvlLbl val="0"/>
      </c:catAx>
      <c:valAx>
        <c:axId val="549269512"/>
        <c:scaling>
          <c:orientation val="minMax"/>
          <c:max val="150"/>
          <c:min val="0"/>
        </c:scaling>
        <c:delete val="0"/>
        <c:axPos val="l"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ru-RU"/>
                  <a:t>млн.руб.</a:t>
                </a:r>
              </a:p>
            </c:rich>
          </c:tx>
          <c:layout>
            <c:manualLayout>
              <c:xMode val="edge"/>
              <c:yMode val="edge"/>
              <c:x val="0"/>
              <c:y val="8.1594335591771948E-3"/>
            </c:manualLayout>
          </c:layout>
          <c:overlay val="0"/>
        </c:title>
        <c:numFmt formatCode="#\ ##0.0" sourceLinked="1"/>
        <c:majorTickMark val="none"/>
        <c:minorTickMark val="none"/>
        <c:tickLblPos val="nextTo"/>
        <c:crossAx val="549269120"/>
        <c:crosses val="autoZero"/>
        <c:crossBetween val="between"/>
      </c:valAx>
      <c:catAx>
        <c:axId val="54710642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547106816"/>
        <c:crosses val="autoZero"/>
        <c:auto val="1"/>
        <c:lblAlgn val="ctr"/>
        <c:lblOffset val="100"/>
        <c:noMultiLvlLbl val="0"/>
      </c:catAx>
      <c:valAx>
        <c:axId val="547106816"/>
        <c:scaling>
          <c:orientation val="minMax"/>
          <c:max val="230"/>
          <c:min val="0"/>
        </c:scaling>
        <c:delete val="0"/>
        <c:axPos val="r"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ru-RU"/>
                  <a:t>Динамика </a:t>
                </a:r>
              </a:p>
              <a:p>
                <a:pPr>
                  <a:defRPr/>
                </a:pPr>
                <a:r>
                  <a:rPr lang="ru-RU" b="0"/>
                  <a:t>с начала года,</a:t>
                </a:r>
                <a:r>
                  <a:rPr lang="ru-RU" b="0" baseline="0"/>
                  <a:t> %</a:t>
                </a:r>
                <a:endParaRPr lang="ru-RU" b="0"/>
              </a:p>
            </c:rich>
          </c:tx>
          <c:layout>
            <c:manualLayout>
              <c:xMode val="edge"/>
              <c:yMode val="edge"/>
              <c:x val="0.87762125796327972"/>
              <c:y val="8.9849233962033815E-5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crossAx val="547106424"/>
        <c:crosses val="max"/>
        <c:crossBetween val="between"/>
      </c:valAx>
    </c:plotArea>
    <c:legend>
      <c:legendPos val="b"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400">
                <a:solidFill>
                  <a:schemeClr val="accent5">
                    <a:lumMod val="75000"/>
                  </a:schemeClr>
                </a:solidFill>
              </a:defRPr>
            </a:pPr>
            <a:r>
              <a:rPr lang="ru-RU" sz="1400">
                <a:solidFill>
                  <a:schemeClr val="accent5">
                    <a:lumMod val="75000"/>
                  </a:schemeClr>
                </a:solidFill>
              </a:rPr>
              <a:t>ДИНАМИКА ПОСТУПЛЕНИЯ НАЛОГОВЫХ И НЕНАЛОГОВЫХ ДОХОДОВ В БЮДЖЕТЫ ПОСЕЛЕНИЙ, %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0.17694740253592892"/>
          <c:y val="0.21522823354407697"/>
          <c:w val="0.80798195531231565"/>
          <c:h val="0.74468523464107628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chemeClr val="accent2">
                <a:lumMod val="60000"/>
                <a:lumOff val="4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'[Красота 2020 -10 мес.xlsx]из анализа исполнения по пос'!$A$22:$A$30</c:f>
              <c:strCache>
                <c:ptCount val="9"/>
                <c:pt idx="0">
                  <c:v>Новокубанское ГП</c:v>
                </c:pt>
                <c:pt idx="1">
                  <c:v>Бесскорбненское СП</c:v>
                </c:pt>
                <c:pt idx="2">
                  <c:v>Верхнекубанское СП</c:v>
                </c:pt>
                <c:pt idx="3">
                  <c:v>Ковалевское СП</c:v>
                </c:pt>
                <c:pt idx="4">
                  <c:v>Ляпинское СП</c:v>
                </c:pt>
                <c:pt idx="5">
                  <c:v>Новосельское СП</c:v>
                </c:pt>
                <c:pt idx="6">
                  <c:v>Прикубанское СП</c:v>
                </c:pt>
                <c:pt idx="7">
                  <c:v>Прочноокопское СП</c:v>
                </c:pt>
                <c:pt idx="8">
                  <c:v>Советское СП</c:v>
                </c:pt>
              </c:strCache>
            </c:strRef>
          </c:cat>
          <c:val>
            <c:numRef>
              <c:f>'[Красота 2020 -10 мес.xlsx]из анализа исполнения по пос'!$B$22:$B$30</c:f>
              <c:numCache>
                <c:formatCode>#\ ##0.0</c:formatCode>
                <c:ptCount val="9"/>
                <c:pt idx="0">
                  <c:v>119.92192268598542</c:v>
                </c:pt>
                <c:pt idx="1">
                  <c:v>97.430390861341778</c:v>
                </c:pt>
                <c:pt idx="2">
                  <c:v>93.22800742633936</c:v>
                </c:pt>
                <c:pt idx="3">
                  <c:v>100.98116623036645</c:v>
                </c:pt>
                <c:pt idx="4">
                  <c:v>97.028935302290321</c:v>
                </c:pt>
                <c:pt idx="5">
                  <c:v>107.47511474985356</c:v>
                </c:pt>
                <c:pt idx="6">
                  <c:v>100.85706214442816</c:v>
                </c:pt>
                <c:pt idx="7">
                  <c:v>104.15497339986666</c:v>
                </c:pt>
                <c:pt idx="8">
                  <c:v>100.37693727317941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8A3-47FD-8D77-8151E713D56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219477168"/>
        <c:axId val="219481480"/>
      </c:barChart>
      <c:catAx>
        <c:axId val="219477168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crossAx val="219481480"/>
        <c:crosses val="autoZero"/>
        <c:auto val="1"/>
        <c:lblAlgn val="ctr"/>
        <c:lblOffset val="100"/>
        <c:noMultiLvlLbl val="0"/>
      </c:catAx>
      <c:valAx>
        <c:axId val="219481480"/>
        <c:scaling>
          <c:orientation val="minMax"/>
        </c:scaling>
        <c:delete val="1"/>
        <c:axPos val="t"/>
        <c:numFmt formatCode="#\ ##0.0" sourceLinked="1"/>
        <c:majorTickMark val="none"/>
        <c:minorTickMark val="none"/>
        <c:tickLblPos val="nextTo"/>
        <c:crossAx val="219477168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>
                <a:solidFill>
                  <a:schemeClr val="accent5">
                    <a:lumMod val="75000"/>
                  </a:schemeClr>
                </a:solidFill>
              </a:defRPr>
            </a:pPr>
            <a:r>
              <a:rPr lang="ru-RU" sz="1400">
                <a:solidFill>
                  <a:schemeClr val="accent5">
                    <a:lumMod val="75000"/>
                  </a:schemeClr>
                </a:solidFill>
              </a:rPr>
              <a:t>Структура</a:t>
            </a:r>
            <a:r>
              <a:rPr lang="ru-RU" sz="1400" baseline="0">
                <a:solidFill>
                  <a:schemeClr val="accent5">
                    <a:lumMod val="75000"/>
                  </a:schemeClr>
                </a:solidFill>
              </a:rPr>
              <a:t> доходов консолидированного бюджета Новокубанского района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5.4238755270710697E-2"/>
          <c:y val="0.17221110958169938"/>
          <c:w val="0.27960249698417722"/>
          <c:h val="0.65347935816229896"/>
        </c:manualLayout>
      </c:layout>
      <c:doughnutChart>
        <c:varyColors val="1"/>
        <c:ser>
          <c:idx val="0"/>
          <c:order val="0"/>
          <c:dPt>
            <c:idx val="4"/>
            <c:bubble3D val="0"/>
            <c:spPr>
              <a:solidFill>
                <a:schemeClr val="accent5">
                  <a:lumMod val="7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1-B58B-4043-ABCB-9A6FEA78B050}"/>
              </c:ext>
            </c:extLst>
          </c:dPt>
          <c:dPt>
            <c:idx val="5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3-B58B-4043-ABCB-9A6FEA78B050}"/>
              </c:ext>
            </c:extLst>
          </c:dPt>
          <c:dPt>
            <c:idx val="6"/>
            <c:bubble3D val="0"/>
            <c:spPr>
              <a:solidFill>
                <a:schemeClr val="accent4">
                  <a:lumMod val="40000"/>
                  <a:lumOff val="6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5-B58B-4043-ABCB-9A6FEA78B050}"/>
              </c:ext>
            </c:extLst>
          </c:dPt>
          <c:dLbls>
            <c:dLbl>
              <c:idx val="1"/>
              <c:layout>
                <c:manualLayout>
                  <c:x val="1.6656429447343201E-2"/>
                  <c:y val="-4.6492489449499637E-3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B58B-4043-ABCB-9A6FEA78B050}"/>
                </c:ext>
              </c:extLst>
            </c:dLbl>
            <c:dLbl>
              <c:idx val="2"/>
              <c:layout>
                <c:manualLayout>
                  <c:x val="1.6656429447343135E-2"/>
                  <c:y val="4.6492489449499637E-3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B58B-4043-ABCB-9A6FEA78B050}"/>
                </c:ext>
              </c:extLst>
            </c:dLbl>
            <c:dLbl>
              <c:idx val="3"/>
              <c:layout>
                <c:manualLayout>
                  <c:x val="-1.8507143830381299E-3"/>
                  <c:y val="-4.6492489449499637E-3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B58B-4043-ABCB-9A6FEA78B050}"/>
                </c:ext>
              </c:extLst>
            </c:dLbl>
            <c:dLbl>
              <c:idx val="4"/>
              <c:layout>
                <c:manualLayout>
                  <c:x val="1.4805715064305039E-2"/>
                  <c:y val="1.8596995779799771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58B-4043-ABCB-9A6FEA78B050}"/>
                </c:ext>
              </c:extLst>
            </c:dLbl>
            <c:dLbl>
              <c:idx val="6"/>
              <c:layout>
                <c:manualLayout>
                  <c:x val="1.8507143830381299E-3"/>
                  <c:y val="0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B58B-4043-ABCB-9A6FEA78B050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'[Красота 2020 -10 мес.xlsx]Структура конс и район'!$A$5:$A$11</c:f>
              <c:strCache>
                <c:ptCount val="7"/>
                <c:pt idx="0">
                  <c:v>Налог на доходы физических лиц</c:v>
                </c:pt>
                <c:pt idx="1">
                  <c:v>Специальные налоговые режимы</c:v>
                </c:pt>
                <c:pt idx="2">
                  <c:v>Земельный налог</c:v>
                </c:pt>
                <c:pt idx="3">
                  <c:v>Акцизы на нефтепродукты</c:v>
                </c:pt>
                <c:pt idx="4">
                  <c:v>Прочие налоговые доходы</c:v>
                </c:pt>
                <c:pt idx="5">
                  <c:v>Безвозмездные поступления</c:v>
                </c:pt>
                <c:pt idx="6">
                  <c:v>Неналоговые доходы</c:v>
                </c:pt>
              </c:strCache>
            </c:strRef>
          </c:cat>
          <c:val>
            <c:numRef>
              <c:f>'[Красота 2020 -10 мес.xlsx]Структура конс и район'!$B$5:$B$11</c:f>
              <c:numCache>
                <c:formatCode>#\ ##0.0</c:formatCode>
                <c:ptCount val="7"/>
                <c:pt idx="0">
                  <c:v>421.86178269000004</c:v>
                </c:pt>
                <c:pt idx="1">
                  <c:v>47.541060760000001</c:v>
                </c:pt>
                <c:pt idx="2">
                  <c:v>73.871426709999994</c:v>
                </c:pt>
                <c:pt idx="3">
                  <c:v>43.373051279999999</c:v>
                </c:pt>
                <c:pt idx="4">
                  <c:v>28.611355819999996</c:v>
                </c:pt>
                <c:pt idx="5">
                  <c:v>1207.2</c:v>
                </c:pt>
                <c:pt idx="6" formatCode="0.0">
                  <c:v>34.62285270000001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B58B-4043-ABCB-9A6FEA78B050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44573924863075182"/>
          <c:y val="0.28046394520466422"/>
          <c:w val="0.3271708988882468"/>
          <c:h val="0.54729093656038619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>
                <a:solidFill>
                  <a:schemeClr val="accent5">
                    <a:lumMod val="75000"/>
                  </a:schemeClr>
                </a:solidFill>
              </a:defRPr>
            </a:pPr>
            <a:r>
              <a:rPr lang="ru-RU" sz="1400">
                <a:solidFill>
                  <a:schemeClr val="accent5">
                    <a:lumMod val="75000"/>
                  </a:schemeClr>
                </a:solidFill>
              </a:rPr>
              <a:t>Структура доходов бюджета Новокубанского района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5.1719019008467725E-2"/>
          <c:y val="0.22924082366900142"/>
          <c:w val="0.2678422519705328"/>
          <c:h val="0.58353874025592944"/>
        </c:manualLayout>
      </c:layout>
      <c:doughnutChart>
        <c:varyColors val="1"/>
        <c:ser>
          <c:idx val="0"/>
          <c:order val="0"/>
          <c:dPt>
            <c:idx val="2"/>
            <c:bubble3D val="0"/>
            <c:spPr>
              <a:solidFill>
                <a:schemeClr val="accent4">
                  <a:lumMod val="60000"/>
                  <a:lumOff val="4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1-2496-44A9-A8F0-243A04119F3D}"/>
              </c:ext>
            </c:extLst>
          </c:dPt>
          <c:dPt>
            <c:idx val="3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3-2496-44A9-A8F0-243A04119F3D}"/>
              </c:ext>
            </c:extLst>
          </c:dPt>
          <c:dPt>
            <c:idx val="4"/>
            <c:bubble3D val="0"/>
            <c:spPr>
              <a:solidFill>
                <a:schemeClr val="accent3">
                  <a:lumMod val="7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5-2496-44A9-A8F0-243A04119F3D}"/>
              </c:ext>
            </c:extLst>
          </c:dPt>
          <c:dLbls>
            <c:dLbl>
              <c:idx val="1"/>
              <c:layout>
                <c:manualLayout>
                  <c:x val="-1.4874155276811612E-2"/>
                  <c:y val="4.0507265791454566E-3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2496-44A9-A8F0-243A04119F3D}"/>
                </c:ext>
              </c:extLst>
            </c:dLbl>
            <c:dLbl>
              <c:idx val="2"/>
              <c:layout>
                <c:manualLayout>
                  <c:x val="1.4874155276811542E-2"/>
                  <c:y val="-4.0507265791454566E-3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496-44A9-A8F0-243A04119F3D}"/>
                </c:ext>
              </c:extLst>
            </c:dLbl>
            <c:dLbl>
              <c:idx val="4"/>
              <c:layout>
                <c:manualLayout>
                  <c:x val="7.4370776384057712E-3"/>
                  <c:y val="0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2496-44A9-A8F0-243A04119F3D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'[Красота 2020 -10 мес.xlsx]Структура конс и район'!$A$18:$A$22</c:f>
              <c:strCache>
                <c:ptCount val="5"/>
                <c:pt idx="0">
                  <c:v>Налог на доходы физических лиц</c:v>
                </c:pt>
                <c:pt idx="1">
                  <c:v>Специальные налоговые режимы</c:v>
                </c:pt>
                <c:pt idx="2">
                  <c:v>Прочие налоговые доходы</c:v>
                </c:pt>
                <c:pt idx="3">
                  <c:v>Безвозмездные поступления</c:v>
                </c:pt>
                <c:pt idx="4">
                  <c:v>Неналоговые доходы</c:v>
                </c:pt>
              </c:strCache>
            </c:strRef>
          </c:cat>
          <c:val>
            <c:numRef>
              <c:f>'[Красота 2020 -10 мес.xlsx]Структура конс и район'!$B$18:$B$22</c:f>
              <c:numCache>
                <c:formatCode>#\ ##0.0</c:formatCode>
                <c:ptCount val="5"/>
                <c:pt idx="0">
                  <c:v>315.32293324</c:v>
                </c:pt>
                <c:pt idx="1">
                  <c:v>39.620070140000003</c:v>
                </c:pt>
                <c:pt idx="2">
                  <c:v>24.267150479999998</c:v>
                </c:pt>
                <c:pt idx="3">
                  <c:v>1034.3</c:v>
                </c:pt>
                <c:pt idx="4" formatCode="0.0">
                  <c:v>24.56658315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2496-44A9-A8F0-243A04119F3D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44555195413606929"/>
          <c:y val="0.27940508541610848"/>
          <c:w val="0.3313357167117576"/>
          <c:h val="0.38609962873655607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>
        <c:manualLayout>
          <c:layoutTarget val="inner"/>
          <c:xMode val="edge"/>
          <c:yMode val="edge"/>
          <c:x val="2.5337749432799612E-2"/>
          <c:y val="0.24554498447455592"/>
          <c:w val="0.57149921439478257"/>
          <c:h val="0.47660231796532104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0-10FC-4944-88A5-37ABFCBF1935}"/>
              </c:ext>
            </c:extLst>
          </c:dPt>
          <c:dPt>
            <c:idx val="1"/>
            <c:bubble3D val="0"/>
            <c:extLst>
              <c:ext xmlns:c16="http://schemas.microsoft.com/office/drawing/2014/chart" uri="{C3380CC4-5D6E-409C-BE32-E72D297353CC}">
                <c16:uniqueId val="{00000001-10FC-4944-88A5-37ABFCBF1935}"/>
              </c:ext>
            </c:extLst>
          </c:dPt>
          <c:dPt>
            <c:idx val="2"/>
            <c:bubble3D val="0"/>
            <c:extLst>
              <c:ext xmlns:c16="http://schemas.microsoft.com/office/drawing/2014/chart" uri="{C3380CC4-5D6E-409C-BE32-E72D297353CC}">
                <c16:uniqueId val="{00000002-10FC-4944-88A5-37ABFCBF1935}"/>
              </c:ext>
            </c:extLst>
          </c:dPt>
          <c:dPt>
            <c:idx val="3"/>
            <c:bubble3D val="0"/>
            <c:extLst>
              <c:ext xmlns:c16="http://schemas.microsoft.com/office/drawing/2014/chart" uri="{C3380CC4-5D6E-409C-BE32-E72D297353CC}">
                <c16:uniqueId val="{00000003-10FC-4944-88A5-37ABFCBF1935}"/>
              </c:ext>
            </c:extLst>
          </c:dPt>
          <c:dPt>
            <c:idx val="4"/>
            <c:bubble3D val="0"/>
            <c:extLst>
              <c:ext xmlns:c16="http://schemas.microsoft.com/office/drawing/2014/chart" uri="{C3380CC4-5D6E-409C-BE32-E72D297353CC}">
                <c16:uniqueId val="{00000004-10FC-4944-88A5-37ABFCBF1935}"/>
              </c:ext>
            </c:extLst>
          </c:dPt>
          <c:dPt>
            <c:idx val="5"/>
            <c:bubble3D val="0"/>
            <c:extLst>
              <c:ext xmlns:c16="http://schemas.microsoft.com/office/drawing/2014/chart" uri="{C3380CC4-5D6E-409C-BE32-E72D297353CC}">
                <c16:uniqueId val="{00000005-10FC-4944-88A5-37ABFCBF1935}"/>
              </c:ext>
            </c:extLst>
          </c:dPt>
          <c:dPt>
            <c:idx val="7"/>
            <c:bubble3D val="0"/>
            <c:spPr>
              <a:solidFill>
                <a:srgbClr val="FFC000"/>
              </a:solidFill>
            </c:spPr>
            <c:extLst>
              <c:ext xmlns:c16="http://schemas.microsoft.com/office/drawing/2014/chart" uri="{C3380CC4-5D6E-409C-BE32-E72D297353CC}">
                <c16:uniqueId val="{00000007-10FC-4944-88A5-37ABFCBF1935}"/>
              </c:ext>
            </c:extLst>
          </c:dPt>
          <c:dPt>
            <c:idx val="8"/>
            <c:bubble3D val="0"/>
            <c:extLst>
              <c:ext xmlns:c16="http://schemas.microsoft.com/office/drawing/2014/chart" uri="{C3380CC4-5D6E-409C-BE32-E72D297353CC}">
                <c16:uniqueId val="{00000008-10FC-4944-88A5-37ABFCBF1935}"/>
              </c:ext>
            </c:extLst>
          </c:dPt>
          <c:dPt>
            <c:idx val="9"/>
            <c:bubble3D val="0"/>
            <c:extLst>
              <c:ext xmlns:c16="http://schemas.microsoft.com/office/drawing/2014/chart" uri="{C3380CC4-5D6E-409C-BE32-E72D297353CC}">
                <c16:uniqueId val="{00000009-10FC-4944-88A5-37ABFCBF1935}"/>
              </c:ext>
            </c:extLst>
          </c:dPt>
          <c:dPt>
            <c:idx val="10"/>
            <c:bubble3D val="0"/>
            <c:explosion val="1"/>
            <c:extLst>
              <c:ext xmlns:c16="http://schemas.microsoft.com/office/drawing/2014/chart" uri="{C3380CC4-5D6E-409C-BE32-E72D297353CC}">
                <c16:uniqueId val="{0000000A-10FC-4944-88A5-37ABFCBF1935}"/>
              </c:ext>
            </c:extLst>
          </c:dPt>
          <c:dLbls>
            <c:dLbl>
              <c:idx val="0"/>
              <c:layout>
                <c:manualLayout>
                  <c:x val="0.12880101789784723"/>
                  <c:y val="-0.18909569737322746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Общегосударственные вопросы 10,9%</a:t>
                    </a:r>
                    <a:endParaRPr lang="ru-RU" dirty="0"/>
                  </a:p>
                </c:rich>
              </c:tx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10FC-4944-88A5-37ABFCBF1935}"/>
                </c:ext>
              </c:extLst>
            </c:dLbl>
            <c:dLbl>
              <c:idx val="1"/>
              <c:layout>
                <c:manualLayout>
                  <c:x val="0.31665748584668474"/>
                  <c:y val="-0.19020182563863447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Национальная безопасность 1,0 %</a:t>
                    </a:r>
                    <a:endParaRPr lang="ru-RU" dirty="0"/>
                  </a:p>
                </c:rich>
              </c:tx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1807333297318046"/>
                      <c:h val="0.13008451441751537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1-10FC-4944-88A5-37ABFCBF1935}"/>
                </c:ext>
              </c:extLst>
            </c:dLbl>
            <c:dLbl>
              <c:idx val="2"/>
              <c:layout>
                <c:manualLayout>
                  <c:x val="0.31665748584668479"/>
                  <c:y val="-9.2836638005041022E-2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Национальная экономика</a:t>
                    </a:r>
                    <a:r>
                      <a:rPr lang="ru-RU" sz="1600" baseline="0" dirty="0">
                        <a:latin typeface="Times New Roman" pitchFamily="18" charset="0"/>
                        <a:cs typeface="Times New Roman" pitchFamily="18" charset="0"/>
                      </a:rPr>
                      <a:t> 8,5%</a:t>
                    </a:r>
                    <a:endParaRPr lang="ru-RU" dirty="0"/>
                  </a:p>
                </c:rich>
              </c:tx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1215081909382769"/>
                      <c:h val="9.8837059257172233E-2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2-10FC-4944-88A5-37ABFCBF1935}"/>
                </c:ext>
              </c:extLst>
            </c:dLbl>
            <c:dLbl>
              <c:idx val="3"/>
              <c:layout>
                <c:manualLayout>
                  <c:x val="0.27707530011584913"/>
                  <c:y val="-1.5850090848679367E-2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Жилищно-коммунальное хозяйство 5,5%</a:t>
                    </a:r>
                    <a:endParaRPr lang="ru-RU" dirty="0"/>
                  </a:p>
                </c:rich>
              </c:tx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2978199515763686"/>
                      <c:h val="0.13008451441751537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3-10FC-4944-88A5-37ABFCBF1935}"/>
                </c:ext>
              </c:extLst>
            </c:dLbl>
            <c:dLbl>
              <c:idx val="4"/>
              <c:layout>
                <c:manualLayout>
                  <c:x val="0.23895912126393343"/>
                  <c:y val="8.8308021516990243E-2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Физическая культура и спорт 3,7% </a:t>
                    </a:r>
                    <a:endParaRPr lang="ru-RU" dirty="0"/>
                  </a:p>
                </c:rich>
              </c:tx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4-10FC-4944-88A5-37ABFCBF1935}"/>
                </c:ext>
              </c:extLst>
            </c:dLbl>
            <c:dLbl>
              <c:idx val="5"/>
              <c:layout>
                <c:manualLayout>
                  <c:x val="0.26811615649263015"/>
                  <c:y val="0.2558668875526201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Обслуживание </a:t>
                    </a:r>
                    <a:r>
                      <a:rPr lang="ru-RU" sz="1600" dirty="0" err="1">
                        <a:latin typeface="Times New Roman" pitchFamily="18" charset="0"/>
                        <a:cs typeface="Times New Roman" pitchFamily="18" charset="0"/>
                      </a:rPr>
                      <a:t>мун</a:t>
                    </a:r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 долга 0,1%</a:t>
                    </a:r>
                    <a:endParaRPr lang="ru-RU" dirty="0"/>
                  </a:p>
                </c:rich>
              </c:tx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2237361981801199"/>
                      <c:h val="0.22382687989854469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5-10FC-4944-88A5-37ABFCBF1935}"/>
                </c:ext>
              </c:extLst>
            </c:dLbl>
            <c:dLbl>
              <c:idx val="6"/>
              <c:layout>
                <c:manualLayout>
                  <c:x val="9.2264799065771966E-2"/>
                  <c:y val="0.39512185076719269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Здравоохранение 0,0%</a:t>
                    </a:r>
                    <a:endParaRPr lang="ru-RU" dirty="0"/>
                  </a:p>
                </c:rich>
              </c:tx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B-10FC-4944-88A5-37ABFCBF1935}"/>
                </c:ext>
              </c:extLst>
            </c:dLbl>
            <c:dLbl>
              <c:idx val="7"/>
              <c:layout>
                <c:manualLayout>
                  <c:x val="-7.8309035790194548E-2"/>
                  <c:y val="0.1539730120297621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Образование 55,1%</a:t>
                    </a:r>
                    <a:endParaRPr lang="ru-RU" dirty="0"/>
                  </a:p>
                </c:rich>
              </c:tx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7-10FC-4944-88A5-37ABFCBF1935}"/>
                </c:ext>
              </c:extLst>
            </c:dLbl>
            <c:dLbl>
              <c:idx val="8"/>
              <c:layout>
                <c:manualLayout>
                  <c:x val="-6.7621243359116748E-2"/>
                  <c:y val="-0.11434752684709727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Культура </a:t>
                    </a:r>
                  </a:p>
                  <a:p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7,7 %</a:t>
                    </a:r>
                    <a:endParaRPr lang="ru-RU" dirty="0"/>
                  </a:p>
                </c:rich>
              </c:tx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8-10FC-4944-88A5-37ABFCBF1935}"/>
                </c:ext>
              </c:extLst>
            </c:dLbl>
            <c:dLbl>
              <c:idx val="9"/>
              <c:layout>
                <c:manualLayout>
                  <c:x val="4.8547500213658321E-2"/>
                  <c:y val="-0.18332433181620217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Социальная политика 7,6%</a:t>
                    </a:r>
                    <a:endParaRPr lang="ru-RU" dirty="0"/>
                  </a:p>
                </c:rich>
              </c:tx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9-10FC-4944-88A5-37ABFCBF1935}"/>
                </c:ext>
              </c:extLst>
            </c:dLbl>
            <c:dLbl>
              <c:idx val="1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10FC-4944-88A5-37ABFCBF193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1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numRef>
              <c:f>Лист1!$A$2:$A$12</c:f>
              <c:numCache>
                <c:formatCode>General</c:formatCode>
                <c:ptCount val="11"/>
              </c:numCache>
            </c:numRef>
          </c:cat>
          <c:val>
            <c:numRef>
              <c:f>Лист1!$B$2:$B$12</c:f>
              <c:numCache>
                <c:formatCode>_-* #\ ##0.0\ _₽_-;\-* #\ ##0.0\ _₽_-;_-* "-"??\ _₽_-;_-@_-</c:formatCode>
                <c:ptCount val="11"/>
                <c:pt idx="0">
                  <c:v>11.995104039167687</c:v>
                </c:pt>
                <c:pt idx="1">
                  <c:v>0.97919216646266838</c:v>
                </c:pt>
                <c:pt idx="2">
                  <c:v>2.3255813953488373</c:v>
                </c:pt>
                <c:pt idx="3">
                  <c:v>8.2007343941248472</c:v>
                </c:pt>
                <c:pt idx="4">
                  <c:v>2.9375764993880047</c:v>
                </c:pt>
                <c:pt idx="5">
                  <c:v>0.12239902080783355</c:v>
                </c:pt>
                <c:pt idx="6">
                  <c:v>0</c:v>
                </c:pt>
                <c:pt idx="7">
                  <c:v>60.097919216646268</c:v>
                </c:pt>
                <c:pt idx="8">
                  <c:v>7.2215422276621783</c:v>
                </c:pt>
                <c:pt idx="9">
                  <c:v>0.12239902080783355</c:v>
                </c:pt>
                <c:pt idx="10">
                  <c:v>5.9975520195838437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10FC-4944-88A5-37ABFCBF193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0.19178</cdr:x>
      <cdr:y>0.42079</cdr:y>
    </cdr:from>
    <cdr:to>
      <cdr:x>0.4288</cdr:x>
      <cdr:y>0.55286</cdr:y>
    </cdr:to>
    <cdr:sp macro="" textlink="">
      <cdr:nvSpPr>
        <cdr:cNvPr id="13" name="Блок-схема: альтернативный процесс 12"/>
        <cdr:cNvSpPr/>
      </cdr:nvSpPr>
      <cdr:spPr>
        <a:xfrm xmlns:a="http://schemas.openxmlformats.org/drawingml/2006/main">
          <a:off x="1196033" y="3146788"/>
          <a:ext cx="1478197" cy="987668"/>
        </a:xfrm>
        <a:prstGeom xmlns:a="http://schemas.openxmlformats.org/drawingml/2006/main" prst="flowChartAlternateProcess">
          <a:avLst/>
        </a:prstGeom>
        <a:noFill xmlns:a="http://schemas.openxmlformats.org/drawingml/2006/main"/>
        <a:ln xmlns:a="http://schemas.openxmlformats.org/drawingml/2006/main" w="38100" cap="flat" cmpd="sng" algn="ctr">
          <a:noFill/>
          <a:prstDash val="solid"/>
        </a:ln>
        <a:effectLst xmlns:a="http://schemas.openxmlformats.org/drawingml/2006/main"/>
        <a:scene3d xmlns:a="http://schemas.openxmlformats.org/drawingml/2006/main">
          <a:camera prst="orthographicFront"/>
          <a:lightRig rig="threePt" dir="t"/>
        </a:scene3d>
        <a:sp3d xmlns:a="http://schemas.openxmlformats.org/drawingml/2006/main">
          <a:bevelT/>
        </a:sp3d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anchor="ctr"/>
        <a:lstStyle xmlns:a="http://schemas.openxmlformats.org/drawingml/2006/main">
          <a:defPPr>
            <a:defRPr lang="ru-RU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FFFFFF"/>
              </a:solidFill>
              <a:latin typeface="Arial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FFFFFF"/>
              </a:solidFill>
              <a:latin typeface="Arial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FFFFFF"/>
              </a:solidFill>
              <a:latin typeface="Arial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FFFFFF"/>
              </a:solidFill>
              <a:latin typeface="Arial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FFFFFF"/>
              </a:solidFill>
              <a:latin typeface="Arial"/>
            </a:defRPr>
          </a:lvl5pPr>
          <a:lvl6pPr marL="2286000" algn="l" defTabSz="914400" rtl="0" eaLnBrk="1" latinLnBrk="0" hangingPunct="1">
            <a:defRPr kern="1200">
              <a:solidFill>
                <a:srgbClr val="FFFFFF"/>
              </a:solidFill>
              <a:latin typeface="Arial"/>
            </a:defRPr>
          </a:lvl6pPr>
          <a:lvl7pPr marL="2743200" algn="l" defTabSz="914400" rtl="0" eaLnBrk="1" latinLnBrk="0" hangingPunct="1">
            <a:defRPr kern="1200">
              <a:solidFill>
                <a:srgbClr val="FFFFFF"/>
              </a:solidFill>
              <a:latin typeface="Arial"/>
            </a:defRPr>
          </a:lvl7pPr>
          <a:lvl8pPr marL="3200400" algn="l" defTabSz="914400" rtl="0" eaLnBrk="1" latinLnBrk="0" hangingPunct="1">
            <a:defRPr kern="1200">
              <a:solidFill>
                <a:srgbClr val="FFFFFF"/>
              </a:solidFill>
              <a:latin typeface="Arial"/>
            </a:defRPr>
          </a:lvl8pPr>
          <a:lvl9pPr marL="3657600" algn="l" defTabSz="914400" rtl="0" eaLnBrk="1" latinLnBrk="0" hangingPunct="1">
            <a:defRPr kern="1200">
              <a:solidFill>
                <a:srgbClr val="FFFFFF"/>
              </a:solidFill>
              <a:latin typeface="Arial"/>
            </a:defRPr>
          </a:lvl9pPr>
        </a:lstStyle>
        <a:p xmlns:a="http://schemas.openxmlformats.org/drawingml/2006/main">
          <a:pPr algn="ctr">
            <a:defRPr/>
          </a:pPr>
          <a:r>
            <a: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1738,3</a:t>
          </a:r>
          <a:endParaRPr lang="en-US" sz="24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  <a:p xmlns:a="http://schemas.openxmlformats.org/drawingml/2006/main">
          <a:pPr algn="ctr">
            <a:defRPr/>
          </a:pPr>
          <a:r>
            <a: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млн.руб.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4281488" y="0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D345FA-88FF-4256-B5ED-F8142FA55504}" type="datetimeFigureOut">
              <a:rPr lang="ru-RU" smtClean="0"/>
              <a:t>23.03.2021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427288" y="1336675"/>
            <a:ext cx="2705100" cy="36083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755650" y="5145088"/>
            <a:ext cx="6048375" cy="42100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10155238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4281488" y="10155238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5C8C29-82AD-4EDB-A033-5A6C2B716C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33407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5C8C29-82AD-4EDB-A033-5A6C2B716C1C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057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343080" y="366120"/>
            <a:ext cx="6171840" cy="15235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343080" y="2133720"/>
            <a:ext cx="6171840" cy="28782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343080" y="5285880"/>
            <a:ext cx="6171840" cy="28782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343080" y="366120"/>
            <a:ext cx="6171840" cy="15235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343080" y="2133720"/>
            <a:ext cx="3011760" cy="28782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3505680" y="2133720"/>
            <a:ext cx="3011760" cy="28782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343080" y="5285880"/>
            <a:ext cx="3011760" cy="28782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3505680" y="5285880"/>
            <a:ext cx="3011760" cy="28782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343080" y="366120"/>
            <a:ext cx="6171840" cy="15235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343080" y="2133720"/>
            <a:ext cx="1987200" cy="28782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2430000" y="2133720"/>
            <a:ext cx="1987200" cy="28782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4516920" y="2133720"/>
            <a:ext cx="1987200" cy="28782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343080" y="5285880"/>
            <a:ext cx="1987200" cy="28782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2430000" y="5285880"/>
            <a:ext cx="1987200" cy="28782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4516920" y="5285880"/>
            <a:ext cx="1987200" cy="28782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343080" y="366120"/>
            <a:ext cx="6171840" cy="15235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343080" y="2133720"/>
            <a:ext cx="6171840" cy="60343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343080" y="366120"/>
            <a:ext cx="6171840" cy="15235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343080" y="2133720"/>
            <a:ext cx="6171840" cy="60343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343080" y="366120"/>
            <a:ext cx="6171840" cy="15235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343080" y="2133720"/>
            <a:ext cx="3011760" cy="60343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3505680" y="2133720"/>
            <a:ext cx="3011760" cy="60343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343080" y="366120"/>
            <a:ext cx="6171840" cy="15235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343080" y="366120"/>
            <a:ext cx="6171840" cy="70635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343080" y="366120"/>
            <a:ext cx="6171840" cy="15235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343080" y="2133720"/>
            <a:ext cx="3011760" cy="28782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3505680" y="2133720"/>
            <a:ext cx="3011760" cy="60343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343080" y="5285880"/>
            <a:ext cx="3011760" cy="28782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343080" y="366120"/>
            <a:ext cx="6171840" cy="15235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343080" y="2133720"/>
            <a:ext cx="3011760" cy="60343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3505680" y="2133720"/>
            <a:ext cx="3011760" cy="28782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3505680" y="5285880"/>
            <a:ext cx="3011760" cy="28782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343080" y="366120"/>
            <a:ext cx="6171840" cy="15235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343080" y="2133720"/>
            <a:ext cx="3011760" cy="28782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3505680" y="2133720"/>
            <a:ext cx="3011760" cy="28782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343080" y="5285880"/>
            <a:ext cx="6171840" cy="28782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343080" y="366120"/>
            <a:ext cx="6171840" cy="152352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4400" b="0" strike="noStrike" spc="-1">
                <a:solidFill>
                  <a:srgbClr val="000000"/>
                </a:solidFill>
                <a:latin typeface="Calibri"/>
              </a:rPr>
              <a:t>Образец заголовка</a:t>
            </a:r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343080" y="2133720"/>
            <a:ext cx="6171840" cy="6034320"/>
          </a:xfrm>
          <a:prstGeom prst="rect">
            <a:avLst/>
          </a:prstGeom>
        </p:spPr>
        <p:txBody>
          <a:bodyPr>
            <a:noAutofit/>
          </a:bodyPr>
          <a:lstStyle/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ru-RU" sz="3200" b="0" strike="noStrike" spc="-1">
                <a:solidFill>
                  <a:srgbClr val="000000"/>
                </a:solidFill>
                <a:latin typeface="Calibri"/>
              </a:rPr>
              <a:t>Образец текста</a:t>
            </a:r>
          </a:p>
          <a:p>
            <a:pPr marL="743040" lvl="1" indent="-28548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</a:pPr>
            <a:r>
              <a:rPr lang="ru-RU" sz="2800" b="0" strike="noStrike" spc="-1">
                <a:solidFill>
                  <a:srgbClr val="000000"/>
                </a:solidFill>
                <a:latin typeface="Calibri"/>
              </a:rPr>
              <a:t>Второй уровень</a:t>
            </a:r>
          </a:p>
          <a:p>
            <a:pPr marL="1143000" lvl="2" indent="-22824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lang="ru-RU" sz="2400" b="0" strike="noStrike" spc="-1">
                <a:solidFill>
                  <a:srgbClr val="000000"/>
                </a:solidFill>
                <a:latin typeface="Calibri"/>
              </a:rPr>
              <a:t>Третий уровень</a:t>
            </a:r>
          </a:p>
          <a:p>
            <a:pPr marL="1600200" lvl="3" indent="-22824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–"/>
            </a:pPr>
            <a:r>
              <a:rPr lang="ru-RU" sz="2000" b="0" strike="noStrike" spc="-1">
                <a:solidFill>
                  <a:srgbClr val="000000"/>
                </a:solidFill>
                <a:latin typeface="Calibri"/>
              </a:rPr>
              <a:t>Четвертый уровень</a:t>
            </a:r>
          </a:p>
          <a:p>
            <a:pPr marL="2057400" lvl="4" indent="-22824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»"/>
            </a:pPr>
            <a:r>
              <a:rPr lang="ru-RU" sz="2000" b="0" strike="noStrike" spc="-1">
                <a:solidFill>
                  <a:srgbClr val="000000"/>
                </a:solidFill>
                <a:latin typeface="Calibri"/>
              </a:rPr>
              <a:t>Пятый уровень</a:t>
            </a:r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343080" y="8475120"/>
            <a:ext cx="1599840" cy="48636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>
              <a:lnSpc>
                <a:spcPct val="100000"/>
              </a:lnSpc>
            </a:pPr>
            <a:fld id="{E42B657B-45D5-49E8-9C98-6BEDCCE76E3F}" type="datetime">
              <a:rPr lang="ru-RU" sz="1200" b="0" strike="noStrike" spc="-1">
                <a:solidFill>
                  <a:srgbClr val="8B8B8B"/>
                </a:solidFill>
                <a:latin typeface="Calibri"/>
              </a:rPr>
              <a:t>23.03.2021</a:t>
            </a:fld>
            <a:endParaRPr lang="ru-RU" sz="1200" b="0" strike="noStrike" spc="-1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2343240" y="8475120"/>
            <a:ext cx="2171520" cy="48636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endParaRPr lang="ru-RU" sz="2400" b="0" strike="noStrike" spc="-1"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4915080" y="8475120"/>
            <a:ext cx="1599840" cy="48636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r">
              <a:lnSpc>
                <a:spcPct val="100000"/>
              </a:lnSpc>
            </a:pPr>
            <a:fld id="{D1D50AA6-06D5-45DA-B40F-294708F0B092}" type="slidenum">
              <a:rPr lang="ru-RU" sz="1200" b="0" strike="noStrike" spc="-1">
                <a:solidFill>
                  <a:srgbClr val="8B8B8B"/>
                </a:solidFill>
                <a:latin typeface="Calibri"/>
              </a:rPr>
              <a:t>‹#›</a:t>
            </a:fld>
            <a:endParaRPr lang="ru-RU" sz="12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gif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11" Type="http://schemas.openxmlformats.org/officeDocument/2006/relationships/image" Target="../media/image10.gif"/><Relationship Id="rId5" Type="http://schemas.openxmlformats.org/officeDocument/2006/relationships/image" Target="../media/image4.gif"/><Relationship Id="rId10" Type="http://schemas.openxmlformats.org/officeDocument/2006/relationships/image" Target="../media/image9.jpeg"/><Relationship Id="rId4" Type="http://schemas.openxmlformats.org/officeDocument/2006/relationships/image" Target="../media/image3.gif"/><Relationship Id="rId9" Type="http://schemas.openxmlformats.org/officeDocument/2006/relationships/image" Target="../media/image8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CustomShape 1"/>
          <p:cNvSpPr/>
          <p:nvPr/>
        </p:nvSpPr>
        <p:spPr>
          <a:xfrm>
            <a:off x="0" y="6185520"/>
            <a:ext cx="6873480" cy="2958120"/>
          </a:xfrm>
          <a:prstGeom prst="rect">
            <a:avLst/>
          </a:prstGeom>
          <a:solidFill>
            <a:srgbClr val="2D5C78">
              <a:alpha val="6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2" name="CustomShape 2"/>
          <p:cNvSpPr/>
          <p:nvPr/>
        </p:nvSpPr>
        <p:spPr>
          <a:xfrm>
            <a:off x="0" y="-60120"/>
            <a:ext cx="6873480" cy="2958120"/>
          </a:xfrm>
          <a:prstGeom prst="rect">
            <a:avLst/>
          </a:prstGeom>
          <a:solidFill>
            <a:srgbClr val="2D5C78">
              <a:alpha val="6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3" name="CustomShape 3"/>
          <p:cNvSpPr/>
          <p:nvPr/>
        </p:nvSpPr>
        <p:spPr>
          <a:xfrm>
            <a:off x="2288880" y="1465560"/>
            <a:ext cx="4454280" cy="10051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r">
              <a:lnSpc>
                <a:spcPct val="100000"/>
              </a:lnSpc>
            </a:pPr>
            <a:r>
              <a:rPr lang="ru-RU" sz="2000" b="1" strike="noStrike" spc="-1">
                <a:solidFill>
                  <a:srgbClr val="FFFFFF"/>
                </a:solidFill>
                <a:latin typeface="Segoe UI"/>
              </a:rPr>
              <a:t>Основные параметры исполнения консолидированного бюджета Новокубанского района</a:t>
            </a:r>
            <a:endParaRPr lang="ru-RU" sz="2000" b="0" strike="noStrike" spc="-1">
              <a:latin typeface="Arial"/>
            </a:endParaRPr>
          </a:p>
        </p:txBody>
      </p:sp>
      <p:grpSp>
        <p:nvGrpSpPr>
          <p:cNvPr id="44" name="Group 4"/>
          <p:cNvGrpSpPr/>
          <p:nvPr/>
        </p:nvGrpSpPr>
        <p:grpSpPr>
          <a:xfrm>
            <a:off x="1946880" y="0"/>
            <a:ext cx="4926960" cy="3431520"/>
            <a:chOff x="1946880" y="0"/>
            <a:chExt cx="4926960" cy="3431520"/>
          </a:xfrm>
        </p:grpSpPr>
        <p:grpSp>
          <p:nvGrpSpPr>
            <p:cNvPr id="45" name="Group 5"/>
            <p:cNvGrpSpPr/>
            <p:nvPr/>
          </p:nvGrpSpPr>
          <p:grpSpPr>
            <a:xfrm>
              <a:off x="1946880" y="25920"/>
              <a:ext cx="1835640" cy="3377520"/>
              <a:chOff x="1946880" y="25920"/>
              <a:chExt cx="1835640" cy="3377520"/>
            </a:xfrm>
          </p:grpSpPr>
          <p:grpSp>
            <p:nvGrpSpPr>
              <p:cNvPr id="46" name="Group 6"/>
              <p:cNvGrpSpPr/>
              <p:nvPr/>
            </p:nvGrpSpPr>
            <p:grpSpPr>
              <a:xfrm>
                <a:off x="1946880" y="25920"/>
                <a:ext cx="1835640" cy="1732680"/>
                <a:chOff x="1946880" y="25920"/>
                <a:chExt cx="1835640" cy="1732680"/>
              </a:xfrm>
            </p:grpSpPr>
            <p:sp>
              <p:nvSpPr>
                <p:cNvPr id="47" name="CustomShape 7"/>
                <p:cNvSpPr/>
                <p:nvPr/>
              </p:nvSpPr>
              <p:spPr>
                <a:xfrm>
                  <a:off x="1946880" y="25920"/>
                  <a:ext cx="909360" cy="83556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48" name="CustomShape 8"/>
                <p:cNvSpPr/>
                <p:nvPr/>
              </p:nvSpPr>
              <p:spPr>
                <a:xfrm>
                  <a:off x="2873160" y="25920"/>
                  <a:ext cx="909360" cy="83556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49" name="CustomShape 9"/>
                <p:cNvSpPr/>
                <p:nvPr/>
              </p:nvSpPr>
              <p:spPr>
                <a:xfrm>
                  <a:off x="1946880" y="923040"/>
                  <a:ext cx="909360" cy="83556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50" name="CustomShape 10"/>
                <p:cNvSpPr/>
                <p:nvPr/>
              </p:nvSpPr>
              <p:spPr>
                <a:xfrm>
                  <a:off x="2873160" y="923040"/>
                  <a:ext cx="909360" cy="83556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</p:grpSp>
          <p:grpSp>
            <p:nvGrpSpPr>
              <p:cNvPr id="51" name="Group 11"/>
              <p:cNvGrpSpPr/>
              <p:nvPr/>
            </p:nvGrpSpPr>
            <p:grpSpPr>
              <a:xfrm>
                <a:off x="1997640" y="1702080"/>
                <a:ext cx="1720440" cy="1701360"/>
                <a:chOff x="1997640" y="1702080"/>
                <a:chExt cx="1720440" cy="1701360"/>
              </a:xfrm>
            </p:grpSpPr>
            <p:sp>
              <p:nvSpPr>
                <p:cNvPr id="52" name="CustomShape 12"/>
                <p:cNvSpPr/>
                <p:nvPr/>
              </p:nvSpPr>
              <p:spPr>
                <a:xfrm rot="2502000">
                  <a:off x="1957320" y="2081520"/>
                  <a:ext cx="1108440" cy="40680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53" name="CustomShape 13"/>
                <p:cNvSpPr/>
                <p:nvPr/>
              </p:nvSpPr>
              <p:spPr>
                <a:xfrm rot="8298000">
                  <a:off x="2614680" y="2050560"/>
                  <a:ext cx="1108440" cy="40680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54" name="CustomShape 14"/>
                <p:cNvSpPr/>
                <p:nvPr/>
              </p:nvSpPr>
              <p:spPr>
                <a:xfrm rot="8298000">
                  <a:off x="1965960" y="2679120"/>
                  <a:ext cx="1108440" cy="40680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55" name="CustomShape 15"/>
                <p:cNvSpPr/>
                <p:nvPr/>
              </p:nvSpPr>
              <p:spPr>
                <a:xfrm rot="13302000">
                  <a:off x="2586960" y="2679480"/>
                  <a:ext cx="1108440" cy="40680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</p:grpSp>
        </p:grpSp>
        <p:grpSp>
          <p:nvGrpSpPr>
            <p:cNvPr id="56" name="Group 16"/>
            <p:cNvGrpSpPr/>
            <p:nvPr/>
          </p:nvGrpSpPr>
          <p:grpSpPr>
            <a:xfrm>
              <a:off x="4050000" y="0"/>
              <a:ext cx="1286280" cy="1372680"/>
              <a:chOff x="4050000" y="0"/>
              <a:chExt cx="1286280" cy="1372680"/>
            </a:xfrm>
          </p:grpSpPr>
          <p:grpSp>
            <p:nvGrpSpPr>
              <p:cNvPr id="57" name="Group 17"/>
              <p:cNvGrpSpPr/>
              <p:nvPr/>
            </p:nvGrpSpPr>
            <p:grpSpPr>
              <a:xfrm>
                <a:off x="4708080" y="716760"/>
                <a:ext cx="628200" cy="645840"/>
                <a:chOff x="4708080" y="716760"/>
                <a:chExt cx="628200" cy="645840"/>
              </a:xfrm>
            </p:grpSpPr>
            <p:sp>
              <p:nvSpPr>
                <p:cNvPr id="58" name="CustomShape 18"/>
                <p:cNvSpPr/>
                <p:nvPr/>
              </p:nvSpPr>
              <p:spPr>
                <a:xfrm rot="2763000">
                  <a:off x="4705560" y="837360"/>
                  <a:ext cx="399600" cy="15192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59" name="CustomShape 19"/>
                <p:cNvSpPr/>
                <p:nvPr/>
              </p:nvSpPr>
              <p:spPr>
                <a:xfrm rot="8037000">
                  <a:off x="4926240" y="843840"/>
                  <a:ext cx="412200" cy="14724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60" name="CustomShape 20"/>
                <p:cNvSpPr/>
                <p:nvPr/>
              </p:nvSpPr>
              <p:spPr>
                <a:xfrm rot="8037000">
                  <a:off x="4701960" y="1089360"/>
                  <a:ext cx="412200" cy="14724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61" name="CustomShape 21"/>
                <p:cNvSpPr/>
                <p:nvPr/>
              </p:nvSpPr>
              <p:spPr>
                <a:xfrm rot="13563600">
                  <a:off x="4938840" y="1087200"/>
                  <a:ext cx="399600" cy="15192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</p:grpSp>
          <p:grpSp>
            <p:nvGrpSpPr>
              <p:cNvPr id="62" name="Group 22"/>
              <p:cNvGrpSpPr/>
              <p:nvPr/>
            </p:nvGrpSpPr>
            <p:grpSpPr>
              <a:xfrm>
                <a:off x="4050000" y="730440"/>
                <a:ext cx="635760" cy="642240"/>
                <a:chOff x="4050000" y="730440"/>
                <a:chExt cx="635760" cy="642240"/>
              </a:xfrm>
            </p:grpSpPr>
            <p:sp>
              <p:nvSpPr>
                <p:cNvPr id="63" name="CustomShape 23"/>
                <p:cNvSpPr/>
                <p:nvPr/>
              </p:nvSpPr>
              <p:spPr>
                <a:xfrm rot="10800000">
                  <a:off x="4371480" y="1045440"/>
                  <a:ext cx="314280" cy="326160"/>
                </a:xfrm>
                <a:prstGeom prst="diamond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64" name="CustomShape 24"/>
                <p:cNvSpPr/>
                <p:nvPr/>
              </p:nvSpPr>
              <p:spPr>
                <a:xfrm rot="10800000">
                  <a:off x="4371480" y="730080"/>
                  <a:ext cx="314280" cy="326160"/>
                </a:xfrm>
                <a:prstGeom prst="diamond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65" name="CustomShape 25"/>
                <p:cNvSpPr/>
                <p:nvPr/>
              </p:nvSpPr>
              <p:spPr>
                <a:xfrm rot="10800000">
                  <a:off x="4051440" y="737640"/>
                  <a:ext cx="314280" cy="326160"/>
                </a:xfrm>
                <a:prstGeom prst="diamond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66" name="CustomShape 26"/>
                <p:cNvSpPr/>
                <p:nvPr/>
              </p:nvSpPr>
              <p:spPr>
                <a:xfrm rot="10800000">
                  <a:off x="4050000" y="1046520"/>
                  <a:ext cx="314280" cy="326160"/>
                </a:xfrm>
                <a:prstGeom prst="diamond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</p:grpSp>
          <p:grpSp>
            <p:nvGrpSpPr>
              <p:cNvPr id="67" name="Group 27"/>
              <p:cNvGrpSpPr/>
              <p:nvPr/>
            </p:nvGrpSpPr>
            <p:grpSpPr>
              <a:xfrm>
                <a:off x="4693680" y="0"/>
                <a:ext cx="635040" cy="676440"/>
                <a:chOff x="4693680" y="0"/>
                <a:chExt cx="635040" cy="676440"/>
              </a:xfrm>
            </p:grpSpPr>
            <p:sp>
              <p:nvSpPr>
                <p:cNvPr id="68" name="CustomShape 28"/>
                <p:cNvSpPr/>
                <p:nvPr/>
              </p:nvSpPr>
              <p:spPr>
                <a:xfrm>
                  <a:off x="4693680" y="0"/>
                  <a:ext cx="314280" cy="32616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69" name="CustomShape 29"/>
                <p:cNvSpPr/>
                <p:nvPr/>
              </p:nvSpPr>
              <p:spPr>
                <a:xfrm>
                  <a:off x="5014440" y="0"/>
                  <a:ext cx="314280" cy="32616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70" name="CustomShape 30"/>
                <p:cNvSpPr/>
                <p:nvPr/>
              </p:nvSpPr>
              <p:spPr>
                <a:xfrm>
                  <a:off x="4693680" y="350280"/>
                  <a:ext cx="314280" cy="32616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71" name="CustomShape 31"/>
                <p:cNvSpPr/>
                <p:nvPr/>
              </p:nvSpPr>
              <p:spPr>
                <a:xfrm>
                  <a:off x="5014440" y="350280"/>
                  <a:ext cx="314280" cy="32616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</p:grpSp>
          <p:sp>
            <p:nvSpPr>
              <p:cNvPr id="72" name="CustomShape 32"/>
              <p:cNvSpPr/>
              <p:nvPr/>
            </p:nvSpPr>
            <p:spPr>
              <a:xfrm rot="10800000">
                <a:off x="4050000" y="22320"/>
                <a:ext cx="628920" cy="652320"/>
              </a:xfrm>
              <a:prstGeom prst="rect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grpSp>
          <p:nvGrpSpPr>
            <p:cNvPr id="73" name="Group 33"/>
            <p:cNvGrpSpPr/>
            <p:nvPr/>
          </p:nvGrpSpPr>
          <p:grpSpPr>
            <a:xfrm>
              <a:off x="3880800" y="1507680"/>
              <a:ext cx="618120" cy="655200"/>
              <a:chOff x="3880800" y="1507680"/>
              <a:chExt cx="618120" cy="655200"/>
            </a:xfrm>
          </p:grpSpPr>
          <p:sp>
            <p:nvSpPr>
              <p:cNvPr id="74" name="CustomShape 34"/>
              <p:cNvSpPr/>
              <p:nvPr/>
            </p:nvSpPr>
            <p:spPr>
              <a:xfrm rot="5400000">
                <a:off x="4185360" y="1512360"/>
                <a:ext cx="318240" cy="308520"/>
              </a:xfrm>
              <a:prstGeom prst="rtTriangl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75" name="CustomShape 35"/>
              <p:cNvSpPr/>
              <p:nvPr/>
            </p:nvSpPr>
            <p:spPr>
              <a:xfrm rot="5400000">
                <a:off x="4185360" y="1837440"/>
                <a:ext cx="318600" cy="308520"/>
              </a:xfrm>
              <a:prstGeom prst="rtTriangl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76" name="CustomShape 36"/>
              <p:cNvSpPr/>
              <p:nvPr/>
            </p:nvSpPr>
            <p:spPr>
              <a:xfrm rot="5400000">
                <a:off x="3875760" y="1524600"/>
                <a:ext cx="318600" cy="308520"/>
              </a:xfrm>
              <a:prstGeom prst="rtTriangl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77" name="CustomShape 37"/>
              <p:cNvSpPr/>
              <p:nvPr/>
            </p:nvSpPr>
            <p:spPr>
              <a:xfrm rot="5400000">
                <a:off x="3875760" y="1849320"/>
                <a:ext cx="318600" cy="308520"/>
              </a:xfrm>
              <a:prstGeom prst="rtTriangl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grpSp>
          <p:nvGrpSpPr>
            <p:cNvPr id="78" name="Group 38"/>
            <p:cNvGrpSpPr/>
            <p:nvPr/>
          </p:nvGrpSpPr>
          <p:grpSpPr>
            <a:xfrm>
              <a:off x="4898160" y="2727000"/>
              <a:ext cx="630360" cy="648000"/>
              <a:chOff x="4898160" y="2727000"/>
              <a:chExt cx="630360" cy="648000"/>
            </a:xfrm>
          </p:grpSpPr>
          <p:sp>
            <p:nvSpPr>
              <p:cNvPr id="79" name="CustomShape 39"/>
              <p:cNvSpPr/>
              <p:nvPr/>
            </p:nvSpPr>
            <p:spPr>
              <a:xfrm rot="2771400">
                <a:off x="4896000" y="2847960"/>
                <a:ext cx="400320" cy="15228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80" name="CustomShape 40"/>
              <p:cNvSpPr/>
              <p:nvPr/>
            </p:nvSpPr>
            <p:spPr>
              <a:xfrm rot="8028600">
                <a:off x="5116680" y="2854800"/>
                <a:ext cx="412920" cy="14760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81" name="CustomShape 41"/>
              <p:cNvSpPr/>
              <p:nvPr/>
            </p:nvSpPr>
            <p:spPr>
              <a:xfrm rot="8028600">
                <a:off x="4893120" y="3101040"/>
                <a:ext cx="412560" cy="14760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82" name="CustomShape 42"/>
              <p:cNvSpPr/>
              <p:nvPr/>
            </p:nvSpPr>
            <p:spPr>
              <a:xfrm rot="13571400">
                <a:off x="5130000" y="3099240"/>
                <a:ext cx="400320" cy="15228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grpSp>
          <p:nvGrpSpPr>
            <p:cNvPr id="83" name="Group 43"/>
            <p:cNvGrpSpPr/>
            <p:nvPr/>
          </p:nvGrpSpPr>
          <p:grpSpPr>
            <a:xfrm>
              <a:off x="3830400" y="2247480"/>
              <a:ext cx="702000" cy="1184040"/>
              <a:chOff x="3830400" y="2247480"/>
              <a:chExt cx="702000" cy="1184040"/>
            </a:xfrm>
          </p:grpSpPr>
          <p:sp>
            <p:nvSpPr>
              <p:cNvPr id="84" name="CustomShape 44"/>
              <p:cNvSpPr/>
              <p:nvPr/>
            </p:nvSpPr>
            <p:spPr>
              <a:xfrm rot="2391600">
                <a:off x="3808080" y="2653920"/>
                <a:ext cx="450000" cy="16344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85" name="CustomShape 45"/>
              <p:cNvSpPr/>
              <p:nvPr/>
            </p:nvSpPr>
            <p:spPr>
              <a:xfrm rot="8408400">
                <a:off x="4082040" y="2635200"/>
                <a:ext cx="450000" cy="16344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86" name="CustomShape 46"/>
              <p:cNvSpPr/>
              <p:nvPr/>
            </p:nvSpPr>
            <p:spPr>
              <a:xfrm rot="2391600">
                <a:off x="3807720" y="2896920"/>
                <a:ext cx="450000" cy="16344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87" name="CustomShape 47"/>
              <p:cNvSpPr/>
              <p:nvPr/>
            </p:nvSpPr>
            <p:spPr>
              <a:xfrm rot="8408400">
                <a:off x="4082040" y="2878560"/>
                <a:ext cx="450000" cy="16344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88" name="CustomShape 48"/>
              <p:cNvSpPr/>
              <p:nvPr/>
            </p:nvSpPr>
            <p:spPr>
              <a:xfrm rot="2391600">
                <a:off x="3808080" y="2410200"/>
                <a:ext cx="450000" cy="16344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89" name="CustomShape 49"/>
              <p:cNvSpPr/>
              <p:nvPr/>
            </p:nvSpPr>
            <p:spPr>
              <a:xfrm rot="8408400">
                <a:off x="4082040" y="2391480"/>
                <a:ext cx="450000" cy="16344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90" name="CustomShape 50"/>
              <p:cNvSpPr/>
              <p:nvPr/>
            </p:nvSpPr>
            <p:spPr>
              <a:xfrm rot="2391600">
                <a:off x="3808080" y="3123720"/>
                <a:ext cx="450000" cy="16344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91" name="CustomShape 51"/>
              <p:cNvSpPr/>
              <p:nvPr/>
            </p:nvSpPr>
            <p:spPr>
              <a:xfrm rot="8408400">
                <a:off x="4082040" y="3105000"/>
                <a:ext cx="450000" cy="16344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grpSp>
          <p:nvGrpSpPr>
            <p:cNvPr id="92" name="Group 52"/>
            <p:cNvGrpSpPr/>
            <p:nvPr/>
          </p:nvGrpSpPr>
          <p:grpSpPr>
            <a:xfrm>
              <a:off x="4543920" y="1539000"/>
              <a:ext cx="1302840" cy="1264680"/>
              <a:chOff x="4543920" y="1539000"/>
              <a:chExt cx="1302840" cy="1264680"/>
            </a:xfrm>
          </p:grpSpPr>
          <p:sp>
            <p:nvSpPr>
              <p:cNvPr id="93" name="CustomShape 53"/>
              <p:cNvSpPr/>
              <p:nvPr/>
            </p:nvSpPr>
            <p:spPr>
              <a:xfrm rot="10800000">
                <a:off x="5202720" y="2158920"/>
                <a:ext cx="644040" cy="64260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94" name="CustomShape 54"/>
              <p:cNvSpPr/>
              <p:nvPr/>
            </p:nvSpPr>
            <p:spPr>
              <a:xfrm rot="10800000">
                <a:off x="5202720" y="1539000"/>
                <a:ext cx="644040" cy="64260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95" name="CustomShape 55"/>
              <p:cNvSpPr/>
              <p:nvPr/>
            </p:nvSpPr>
            <p:spPr>
              <a:xfrm rot="10800000">
                <a:off x="4546800" y="1552680"/>
                <a:ext cx="644040" cy="64260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96" name="CustomShape 56"/>
              <p:cNvSpPr/>
              <p:nvPr/>
            </p:nvSpPr>
            <p:spPr>
              <a:xfrm rot="10800000">
                <a:off x="4543920" y="2161080"/>
                <a:ext cx="644040" cy="64260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grpSp>
          <p:nvGrpSpPr>
            <p:cNvPr id="97" name="Group 57"/>
            <p:cNvGrpSpPr/>
            <p:nvPr/>
          </p:nvGrpSpPr>
          <p:grpSpPr>
            <a:xfrm>
              <a:off x="5514840" y="360"/>
              <a:ext cx="1260360" cy="1313640"/>
              <a:chOff x="5514840" y="360"/>
              <a:chExt cx="1260360" cy="1313640"/>
            </a:xfrm>
          </p:grpSpPr>
          <p:sp>
            <p:nvSpPr>
              <p:cNvPr id="98" name="CustomShape 58"/>
              <p:cNvSpPr/>
              <p:nvPr/>
            </p:nvSpPr>
            <p:spPr>
              <a:xfrm rot="10800000">
                <a:off x="6148440" y="656640"/>
                <a:ext cx="621000" cy="655920"/>
              </a:xfrm>
              <a:prstGeom prst="rect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99" name="CustomShape 59"/>
              <p:cNvSpPr/>
              <p:nvPr/>
            </p:nvSpPr>
            <p:spPr>
              <a:xfrm rot="10800000">
                <a:off x="5528520" y="23400"/>
                <a:ext cx="621000" cy="655920"/>
              </a:xfrm>
              <a:prstGeom prst="rect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00" name="CustomShape 60"/>
              <p:cNvSpPr/>
              <p:nvPr/>
            </p:nvSpPr>
            <p:spPr>
              <a:xfrm rot="10800000">
                <a:off x="6154200" y="0"/>
                <a:ext cx="621000" cy="65592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01" name="CustomShape 61"/>
              <p:cNvSpPr/>
              <p:nvPr/>
            </p:nvSpPr>
            <p:spPr>
              <a:xfrm rot="10800000">
                <a:off x="5832360" y="984960"/>
                <a:ext cx="310320" cy="32796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02" name="CustomShape 62"/>
              <p:cNvSpPr/>
              <p:nvPr/>
            </p:nvSpPr>
            <p:spPr>
              <a:xfrm rot="10800000">
                <a:off x="5832360" y="668160"/>
                <a:ext cx="310320" cy="32796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03" name="CustomShape 63"/>
              <p:cNvSpPr/>
              <p:nvPr/>
            </p:nvSpPr>
            <p:spPr>
              <a:xfrm rot="10800000">
                <a:off x="5515920" y="675000"/>
                <a:ext cx="310320" cy="32796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04" name="CustomShape 64"/>
              <p:cNvSpPr/>
              <p:nvPr/>
            </p:nvSpPr>
            <p:spPr>
              <a:xfrm rot="10800000">
                <a:off x="5514840" y="986040"/>
                <a:ext cx="310320" cy="32796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sp>
          <p:nvSpPr>
            <p:cNvPr id="105" name="CustomShape 65"/>
            <p:cNvSpPr/>
            <p:nvPr/>
          </p:nvSpPr>
          <p:spPr>
            <a:xfrm>
              <a:off x="5965560" y="2507040"/>
              <a:ext cx="779760" cy="749520"/>
            </a:xfrm>
            <a:prstGeom prst="rtTriangle">
              <a:avLst/>
            </a:prstGeom>
            <a:solidFill>
              <a:srgbClr val="F2F2F2">
                <a:alpha val="15000"/>
              </a:srgbClr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06" name="CustomShape 66"/>
            <p:cNvSpPr/>
            <p:nvPr/>
          </p:nvSpPr>
          <p:spPr>
            <a:xfrm rot="10800000">
              <a:off x="5965560" y="1577880"/>
              <a:ext cx="908280" cy="928800"/>
            </a:xfrm>
            <a:prstGeom prst="ellipse">
              <a:avLst/>
            </a:prstGeom>
            <a:solidFill>
              <a:srgbClr val="F2F2F2">
                <a:alpha val="15000"/>
              </a:srgbClr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sp>
        <p:nvSpPr>
          <p:cNvPr id="107" name="CustomShape 67"/>
          <p:cNvSpPr/>
          <p:nvPr/>
        </p:nvSpPr>
        <p:spPr>
          <a:xfrm rot="10800000" flipH="1">
            <a:off x="-360" y="-59400"/>
            <a:ext cx="6857640" cy="276696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08" name="CustomShape 68"/>
          <p:cNvSpPr/>
          <p:nvPr/>
        </p:nvSpPr>
        <p:spPr>
          <a:xfrm rot="10800000" flipV="1">
            <a:off x="-119160" y="6423840"/>
            <a:ext cx="6993000" cy="272016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09" name="CustomShape 69"/>
          <p:cNvSpPr/>
          <p:nvPr/>
        </p:nvSpPr>
        <p:spPr>
          <a:xfrm>
            <a:off x="195120" y="543960"/>
            <a:ext cx="1781280" cy="5472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3000" b="1" strike="noStrike" spc="-1">
                <a:solidFill>
                  <a:srgbClr val="FFFFFF"/>
                </a:solidFill>
                <a:latin typeface="Segoe UI"/>
              </a:rPr>
              <a:t>2020 год</a:t>
            </a:r>
            <a:endParaRPr lang="ru-RU" sz="3000" b="0" strike="noStrike" spc="-1">
              <a:latin typeface="Arial"/>
            </a:endParaRPr>
          </a:p>
        </p:txBody>
      </p:sp>
      <p:grpSp>
        <p:nvGrpSpPr>
          <p:cNvPr id="110" name="Group 70"/>
          <p:cNvGrpSpPr/>
          <p:nvPr/>
        </p:nvGrpSpPr>
        <p:grpSpPr>
          <a:xfrm>
            <a:off x="109800" y="4327200"/>
            <a:ext cx="6645240" cy="4740120"/>
            <a:chOff x="109800" y="4327200"/>
            <a:chExt cx="6645240" cy="4740120"/>
          </a:xfrm>
        </p:grpSpPr>
        <p:grpSp>
          <p:nvGrpSpPr>
            <p:cNvPr id="111" name="Group 71"/>
            <p:cNvGrpSpPr/>
            <p:nvPr/>
          </p:nvGrpSpPr>
          <p:grpSpPr>
            <a:xfrm>
              <a:off x="109800" y="4363200"/>
              <a:ext cx="2476080" cy="4672080"/>
              <a:chOff x="109800" y="4363200"/>
              <a:chExt cx="2476080" cy="4672080"/>
            </a:xfrm>
          </p:grpSpPr>
          <p:grpSp>
            <p:nvGrpSpPr>
              <p:cNvPr id="112" name="Group 72"/>
              <p:cNvGrpSpPr/>
              <p:nvPr/>
            </p:nvGrpSpPr>
            <p:grpSpPr>
              <a:xfrm>
                <a:off x="109800" y="4363200"/>
                <a:ext cx="2476080" cy="2396880"/>
                <a:chOff x="109800" y="4363200"/>
                <a:chExt cx="2476080" cy="2396880"/>
              </a:xfrm>
            </p:grpSpPr>
            <p:sp>
              <p:nvSpPr>
                <p:cNvPr id="113" name="CustomShape 73"/>
                <p:cNvSpPr/>
                <p:nvPr/>
              </p:nvSpPr>
              <p:spPr>
                <a:xfrm>
                  <a:off x="109800" y="4363200"/>
                  <a:ext cx="1226160" cy="115596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14" name="CustomShape 74"/>
                <p:cNvSpPr/>
                <p:nvPr/>
              </p:nvSpPr>
              <p:spPr>
                <a:xfrm>
                  <a:off x="1358640" y="4363200"/>
                  <a:ext cx="1226160" cy="115596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15" name="CustomShape 75"/>
                <p:cNvSpPr/>
                <p:nvPr/>
              </p:nvSpPr>
              <p:spPr>
                <a:xfrm>
                  <a:off x="109800" y="5604120"/>
                  <a:ext cx="1226160" cy="115596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16" name="CustomShape 76"/>
                <p:cNvSpPr/>
                <p:nvPr/>
              </p:nvSpPr>
              <p:spPr>
                <a:xfrm>
                  <a:off x="1359360" y="5604120"/>
                  <a:ext cx="1226520" cy="115596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</p:grpSp>
          <p:grpSp>
            <p:nvGrpSpPr>
              <p:cNvPr id="117" name="Group 77"/>
              <p:cNvGrpSpPr/>
              <p:nvPr/>
            </p:nvGrpSpPr>
            <p:grpSpPr>
              <a:xfrm>
                <a:off x="157320" y="6701040"/>
                <a:ext cx="2340360" cy="2334240"/>
                <a:chOff x="157320" y="6701040"/>
                <a:chExt cx="2340360" cy="2334240"/>
              </a:xfrm>
            </p:grpSpPr>
            <p:sp>
              <p:nvSpPr>
                <p:cNvPr id="118" name="CustomShape 78"/>
                <p:cNvSpPr/>
                <p:nvPr/>
              </p:nvSpPr>
              <p:spPr>
                <a:xfrm rot="2545800">
                  <a:off x="109800" y="7205400"/>
                  <a:ext cx="1512000" cy="55656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19" name="CustomShape 79"/>
                <p:cNvSpPr/>
                <p:nvPr/>
              </p:nvSpPr>
              <p:spPr>
                <a:xfrm rot="8254200">
                  <a:off x="995760" y="7171920"/>
                  <a:ext cx="1512000" cy="55656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20" name="CustomShape 80"/>
                <p:cNvSpPr/>
                <p:nvPr/>
              </p:nvSpPr>
              <p:spPr>
                <a:xfrm rot="8254200">
                  <a:off x="121320" y="8040960"/>
                  <a:ext cx="1511640" cy="55656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21" name="CustomShape 81"/>
                <p:cNvSpPr/>
                <p:nvPr/>
              </p:nvSpPr>
              <p:spPr>
                <a:xfrm rot="13345800">
                  <a:off x="969480" y="8041320"/>
                  <a:ext cx="1511640" cy="55656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</p:grpSp>
        </p:grpSp>
        <p:grpSp>
          <p:nvGrpSpPr>
            <p:cNvPr id="122" name="Group 82"/>
            <p:cNvGrpSpPr/>
            <p:nvPr/>
          </p:nvGrpSpPr>
          <p:grpSpPr>
            <a:xfrm>
              <a:off x="2946240" y="4327200"/>
              <a:ext cx="1742400" cy="1898640"/>
              <a:chOff x="2946240" y="4327200"/>
              <a:chExt cx="1742400" cy="1898640"/>
            </a:xfrm>
          </p:grpSpPr>
          <p:grpSp>
            <p:nvGrpSpPr>
              <p:cNvPr id="123" name="Group 83"/>
              <p:cNvGrpSpPr/>
              <p:nvPr/>
            </p:nvGrpSpPr>
            <p:grpSpPr>
              <a:xfrm>
                <a:off x="3826800" y="5318640"/>
                <a:ext cx="861840" cy="893160"/>
                <a:chOff x="3826800" y="5318640"/>
                <a:chExt cx="861840" cy="893160"/>
              </a:xfrm>
            </p:grpSpPr>
            <p:sp>
              <p:nvSpPr>
                <p:cNvPr id="124" name="CustomShape 84"/>
                <p:cNvSpPr/>
                <p:nvPr/>
              </p:nvSpPr>
              <p:spPr>
                <a:xfrm rot="2806800">
                  <a:off x="3825000" y="5484960"/>
                  <a:ext cx="546480" cy="20772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25" name="CustomShape 85"/>
                <p:cNvSpPr/>
                <p:nvPr/>
              </p:nvSpPr>
              <p:spPr>
                <a:xfrm rot="7993200">
                  <a:off x="4122720" y="5497560"/>
                  <a:ext cx="563400" cy="20124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26" name="CustomShape 86"/>
                <p:cNvSpPr/>
                <p:nvPr/>
              </p:nvSpPr>
              <p:spPr>
                <a:xfrm rot="7993200">
                  <a:off x="3820320" y="5837040"/>
                  <a:ext cx="563400" cy="20124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27" name="CustomShape 87"/>
                <p:cNvSpPr/>
                <p:nvPr/>
              </p:nvSpPr>
              <p:spPr>
                <a:xfrm rot="13606800">
                  <a:off x="4143600" y="5834160"/>
                  <a:ext cx="546480" cy="20772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</p:grpSp>
          <p:grpSp>
            <p:nvGrpSpPr>
              <p:cNvPr id="128" name="Group 88"/>
              <p:cNvGrpSpPr/>
              <p:nvPr/>
            </p:nvGrpSpPr>
            <p:grpSpPr>
              <a:xfrm>
                <a:off x="2946240" y="5337720"/>
                <a:ext cx="857880" cy="888120"/>
                <a:chOff x="2946240" y="5337720"/>
                <a:chExt cx="857880" cy="888120"/>
              </a:xfrm>
            </p:grpSpPr>
            <p:sp>
              <p:nvSpPr>
                <p:cNvPr id="129" name="CustomShape 89"/>
                <p:cNvSpPr/>
                <p:nvPr/>
              </p:nvSpPr>
              <p:spPr>
                <a:xfrm rot="10800000">
                  <a:off x="3380040" y="5773320"/>
                  <a:ext cx="424080" cy="451080"/>
                </a:xfrm>
                <a:prstGeom prst="diamond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30" name="CustomShape 90"/>
                <p:cNvSpPr/>
                <p:nvPr/>
              </p:nvSpPr>
              <p:spPr>
                <a:xfrm rot="10800000">
                  <a:off x="3380040" y="5337720"/>
                  <a:ext cx="424080" cy="451080"/>
                </a:xfrm>
                <a:prstGeom prst="diamond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31" name="CustomShape 91"/>
                <p:cNvSpPr/>
                <p:nvPr/>
              </p:nvSpPr>
              <p:spPr>
                <a:xfrm rot="10800000">
                  <a:off x="2948040" y="5347440"/>
                  <a:ext cx="424080" cy="451080"/>
                </a:xfrm>
                <a:prstGeom prst="diamond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32" name="CustomShape 92"/>
                <p:cNvSpPr/>
                <p:nvPr/>
              </p:nvSpPr>
              <p:spPr>
                <a:xfrm rot="10800000">
                  <a:off x="2946240" y="5774760"/>
                  <a:ext cx="424080" cy="451080"/>
                </a:xfrm>
                <a:prstGeom prst="diamond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</p:grpSp>
          <p:grpSp>
            <p:nvGrpSpPr>
              <p:cNvPr id="133" name="Group 93"/>
              <p:cNvGrpSpPr/>
              <p:nvPr/>
            </p:nvGrpSpPr>
            <p:grpSpPr>
              <a:xfrm>
                <a:off x="3814920" y="4327200"/>
                <a:ext cx="856080" cy="935640"/>
                <a:chOff x="3814920" y="4327200"/>
                <a:chExt cx="856080" cy="935640"/>
              </a:xfrm>
            </p:grpSpPr>
            <p:sp>
              <p:nvSpPr>
                <p:cNvPr id="134" name="CustomShape 94"/>
                <p:cNvSpPr/>
                <p:nvPr/>
              </p:nvSpPr>
              <p:spPr>
                <a:xfrm>
                  <a:off x="3814920" y="4327200"/>
                  <a:ext cx="424080" cy="45108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35" name="CustomShape 95"/>
                <p:cNvSpPr/>
                <p:nvPr/>
              </p:nvSpPr>
              <p:spPr>
                <a:xfrm>
                  <a:off x="4246920" y="4327200"/>
                  <a:ext cx="424080" cy="45108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36" name="CustomShape 96"/>
                <p:cNvSpPr/>
                <p:nvPr/>
              </p:nvSpPr>
              <p:spPr>
                <a:xfrm>
                  <a:off x="3814920" y="4811760"/>
                  <a:ext cx="424080" cy="45108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37" name="CustomShape 97"/>
                <p:cNvSpPr/>
                <p:nvPr/>
              </p:nvSpPr>
              <p:spPr>
                <a:xfrm>
                  <a:off x="4246920" y="4811760"/>
                  <a:ext cx="424080" cy="45108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</p:grpSp>
          <p:sp>
            <p:nvSpPr>
              <p:cNvPr id="138" name="CustomShape 98"/>
              <p:cNvSpPr/>
              <p:nvPr/>
            </p:nvSpPr>
            <p:spPr>
              <a:xfrm rot="10800000">
                <a:off x="2946600" y="4358160"/>
                <a:ext cx="848160" cy="902520"/>
              </a:xfrm>
              <a:prstGeom prst="rect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grpSp>
          <p:nvGrpSpPr>
            <p:cNvPr id="139" name="Group 99"/>
            <p:cNvGrpSpPr/>
            <p:nvPr/>
          </p:nvGrpSpPr>
          <p:grpSpPr>
            <a:xfrm>
              <a:off x="2718000" y="6413040"/>
              <a:ext cx="834120" cy="905760"/>
              <a:chOff x="2718000" y="6413040"/>
              <a:chExt cx="834120" cy="905760"/>
            </a:xfrm>
          </p:grpSpPr>
          <p:sp>
            <p:nvSpPr>
              <p:cNvPr id="140" name="CustomShape 100"/>
              <p:cNvSpPr/>
              <p:nvPr/>
            </p:nvSpPr>
            <p:spPr>
              <a:xfrm rot="5400000">
                <a:off x="3123720" y="6425280"/>
                <a:ext cx="440640" cy="416160"/>
              </a:xfrm>
              <a:prstGeom prst="rtTriangl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41" name="CustomShape 101"/>
              <p:cNvSpPr/>
              <p:nvPr/>
            </p:nvSpPr>
            <p:spPr>
              <a:xfrm rot="5400000">
                <a:off x="3123720" y="6874200"/>
                <a:ext cx="440640" cy="416160"/>
              </a:xfrm>
              <a:prstGeom prst="rtTriangl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42" name="CustomShape 102"/>
              <p:cNvSpPr/>
              <p:nvPr/>
            </p:nvSpPr>
            <p:spPr>
              <a:xfrm rot="5400000">
                <a:off x="2705760" y="6441480"/>
                <a:ext cx="440640" cy="416160"/>
              </a:xfrm>
              <a:prstGeom prst="rtTriangl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43" name="CustomShape 103"/>
              <p:cNvSpPr/>
              <p:nvPr/>
            </p:nvSpPr>
            <p:spPr>
              <a:xfrm rot="5400000">
                <a:off x="2705760" y="6890400"/>
                <a:ext cx="440640" cy="416160"/>
              </a:xfrm>
              <a:prstGeom prst="rtTriangl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grpSp>
          <p:nvGrpSpPr>
            <p:cNvPr id="144" name="Group 104"/>
            <p:cNvGrpSpPr/>
            <p:nvPr/>
          </p:nvGrpSpPr>
          <p:grpSpPr>
            <a:xfrm>
              <a:off x="4083480" y="8099640"/>
              <a:ext cx="864000" cy="896760"/>
              <a:chOff x="4083480" y="8099640"/>
              <a:chExt cx="864000" cy="896760"/>
            </a:xfrm>
          </p:grpSpPr>
          <p:sp>
            <p:nvSpPr>
              <p:cNvPr id="145" name="CustomShape 105"/>
              <p:cNvSpPr/>
              <p:nvPr/>
            </p:nvSpPr>
            <p:spPr>
              <a:xfrm rot="2815200">
                <a:off x="4082040" y="8266320"/>
                <a:ext cx="547200" cy="20772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46" name="CustomShape 106"/>
              <p:cNvSpPr/>
              <p:nvPr/>
            </p:nvSpPr>
            <p:spPr>
              <a:xfrm rot="7985400">
                <a:off x="4379760" y="8279640"/>
                <a:ext cx="564480" cy="20160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47" name="CustomShape 107"/>
              <p:cNvSpPr/>
              <p:nvPr/>
            </p:nvSpPr>
            <p:spPr>
              <a:xfrm rot="7985400">
                <a:off x="4077360" y="8620560"/>
                <a:ext cx="564480" cy="20160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48" name="CustomShape 108"/>
              <p:cNvSpPr/>
              <p:nvPr/>
            </p:nvSpPr>
            <p:spPr>
              <a:xfrm rot="13614600">
                <a:off x="4401000" y="8618040"/>
                <a:ext cx="547560" cy="20772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grpSp>
          <p:nvGrpSpPr>
            <p:cNvPr id="149" name="Group 109"/>
            <p:cNvGrpSpPr/>
            <p:nvPr/>
          </p:nvGrpSpPr>
          <p:grpSpPr>
            <a:xfrm>
              <a:off x="2642040" y="7443000"/>
              <a:ext cx="955080" cy="1624320"/>
              <a:chOff x="2642040" y="7443000"/>
              <a:chExt cx="955080" cy="1624320"/>
            </a:xfrm>
          </p:grpSpPr>
          <p:sp>
            <p:nvSpPr>
              <p:cNvPr id="150" name="CustomShape 110"/>
              <p:cNvSpPr/>
              <p:nvPr/>
            </p:nvSpPr>
            <p:spPr>
              <a:xfrm rot="2434200">
                <a:off x="2614320" y="7998120"/>
                <a:ext cx="613440" cy="22392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51" name="CustomShape 111"/>
              <p:cNvSpPr/>
              <p:nvPr/>
            </p:nvSpPr>
            <p:spPr>
              <a:xfrm rot="8365800">
                <a:off x="2984400" y="7975440"/>
                <a:ext cx="613440" cy="22392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52" name="CustomShape 112"/>
              <p:cNvSpPr/>
              <p:nvPr/>
            </p:nvSpPr>
            <p:spPr>
              <a:xfrm rot="2434200">
                <a:off x="2614320" y="8334360"/>
                <a:ext cx="613440" cy="22392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53" name="CustomShape 113"/>
              <p:cNvSpPr/>
              <p:nvPr/>
            </p:nvSpPr>
            <p:spPr>
              <a:xfrm rot="8365800">
                <a:off x="2984400" y="8311680"/>
                <a:ext cx="613440" cy="22392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54" name="CustomShape 114"/>
              <p:cNvSpPr/>
              <p:nvPr/>
            </p:nvSpPr>
            <p:spPr>
              <a:xfrm rot="2434200">
                <a:off x="2614320" y="7660800"/>
                <a:ext cx="613440" cy="22392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55" name="CustomShape 115"/>
              <p:cNvSpPr/>
              <p:nvPr/>
            </p:nvSpPr>
            <p:spPr>
              <a:xfrm rot="8365800">
                <a:off x="2984400" y="7638120"/>
                <a:ext cx="613440" cy="22392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56" name="CustomShape 116"/>
              <p:cNvSpPr/>
              <p:nvPr/>
            </p:nvSpPr>
            <p:spPr>
              <a:xfrm rot="2434200">
                <a:off x="2614320" y="8647920"/>
                <a:ext cx="613440" cy="22392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57" name="CustomShape 117"/>
              <p:cNvSpPr/>
              <p:nvPr/>
            </p:nvSpPr>
            <p:spPr>
              <a:xfrm rot="8365800">
                <a:off x="2984400" y="8625240"/>
                <a:ext cx="613440" cy="22392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grpSp>
          <p:nvGrpSpPr>
            <p:cNvPr id="158" name="Group 118"/>
            <p:cNvGrpSpPr/>
            <p:nvPr/>
          </p:nvGrpSpPr>
          <p:grpSpPr>
            <a:xfrm>
              <a:off x="3612240" y="6455880"/>
              <a:ext cx="1757880" cy="1749960"/>
              <a:chOff x="3612240" y="6455880"/>
              <a:chExt cx="1757880" cy="1749960"/>
            </a:xfrm>
          </p:grpSpPr>
          <p:sp>
            <p:nvSpPr>
              <p:cNvPr id="159" name="CustomShape 119"/>
              <p:cNvSpPr/>
              <p:nvPr/>
            </p:nvSpPr>
            <p:spPr>
              <a:xfrm rot="10800000">
                <a:off x="4501080" y="7313400"/>
                <a:ext cx="869040" cy="88920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60" name="CustomShape 120"/>
              <p:cNvSpPr/>
              <p:nvPr/>
            </p:nvSpPr>
            <p:spPr>
              <a:xfrm rot="10800000">
                <a:off x="4501080" y="6455880"/>
                <a:ext cx="869040" cy="88920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61" name="CustomShape 121"/>
              <p:cNvSpPr/>
              <p:nvPr/>
            </p:nvSpPr>
            <p:spPr>
              <a:xfrm rot="10800000">
                <a:off x="3615840" y="6474960"/>
                <a:ext cx="869040" cy="88920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62" name="CustomShape 122"/>
              <p:cNvSpPr/>
              <p:nvPr/>
            </p:nvSpPr>
            <p:spPr>
              <a:xfrm rot="10800000">
                <a:off x="3612240" y="7316640"/>
                <a:ext cx="869040" cy="88920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grpSp>
          <p:nvGrpSpPr>
            <p:cNvPr id="163" name="Group 123"/>
            <p:cNvGrpSpPr/>
            <p:nvPr/>
          </p:nvGrpSpPr>
          <p:grpSpPr>
            <a:xfrm>
              <a:off x="4921920" y="4327560"/>
              <a:ext cx="1699920" cy="1816920"/>
              <a:chOff x="4921920" y="4327560"/>
              <a:chExt cx="1699920" cy="1816920"/>
            </a:xfrm>
          </p:grpSpPr>
          <p:sp>
            <p:nvSpPr>
              <p:cNvPr id="164" name="CustomShape 124"/>
              <p:cNvSpPr/>
              <p:nvPr/>
            </p:nvSpPr>
            <p:spPr>
              <a:xfrm rot="10800000">
                <a:off x="5776920" y="5235840"/>
                <a:ext cx="837360" cy="907560"/>
              </a:xfrm>
              <a:prstGeom prst="rect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65" name="CustomShape 125"/>
              <p:cNvSpPr/>
              <p:nvPr/>
            </p:nvSpPr>
            <p:spPr>
              <a:xfrm rot="10800000">
                <a:off x="4940640" y="4359960"/>
                <a:ext cx="837360" cy="907560"/>
              </a:xfrm>
              <a:prstGeom prst="rect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66" name="CustomShape 126"/>
              <p:cNvSpPr/>
              <p:nvPr/>
            </p:nvSpPr>
            <p:spPr>
              <a:xfrm rot="10800000">
                <a:off x="5784480" y="4327560"/>
                <a:ext cx="837360" cy="90756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67" name="CustomShape 127"/>
              <p:cNvSpPr/>
              <p:nvPr/>
            </p:nvSpPr>
            <p:spPr>
              <a:xfrm rot="10800000">
                <a:off x="5350320" y="5689800"/>
                <a:ext cx="418680" cy="45360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68" name="CustomShape 128"/>
              <p:cNvSpPr/>
              <p:nvPr/>
            </p:nvSpPr>
            <p:spPr>
              <a:xfrm rot="10800000">
                <a:off x="5350320" y="5251680"/>
                <a:ext cx="418680" cy="45360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69" name="CustomShape 129"/>
              <p:cNvSpPr/>
              <p:nvPr/>
            </p:nvSpPr>
            <p:spPr>
              <a:xfrm rot="10800000">
                <a:off x="4923720" y="5261400"/>
                <a:ext cx="418680" cy="45360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70" name="CustomShape 130"/>
              <p:cNvSpPr/>
              <p:nvPr/>
            </p:nvSpPr>
            <p:spPr>
              <a:xfrm rot="10800000">
                <a:off x="4921920" y="5690880"/>
                <a:ext cx="418680" cy="45360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sp>
          <p:nvSpPr>
            <p:cNvPr id="171" name="CustomShape 131"/>
            <p:cNvSpPr/>
            <p:nvPr/>
          </p:nvSpPr>
          <p:spPr>
            <a:xfrm>
              <a:off x="5529960" y="7795080"/>
              <a:ext cx="1051920" cy="1036800"/>
            </a:xfrm>
            <a:prstGeom prst="rtTriangle">
              <a:avLst/>
            </a:prstGeom>
            <a:solidFill>
              <a:srgbClr val="F2F2F2">
                <a:alpha val="15000"/>
              </a:srgbClr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72" name="CustomShape 132"/>
            <p:cNvSpPr/>
            <p:nvPr/>
          </p:nvSpPr>
          <p:spPr>
            <a:xfrm rot="10800000">
              <a:off x="5529960" y="6510240"/>
              <a:ext cx="1225080" cy="1284840"/>
            </a:xfrm>
            <a:prstGeom prst="ellipse">
              <a:avLst/>
            </a:prstGeom>
            <a:solidFill>
              <a:srgbClr val="F2F2F2">
                <a:alpha val="15000"/>
              </a:srgbClr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sp>
        <p:nvSpPr>
          <p:cNvPr id="173" name="CustomShape 133"/>
          <p:cNvSpPr/>
          <p:nvPr/>
        </p:nvSpPr>
        <p:spPr>
          <a:xfrm>
            <a:off x="1511280" y="7002720"/>
            <a:ext cx="3428640" cy="6390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800" b="1" strike="noStrike" spc="-1">
                <a:solidFill>
                  <a:srgbClr val="215968"/>
                </a:solidFill>
                <a:latin typeface="Calibri"/>
              </a:rPr>
              <a:t>Консолидированный</a:t>
            </a:r>
            <a:r>
              <a:rPr lang="ru-RU" sz="1600" b="1" strike="noStrike" spc="-1">
                <a:solidFill>
                  <a:srgbClr val="215968"/>
                </a:solidFill>
                <a:latin typeface="Calibri"/>
              </a:rPr>
              <a:t> </a:t>
            </a:r>
            <a:r>
              <a:rPr lang="ru-RU" sz="1800" b="1" strike="noStrike" spc="-1">
                <a:solidFill>
                  <a:srgbClr val="215968"/>
                </a:solidFill>
                <a:latin typeface="Calibri"/>
              </a:rPr>
              <a:t>бюджет </a:t>
            </a:r>
            <a:endParaRPr lang="ru-RU" sz="1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800" b="1" strike="noStrike" spc="-1">
                <a:solidFill>
                  <a:srgbClr val="215968"/>
                </a:solidFill>
                <a:latin typeface="Calibri"/>
              </a:rPr>
              <a:t>Новокубанского района</a:t>
            </a:r>
            <a:endParaRPr lang="ru-RU" sz="1800" b="0" strike="noStrike" spc="-1">
              <a:latin typeface="Arial"/>
            </a:endParaRPr>
          </a:p>
        </p:txBody>
      </p:sp>
      <p:sp>
        <p:nvSpPr>
          <p:cNvPr id="174" name="CustomShape 134"/>
          <p:cNvSpPr/>
          <p:nvPr/>
        </p:nvSpPr>
        <p:spPr>
          <a:xfrm>
            <a:off x="783360" y="7278840"/>
            <a:ext cx="6059880" cy="1736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r">
              <a:lnSpc>
                <a:spcPct val="100000"/>
              </a:lnSpc>
            </a:pPr>
            <a:r>
              <a:rPr lang="ru-RU" sz="1800" b="0" strike="noStrike" spc="-1">
                <a:solidFill>
                  <a:srgbClr val="FFFFFF"/>
                </a:solidFill>
                <a:latin typeface="Calibri"/>
              </a:rPr>
              <a:t>- </a:t>
            </a:r>
            <a:r>
              <a:rPr lang="ru-RU" sz="1800" b="1" strike="noStrike" spc="-1">
                <a:solidFill>
                  <a:srgbClr val="FFFFFF"/>
                </a:solidFill>
                <a:latin typeface="Calibri"/>
              </a:rPr>
              <a:t>это свод бюджетов </a:t>
            </a:r>
            <a:endParaRPr lang="ru-RU" sz="1800" b="0" strike="noStrike" spc="-1">
              <a:latin typeface="Arial"/>
            </a:endParaRPr>
          </a:p>
          <a:p>
            <a:pPr algn="r">
              <a:lnSpc>
                <a:spcPct val="100000"/>
              </a:lnSpc>
            </a:pPr>
            <a:r>
              <a:rPr lang="ru-RU" sz="1800" b="1" strike="noStrike" spc="-1">
                <a:solidFill>
                  <a:srgbClr val="FFFFFF"/>
                </a:solidFill>
                <a:latin typeface="Calibri"/>
              </a:rPr>
              <a:t>муниципального образования </a:t>
            </a:r>
            <a:endParaRPr lang="ru-RU" sz="1800" b="0" strike="noStrike" spc="-1">
              <a:latin typeface="Arial"/>
            </a:endParaRPr>
          </a:p>
          <a:p>
            <a:pPr algn="r">
              <a:lnSpc>
                <a:spcPct val="100000"/>
              </a:lnSpc>
            </a:pPr>
            <a:r>
              <a:rPr lang="ru-RU" sz="1800" b="1" strike="noStrike" spc="-1">
                <a:solidFill>
                  <a:srgbClr val="FFFFFF"/>
                </a:solidFill>
                <a:latin typeface="Calibri"/>
              </a:rPr>
              <a:t>Новокубанский район, городского </a:t>
            </a:r>
            <a:endParaRPr lang="ru-RU" sz="1800" b="0" strike="noStrike" spc="-1">
              <a:latin typeface="Arial"/>
            </a:endParaRPr>
          </a:p>
          <a:p>
            <a:pPr algn="r">
              <a:lnSpc>
                <a:spcPct val="100000"/>
              </a:lnSpc>
            </a:pPr>
            <a:r>
              <a:rPr lang="ru-RU" sz="1800" b="1" strike="noStrike" spc="-1">
                <a:solidFill>
                  <a:srgbClr val="FFFFFF"/>
                </a:solidFill>
                <a:latin typeface="Calibri"/>
              </a:rPr>
              <a:t>поселения  и 8 сельских поселений района </a:t>
            </a:r>
            <a:endParaRPr lang="ru-RU" sz="1800" b="0" strike="noStrike" spc="-1">
              <a:latin typeface="Arial"/>
            </a:endParaRPr>
          </a:p>
          <a:p>
            <a:pPr algn="r">
              <a:lnSpc>
                <a:spcPct val="100000"/>
              </a:lnSpc>
            </a:pPr>
            <a:r>
              <a:rPr lang="ru-RU" sz="1800" b="1" strike="noStrike" spc="-1">
                <a:solidFill>
                  <a:srgbClr val="FFFFFF"/>
                </a:solidFill>
                <a:latin typeface="Calibri"/>
              </a:rPr>
              <a:t>без учета межбюджетных трансфертами между </a:t>
            </a:r>
            <a:endParaRPr lang="ru-RU" sz="1800" b="0" strike="noStrike" spc="-1">
              <a:latin typeface="Arial"/>
            </a:endParaRPr>
          </a:p>
          <a:p>
            <a:pPr algn="r">
              <a:lnSpc>
                <a:spcPct val="100000"/>
              </a:lnSpc>
            </a:pPr>
            <a:r>
              <a:rPr lang="ru-RU" sz="1800" b="1" strike="noStrike" spc="-1">
                <a:solidFill>
                  <a:srgbClr val="FFFFFF"/>
                </a:solidFill>
                <a:latin typeface="Calibri"/>
              </a:rPr>
              <a:t>этими бюджетами</a:t>
            </a:r>
            <a:endParaRPr lang="ru-RU" sz="1800" b="0" strike="noStrike" spc="-1">
              <a:latin typeface="Arial"/>
            </a:endParaRPr>
          </a:p>
        </p:txBody>
      </p:sp>
      <p:sp>
        <p:nvSpPr>
          <p:cNvPr id="175" name="CustomShape 135"/>
          <p:cNvSpPr/>
          <p:nvPr/>
        </p:nvSpPr>
        <p:spPr>
          <a:xfrm>
            <a:off x="82440" y="1479600"/>
            <a:ext cx="1337400" cy="340920"/>
          </a:xfrm>
          <a:prstGeom prst="roundRect">
            <a:avLst>
              <a:gd name="adj" fmla="val 16667"/>
            </a:avLst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100" b="0" strike="noStrike" spc="-1">
                <a:solidFill>
                  <a:srgbClr val="215968"/>
                </a:solidFill>
                <a:latin typeface="Times New Roman"/>
              </a:rPr>
              <a:t>январь</a:t>
            </a:r>
            <a:endParaRPr lang="ru-RU" sz="2100" b="0" strike="noStrike" spc="-1">
              <a:latin typeface="Arial"/>
            </a:endParaRPr>
          </a:p>
        </p:txBody>
      </p:sp>
      <p:sp>
        <p:nvSpPr>
          <p:cNvPr id="176" name="CustomShape 136"/>
          <p:cNvSpPr/>
          <p:nvPr/>
        </p:nvSpPr>
        <p:spPr>
          <a:xfrm>
            <a:off x="82440" y="2265840"/>
            <a:ext cx="1337400" cy="340920"/>
          </a:xfrm>
          <a:prstGeom prst="roundRect">
            <a:avLst>
              <a:gd name="adj" fmla="val 16667"/>
            </a:avLst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100" b="0" strike="noStrike" spc="-1">
                <a:solidFill>
                  <a:srgbClr val="215968"/>
                </a:solidFill>
                <a:latin typeface="Times New Roman"/>
              </a:rPr>
              <a:t>март</a:t>
            </a:r>
            <a:endParaRPr lang="ru-RU" sz="2100" b="0" strike="noStrike" spc="-1">
              <a:latin typeface="Arial"/>
            </a:endParaRPr>
          </a:p>
        </p:txBody>
      </p:sp>
      <p:sp>
        <p:nvSpPr>
          <p:cNvPr id="177" name="CustomShape 137"/>
          <p:cNvSpPr/>
          <p:nvPr/>
        </p:nvSpPr>
        <p:spPr>
          <a:xfrm>
            <a:off x="82440" y="4565520"/>
            <a:ext cx="1337400" cy="340920"/>
          </a:xfrm>
          <a:prstGeom prst="roundRect">
            <a:avLst>
              <a:gd name="adj" fmla="val 16667"/>
            </a:avLst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100" b="0" strike="noStrike" spc="-1" dirty="0">
                <a:solidFill>
                  <a:srgbClr val="215968"/>
                </a:solidFill>
                <a:latin typeface="Times New Roman"/>
              </a:rPr>
              <a:t>сентябрь</a:t>
            </a:r>
            <a:endParaRPr lang="ru-RU" sz="2100" b="0" strike="noStrike" spc="-1" dirty="0">
              <a:latin typeface="Arial"/>
            </a:endParaRPr>
          </a:p>
        </p:txBody>
      </p:sp>
      <p:sp>
        <p:nvSpPr>
          <p:cNvPr id="178" name="CustomShape 138"/>
          <p:cNvSpPr/>
          <p:nvPr/>
        </p:nvSpPr>
        <p:spPr>
          <a:xfrm>
            <a:off x="82440" y="1873800"/>
            <a:ext cx="1337400" cy="340920"/>
          </a:xfrm>
          <a:prstGeom prst="roundRect">
            <a:avLst>
              <a:gd name="adj" fmla="val 16667"/>
            </a:avLst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100" b="0" strike="noStrike" spc="-1">
                <a:solidFill>
                  <a:srgbClr val="215968"/>
                </a:solidFill>
                <a:latin typeface="Times New Roman"/>
              </a:rPr>
              <a:t>февраль</a:t>
            </a:r>
            <a:endParaRPr lang="ru-RU" sz="2100" b="0" strike="noStrike" spc="-1">
              <a:latin typeface="Arial"/>
            </a:endParaRPr>
          </a:p>
        </p:txBody>
      </p:sp>
      <p:sp>
        <p:nvSpPr>
          <p:cNvPr id="179" name="CustomShape 139"/>
          <p:cNvSpPr/>
          <p:nvPr/>
        </p:nvSpPr>
        <p:spPr>
          <a:xfrm>
            <a:off x="82440" y="2646360"/>
            <a:ext cx="1337400" cy="340920"/>
          </a:xfrm>
          <a:prstGeom prst="roundRect">
            <a:avLst>
              <a:gd name="adj" fmla="val 16667"/>
            </a:avLst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100" b="0" strike="noStrike" spc="-1">
                <a:solidFill>
                  <a:srgbClr val="215968"/>
                </a:solidFill>
                <a:latin typeface="Times New Roman"/>
              </a:rPr>
              <a:t>апрель</a:t>
            </a:r>
            <a:endParaRPr lang="ru-RU" sz="2100" b="0" strike="noStrike" spc="-1">
              <a:latin typeface="Arial"/>
            </a:endParaRPr>
          </a:p>
        </p:txBody>
      </p:sp>
      <p:sp>
        <p:nvSpPr>
          <p:cNvPr id="180" name="CustomShape 140"/>
          <p:cNvSpPr/>
          <p:nvPr/>
        </p:nvSpPr>
        <p:spPr>
          <a:xfrm>
            <a:off x="82440" y="3787560"/>
            <a:ext cx="1337400" cy="340920"/>
          </a:xfrm>
          <a:prstGeom prst="roundRect">
            <a:avLst>
              <a:gd name="adj" fmla="val 16667"/>
            </a:avLst>
          </a:prstGeom>
          <a:solidFill>
            <a:srgbClr val="E6B9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100" b="0" strike="noStrike" spc="-1">
                <a:solidFill>
                  <a:srgbClr val="215968"/>
                </a:solidFill>
                <a:latin typeface="Times New Roman"/>
              </a:rPr>
              <a:t>июль</a:t>
            </a:r>
            <a:endParaRPr lang="ru-RU" sz="2100" b="0" strike="noStrike" spc="-1">
              <a:latin typeface="Arial"/>
            </a:endParaRPr>
          </a:p>
        </p:txBody>
      </p:sp>
      <p:sp>
        <p:nvSpPr>
          <p:cNvPr id="181" name="CustomShape 141"/>
          <p:cNvSpPr/>
          <p:nvPr/>
        </p:nvSpPr>
        <p:spPr>
          <a:xfrm>
            <a:off x="82440" y="3024360"/>
            <a:ext cx="1337400" cy="340920"/>
          </a:xfrm>
          <a:prstGeom prst="roundRect">
            <a:avLst>
              <a:gd name="adj" fmla="val 16667"/>
            </a:avLst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100" b="0" strike="noStrike" spc="-1">
                <a:solidFill>
                  <a:srgbClr val="215968"/>
                </a:solidFill>
                <a:latin typeface="Times New Roman"/>
              </a:rPr>
              <a:t>май</a:t>
            </a:r>
            <a:endParaRPr lang="ru-RU" sz="2100" b="0" strike="noStrike" spc="-1">
              <a:latin typeface="Arial"/>
            </a:endParaRPr>
          </a:p>
        </p:txBody>
      </p:sp>
      <p:sp>
        <p:nvSpPr>
          <p:cNvPr id="182" name="CustomShape 142"/>
          <p:cNvSpPr/>
          <p:nvPr/>
        </p:nvSpPr>
        <p:spPr>
          <a:xfrm>
            <a:off x="79920" y="5337360"/>
            <a:ext cx="1337400" cy="340920"/>
          </a:xfrm>
          <a:prstGeom prst="roundRect">
            <a:avLst>
              <a:gd name="adj" fmla="val 16667"/>
            </a:avLst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100" b="0" strike="noStrike" spc="-1">
                <a:solidFill>
                  <a:srgbClr val="215968"/>
                </a:solidFill>
                <a:latin typeface="Times New Roman"/>
              </a:rPr>
              <a:t>ноябрь</a:t>
            </a:r>
            <a:endParaRPr lang="ru-RU" sz="2100" b="0" strike="noStrike" spc="-1">
              <a:latin typeface="Arial"/>
            </a:endParaRPr>
          </a:p>
        </p:txBody>
      </p:sp>
      <p:sp>
        <p:nvSpPr>
          <p:cNvPr id="183" name="CustomShape 143"/>
          <p:cNvSpPr/>
          <p:nvPr/>
        </p:nvSpPr>
        <p:spPr>
          <a:xfrm>
            <a:off x="82440" y="3404520"/>
            <a:ext cx="1337400" cy="340920"/>
          </a:xfrm>
          <a:prstGeom prst="roundRect">
            <a:avLst>
              <a:gd name="adj" fmla="val 16667"/>
            </a:avLst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100" b="0" strike="noStrike" spc="-1">
                <a:solidFill>
                  <a:srgbClr val="215968"/>
                </a:solidFill>
                <a:latin typeface="Times New Roman"/>
              </a:rPr>
              <a:t>июнь</a:t>
            </a:r>
            <a:endParaRPr lang="ru-RU" sz="2100" b="0" strike="noStrike" spc="-1">
              <a:latin typeface="Arial"/>
            </a:endParaRPr>
          </a:p>
        </p:txBody>
      </p:sp>
      <p:sp>
        <p:nvSpPr>
          <p:cNvPr id="184" name="CustomShape 144"/>
          <p:cNvSpPr/>
          <p:nvPr/>
        </p:nvSpPr>
        <p:spPr>
          <a:xfrm>
            <a:off x="81000" y="4950720"/>
            <a:ext cx="1337400" cy="340920"/>
          </a:xfrm>
          <a:prstGeom prst="roundRect">
            <a:avLst>
              <a:gd name="adj" fmla="val 16667"/>
            </a:avLst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100" b="0" strike="noStrike" spc="-1" dirty="0">
                <a:solidFill>
                  <a:srgbClr val="215968"/>
                </a:solidFill>
                <a:latin typeface="Times New Roman"/>
              </a:rPr>
              <a:t>октябрь</a:t>
            </a:r>
            <a:endParaRPr lang="ru-RU" sz="2100" b="0" strike="noStrike" spc="-1" dirty="0">
              <a:latin typeface="Arial"/>
            </a:endParaRPr>
          </a:p>
        </p:txBody>
      </p:sp>
      <p:sp>
        <p:nvSpPr>
          <p:cNvPr id="185" name="CustomShape 145"/>
          <p:cNvSpPr/>
          <p:nvPr/>
        </p:nvSpPr>
        <p:spPr>
          <a:xfrm>
            <a:off x="82440" y="4174200"/>
            <a:ext cx="1337400" cy="340920"/>
          </a:xfrm>
          <a:prstGeom prst="roundRect">
            <a:avLst>
              <a:gd name="adj" fmla="val 16667"/>
            </a:avLst>
          </a:prstGeom>
          <a:solidFill>
            <a:srgbClr val="E6B9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100" b="0" strike="noStrike" spc="-1">
                <a:solidFill>
                  <a:srgbClr val="215968"/>
                </a:solidFill>
                <a:latin typeface="Times New Roman"/>
              </a:rPr>
              <a:t>август</a:t>
            </a:r>
            <a:endParaRPr lang="ru-RU" sz="2100" b="0" strike="noStrike" spc="-1">
              <a:latin typeface="Arial"/>
            </a:endParaRPr>
          </a:p>
        </p:txBody>
      </p:sp>
      <p:sp>
        <p:nvSpPr>
          <p:cNvPr id="186" name="CustomShape 146"/>
          <p:cNvSpPr/>
          <p:nvPr/>
        </p:nvSpPr>
        <p:spPr>
          <a:xfrm>
            <a:off x="65160" y="5722560"/>
            <a:ext cx="1337400" cy="335880"/>
          </a:xfrm>
          <a:prstGeom prst="roundRect">
            <a:avLst>
              <a:gd name="adj" fmla="val 16667"/>
            </a:avLst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100" b="0" strike="noStrike" spc="-1">
                <a:solidFill>
                  <a:srgbClr val="215968"/>
                </a:solidFill>
                <a:latin typeface="Times New Roman"/>
              </a:rPr>
              <a:t>декабрь</a:t>
            </a:r>
            <a:endParaRPr lang="ru-RU" sz="2100" b="0" strike="noStrike" spc="-1">
              <a:latin typeface="Arial"/>
            </a:endParaRPr>
          </a:p>
        </p:txBody>
      </p:sp>
      <p:pic>
        <p:nvPicPr>
          <p:cNvPr id="187" name="Picture 14" descr="https://adm-sovetskoe.ru/upload/medialibrary/fa2/fa2f3e881a6ab5a94ea44ef797fc9f51.jpg"/>
          <p:cNvPicPr/>
          <p:nvPr/>
        </p:nvPicPr>
        <p:blipFill>
          <a:blip r:embed="rId2"/>
          <a:stretch/>
        </p:blipFill>
        <p:spPr>
          <a:xfrm flipH="1">
            <a:off x="3501360" y="5387400"/>
            <a:ext cx="406800" cy="550440"/>
          </a:xfrm>
          <a:prstGeom prst="rect">
            <a:avLst/>
          </a:prstGeom>
          <a:ln w="88900" cap="sq">
            <a:solidFill>
              <a:srgbClr val="FFFFFF"/>
            </a:solidFill>
            <a:miter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88" name="Picture 12" descr="https://pp.userapi.com/c850016/v850016452/9e08b/6XKAfjYz5OY.jpg?ava=1"/>
          <p:cNvPicPr/>
          <p:nvPr/>
        </p:nvPicPr>
        <p:blipFill>
          <a:blip r:embed="rId3"/>
          <a:stretch/>
        </p:blipFill>
        <p:spPr>
          <a:xfrm>
            <a:off x="3501000" y="4662360"/>
            <a:ext cx="406800" cy="554400"/>
          </a:xfrm>
          <a:prstGeom prst="rect">
            <a:avLst/>
          </a:prstGeom>
          <a:ln w="88900" cap="sq">
            <a:solidFill>
              <a:srgbClr val="FFFFFF"/>
            </a:solidFill>
            <a:miter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89" name="Рисунок 229" descr="прикубанска.gif"/>
          <p:cNvPicPr/>
          <p:nvPr/>
        </p:nvPicPr>
        <p:blipFill>
          <a:blip r:embed="rId4"/>
          <a:stretch/>
        </p:blipFill>
        <p:spPr>
          <a:xfrm>
            <a:off x="2925000" y="5387400"/>
            <a:ext cx="402840" cy="552600"/>
          </a:xfrm>
          <a:prstGeom prst="rect">
            <a:avLst/>
          </a:prstGeom>
          <a:ln w="88900" cap="sq">
            <a:solidFill>
              <a:srgbClr val="FFFFFF"/>
            </a:solidFill>
            <a:miter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90" name="Рисунок 230" descr="novoselskoe_selo_coa.gif"/>
          <p:cNvPicPr/>
          <p:nvPr/>
        </p:nvPicPr>
        <p:blipFill>
          <a:blip r:embed="rId5"/>
          <a:stretch/>
        </p:blipFill>
        <p:spPr>
          <a:xfrm>
            <a:off x="2927880" y="4659480"/>
            <a:ext cx="399960" cy="557280"/>
          </a:xfrm>
          <a:prstGeom prst="rect">
            <a:avLst/>
          </a:prstGeom>
          <a:ln w="88900" cap="sq">
            <a:solidFill>
              <a:srgbClr val="FFFFFF"/>
            </a:solidFill>
            <a:miter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91" name="Picture 8" descr="https://im0-tub-ru.yandex.net/i?id=b8e081db8a79e9bc73b1c35eff5f8794&amp;n=13"/>
          <p:cNvPicPr/>
          <p:nvPr/>
        </p:nvPicPr>
        <p:blipFill>
          <a:blip r:embed="rId6"/>
          <a:stretch/>
        </p:blipFill>
        <p:spPr>
          <a:xfrm>
            <a:off x="2349000" y="5387400"/>
            <a:ext cx="399960" cy="552600"/>
          </a:xfrm>
          <a:prstGeom prst="rect">
            <a:avLst/>
          </a:prstGeom>
          <a:ln w="88900" cap="sq">
            <a:solidFill>
              <a:srgbClr val="FFFFFF"/>
            </a:solidFill>
            <a:miter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92" name="Picture 6" descr="https://cdn.turkaramamotoru.com/ru/selskoe-poselenie-komsomolskij-5686.jpg"/>
          <p:cNvPicPr/>
          <p:nvPr/>
        </p:nvPicPr>
        <p:blipFill>
          <a:blip r:embed="rId7"/>
          <a:stretch/>
        </p:blipFill>
        <p:spPr>
          <a:xfrm>
            <a:off x="2349000" y="4659480"/>
            <a:ext cx="399960" cy="557280"/>
          </a:xfrm>
          <a:prstGeom prst="rect">
            <a:avLst/>
          </a:prstGeom>
          <a:ln w="88900" cap="sq">
            <a:solidFill>
              <a:srgbClr val="FFFFFF"/>
            </a:solidFill>
            <a:miter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93" name="Рисунок 233" descr="верхнекубанка.gif"/>
          <p:cNvPicPr/>
          <p:nvPr/>
        </p:nvPicPr>
        <p:blipFill>
          <a:blip r:embed="rId8"/>
          <a:stretch/>
        </p:blipFill>
        <p:spPr>
          <a:xfrm>
            <a:off x="1769040" y="5387400"/>
            <a:ext cx="403560" cy="552600"/>
          </a:xfrm>
          <a:prstGeom prst="rect">
            <a:avLst/>
          </a:prstGeom>
          <a:ln w="88900" cap="sq">
            <a:solidFill>
              <a:srgbClr val="FFFFFF"/>
            </a:solidFill>
            <a:miter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94" name="Рисунок 234" descr="бесскорбная.gif"/>
          <p:cNvPicPr/>
          <p:nvPr/>
        </p:nvPicPr>
        <p:blipFill>
          <a:blip r:embed="rId9"/>
          <a:stretch/>
        </p:blipFill>
        <p:spPr>
          <a:xfrm>
            <a:off x="1767960" y="4662360"/>
            <a:ext cx="405000" cy="557640"/>
          </a:xfrm>
          <a:prstGeom prst="rect">
            <a:avLst/>
          </a:prstGeom>
          <a:ln w="88900" cap="sq">
            <a:solidFill>
              <a:srgbClr val="FFFFFF"/>
            </a:solidFill>
            <a:miter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95" name="Picture 2" descr="https://www.bankgorodov.ru/public/photos/coa/313609_bi.jpg"/>
          <p:cNvPicPr/>
          <p:nvPr/>
        </p:nvPicPr>
        <p:blipFill>
          <a:blip r:embed="rId10"/>
          <a:stretch/>
        </p:blipFill>
        <p:spPr>
          <a:xfrm>
            <a:off x="1767960" y="3938400"/>
            <a:ext cx="404640" cy="577080"/>
          </a:xfrm>
          <a:prstGeom prst="rect">
            <a:avLst/>
          </a:prstGeom>
          <a:ln w="88900" cap="sq">
            <a:solidFill>
              <a:srgbClr val="FFFFFF"/>
            </a:solidFill>
            <a:miter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96" name="CustomShape 147"/>
          <p:cNvSpPr/>
          <p:nvPr/>
        </p:nvSpPr>
        <p:spPr>
          <a:xfrm>
            <a:off x="2463480" y="3904200"/>
            <a:ext cx="3550680" cy="5166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400" b="0" strike="noStrike" spc="-1">
                <a:solidFill>
                  <a:srgbClr val="10243E"/>
                </a:solidFill>
                <a:latin typeface="Calibri"/>
              </a:rPr>
              <a:t>городское поселение  Новокубанское – административный центр</a:t>
            </a:r>
            <a:endParaRPr lang="ru-RU" sz="1400" b="0" strike="noStrike" spc="-1">
              <a:latin typeface="Arial"/>
            </a:endParaRPr>
          </a:p>
        </p:txBody>
      </p:sp>
      <p:sp>
        <p:nvSpPr>
          <p:cNvPr id="197" name="CustomShape 148"/>
          <p:cNvSpPr/>
          <p:nvPr/>
        </p:nvSpPr>
        <p:spPr>
          <a:xfrm>
            <a:off x="2264760" y="3204000"/>
            <a:ext cx="4311000" cy="3034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400" b="0" strike="noStrike" spc="-1">
                <a:solidFill>
                  <a:srgbClr val="10243E"/>
                </a:solidFill>
                <a:latin typeface="Calibri"/>
              </a:rPr>
              <a:t>Муниципальное образование Новокубанский район</a:t>
            </a:r>
            <a:endParaRPr lang="ru-RU" sz="1400" b="0" strike="noStrike" spc="-1">
              <a:latin typeface="Arial"/>
            </a:endParaRPr>
          </a:p>
        </p:txBody>
      </p:sp>
      <p:sp>
        <p:nvSpPr>
          <p:cNvPr id="198" name="CustomShape 149"/>
          <p:cNvSpPr/>
          <p:nvPr/>
        </p:nvSpPr>
        <p:spPr>
          <a:xfrm>
            <a:off x="4014360" y="4883760"/>
            <a:ext cx="2721960" cy="11559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400" b="0" strike="noStrike" spc="-1">
                <a:solidFill>
                  <a:srgbClr val="10243E"/>
                </a:solidFill>
                <a:latin typeface="Calibri"/>
              </a:rPr>
              <a:t>Бесскорбненское, Верхнекубанское, Ковалевское, Ляпинское, Новосельское, Прикубанское, Прочноокопское, Советское </a:t>
            </a:r>
            <a:endParaRPr lang="ru-RU" sz="1400" b="0" strike="noStrike" spc="-1">
              <a:latin typeface="Arial"/>
            </a:endParaRPr>
          </a:p>
        </p:txBody>
      </p:sp>
      <p:sp>
        <p:nvSpPr>
          <p:cNvPr id="199" name="CustomShape 150"/>
          <p:cNvSpPr/>
          <p:nvPr/>
        </p:nvSpPr>
        <p:spPr>
          <a:xfrm>
            <a:off x="4138560" y="4599360"/>
            <a:ext cx="2539080" cy="3034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400" b="0" strike="noStrike" spc="-1">
                <a:solidFill>
                  <a:srgbClr val="10243E"/>
                </a:solidFill>
                <a:latin typeface="Calibri"/>
              </a:rPr>
              <a:t>восемь сельских  поселений:</a:t>
            </a:r>
            <a:endParaRPr lang="ru-RU" sz="1400" b="0" strike="noStrike" spc="-1">
              <a:latin typeface="Arial"/>
            </a:endParaRPr>
          </a:p>
        </p:txBody>
      </p:sp>
      <p:pic>
        <p:nvPicPr>
          <p:cNvPr id="200" name="Рисунок 240" descr="novokubanskii_rayon_coa.gif"/>
          <p:cNvPicPr/>
          <p:nvPr/>
        </p:nvPicPr>
        <p:blipFill>
          <a:blip r:embed="rId11"/>
          <a:stretch/>
        </p:blipFill>
        <p:spPr>
          <a:xfrm>
            <a:off x="1714680" y="3086640"/>
            <a:ext cx="516240" cy="696960"/>
          </a:xfrm>
          <a:prstGeom prst="rect">
            <a:avLst/>
          </a:prstGeom>
          <a:ln w="0">
            <a:noFill/>
          </a:ln>
        </p:spPr>
      </p:pic>
      <p:grpSp>
        <p:nvGrpSpPr>
          <p:cNvPr id="201" name="Group 151"/>
          <p:cNvGrpSpPr/>
          <p:nvPr/>
        </p:nvGrpSpPr>
        <p:grpSpPr>
          <a:xfrm>
            <a:off x="5566680" y="434880"/>
            <a:ext cx="1276560" cy="807120"/>
            <a:chOff x="5566680" y="434880"/>
            <a:chExt cx="1276560" cy="807120"/>
          </a:xfrm>
        </p:grpSpPr>
        <p:sp>
          <p:nvSpPr>
            <p:cNvPr id="202" name="CustomShape 152"/>
            <p:cNvSpPr/>
            <p:nvPr/>
          </p:nvSpPr>
          <p:spPr>
            <a:xfrm>
              <a:off x="6437520" y="434880"/>
              <a:ext cx="405720" cy="807120"/>
            </a:xfrm>
            <a:custGeom>
              <a:avLst/>
              <a:gdLst/>
              <a:ahLst/>
              <a:cxnLst/>
              <a:rect l="l" t="t" r="r" b="b"/>
              <a:pathLst>
                <a:path w="1811114" h="3624147">
                  <a:moveTo>
                    <a:pt x="378182" y="0"/>
                  </a:moveTo>
                  <a:lnTo>
                    <a:pt x="1811114" y="1812074"/>
                  </a:lnTo>
                  <a:lnTo>
                    <a:pt x="378182" y="3624147"/>
                  </a:lnTo>
                  <a:lnTo>
                    <a:pt x="0" y="3145901"/>
                  </a:lnTo>
                  <a:lnTo>
                    <a:pt x="1054751" y="1812072"/>
                  </a:lnTo>
                  <a:lnTo>
                    <a:pt x="1" y="478244"/>
                  </a:lnTo>
                  <a:close/>
                </a:path>
              </a:pathLst>
            </a:custGeom>
            <a:solidFill>
              <a:srgbClr val="2D5C7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03" name="CustomShape 153"/>
            <p:cNvSpPr/>
            <p:nvPr/>
          </p:nvSpPr>
          <p:spPr>
            <a:xfrm>
              <a:off x="6304320" y="1133280"/>
              <a:ext cx="217800" cy="108720"/>
            </a:xfrm>
            <a:prstGeom prst="trapezoid">
              <a:avLst>
                <a:gd name="adj" fmla="val 79854"/>
              </a:avLst>
            </a:prstGeom>
            <a:solidFill>
              <a:srgbClr val="43778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04" name="CustomShape 154"/>
            <p:cNvSpPr/>
            <p:nvPr/>
          </p:nvSpPr>
          <p:spPr>
            <a:xfrm>
              <a:off x="6219360" y="434880"/>
              <a:ext cx="405720" cy="807120"/>
            </a:xfrm>
            <a:custGeom>
              <a:avLst/>
              <a:gdLst/>
              <a:ahLst/>
              <a:cxnLst/>
              <a:rect l="l" t="t" r="r" b="b"/>
              <a:pathLst>
                <a:path w="1811114" h="3624147">
                  <a:moveTo>
                    <a:pt x="378182" y="0"/>
                  </a:moveTo>
                  <a:lnTo>
                    <a:pt x="1811114" y="1812074"/>
                  </a:lnTo>
                  <a:lnTo>
                    <a:pt x="378182" y="3624147"/>
                  </a:lnTo>
                  <a:lnTo>
                    <a:pt x="0" y="3145901"/>
                  </a:lnTo>
                  <a:lnTo>
                    <a:pt x="1054751" y="1812072"/>
                  </a:lnTo>
                  <a:lnTo>
                    <a:pt x="1" y="478244"/>
                  </a:lnTo>
                  <a:close/>
                </a:path>
              </a:pathLst>
            </a:custGeom>
            <a:solidFill>
              <a:srgbClr val="519A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05" name="CustomShape 155"/>
            <p:cNvSpPr/>
            <p:nvPr/>
          </p:nvSpPr>
          <p:spPr>
            <a:xfrm>
              <a:off x="5784840" y="434880"/>
              <a:ext cx="407880" cy="807120"/>
            </a:xfrm>
            <a:custGeom>
              <a:avLst/>
              <a:gdLst/>
              <a:ahLst/>
              <a:cxnLst/>
              <a:rect l="l" t="t" r="r" b="b"/>
              <a:pathLst>
                <a:path w="1811114" h="3624147">
                  <a:moveTo>
                    <a:pt x="378182" y="0"/>
                  </a:moveTo>
                  <a:lnTo>
                    <a:pt x="1811114" y="1812074"/>
                  </a:lnTo>
                  <a:lnTo>
                    <a:pt x="378182" y="3624147"/>
                  </a:lnTo>
                  <a:lnTo>
                    <a:pt x="0" y="3145901"/>
                  </a:lnTo>
                  <a:lnTo>
                    <a:pt x="1054751" y="1812072"/>
                  </a:lnTo>
                  <a:lnTo>
                    <a:pt x="1" y="478244"/>
                  </a:lnTo>
                  <a:close/>
                </a:path>
              </a:pathLst>
            </a:custGeom>
            <a:solidFill>
              <a:srgbClr val="C2D74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06" name="CustomShape 156"/>
            <p:cNvSpPr/>
            <p:nvPr/>
          </p:nvSpPr>
          <p:spPr>
            <a:xfrm>
              <a:off x="6000840" y="434880"/>
              <a:ext cx="405720" cy="807120"/>
            </a:xfrm>
            <a:custGeom>
              <a:avLst/>
              <a:gdLst/>
              <a:ahLst/>
              <a:cxnLst/>
              <a:rect l="l" t="t" r="r" b="b"/>
              <a:pathLst>
                <a:path w="1811114" h="3624147">
                  <a:moveTo>
                    <a:pt x="378182" y="0"/>
                  </a:moveTo>
                  <a:lnTo>
                    <a:pt x="1811114" y="1812074"/>
                  </a:lnTo>
                  <a:lnTo>
                    <a:pt x="378182" y="3624147"/>
                  </a:lnTo>
                  <a:lnTo>
                    <a:pt x="0" y="3145901"/>
                  </a:lnTo>
                  <a:lnTo>
                    <a:pt x="1054751" y="1812072"/>
                  </a:lnTo>
                  <a:lnTo>
                    <a:pt x="1" y="478244"/>
                  </a:lnTo>
                  <a:close/>
                </a:path>
              </a:pathLst>
            </a:custGeom>
            <a:solidFill>
              <a:srgbClr val="96BC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07" name="CustomShape 157"/>
            <p:cNvSpPr/>
            <p:nvPr/>
          </p:nvSpPr>
          <p:spPr>
            <a:xfrm>
              <a:off x="5566680" y="434880"/>
              <a:ext cx="405720" cy="807120"/>
            </a:xfrm>
            <a:custGeom>
              <a:avLst/>
              <a:gdLst/>
              <a:ahLst/>
              <a:cxnLst/>
              <a:rect l="l" t="t" r="r" b="b"/>
              <a:pathLst>
                <a:path w="1811114" h="3624147">
                  <a:moveTo>
                    <a:pt x="378182" y="0"/>
                  </a:moveTo>
                  <a:lnTo>
                    <a:pt x="1811114" y="1812074"/>
                  </a:lnTo>
                  <a:lnTo>
                    <a:pt x="378182" y="3624147"/>
                  </a:lnTo>
                  <a:lnTo>
                    <a:pt x="0" y="3145901"/>
                  </a:lnTo>
                  <a:lnTo>
                    <a:pt x="1054751" y="1812072"/>
                  </a:lnTo>
                  <a:lnTo>
                    <a:pt x="1" y="478244"/>
                  </a:lnTo>
                  <a:close/>
                </a:path>
              </a:pathLst>
            </a:custGeom>
            <a:solidFill>
              <a:srgbClr val="EABA2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08" name="CustomShape 158"/>
            <p:cNvSpPr/>
            <p:nvPr/>
          </p:nvSpPr>
          <p:spPr>
            <a:xfrm flipV="1">
              <a:off x="6086160" y="434520"/>
              <a:ext cx="217800" cy="108720"/>
            </a:xfrm>
            <a:prstGeom prst="trapezoid">
              <a:avLst>
                <a:gd name="adj" fmla="val 79854"/>
              </a:avLst>
            </a:prstGeom>
            <a:solidFill>
              <a:srgbClr val="77A8A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09" name="CustomShape 159"/>
            <p:cNvSpPr/>
            <p:nvPr/>
          </p:nvSpPr>
          <p:spPr>
            <a:xfrm flipV="1">
              <a:off x="5651640" y="434520"/>
              <a:ext cx="217800" cy="108720"/>
            </a:xfrm>
            <a:prstGeom prst="trapezoid">
              <a:avLst>
                <a:gd name="adj" fmla="val 79854"/>
              </a:avLst>
            </a:prstGeom>
            <a:solidFill>
              <a:srgbClr val="D0D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10" name="CustomShape 160"/>
            <p:cNvSpPr/>
            <p:nvPr/>
          </p:nvSpPr>
          <p:spPr>
            <a:xfrm>
              <a:off x="5870160" y="1133280"/>
              <a:ext cx="217800" cy="108720"/>
            </a:xfrm>
            <a:prstGeom prst="trapezoid">
              <a:avLst>
                <a:gd name="adj" fmla="val 79854"/>
              </a:avLst>
            </a:prstGeom>
            <a:solidFill>
              <a:srgbClr val="B1C29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CustomShape 1"/>
          <p:cNvSpPr/>
          <p:nvPr/>
        </p:nvSpPr>
        <p:spPr>
          <a:xfrm rot="10800000" flipH="1">
            <a:off x="-360" y="360"/>
            <a:ext cx="6857640" cy="95940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12" name="CustomShape 2"/>
          <p:cNvSpPr/>
          <p:nvPr/>
        </p:nvSpPr>
        <p:spPr>
          <a:xfrm rot="10800000" flipV="1">
            <a:off x="-119160" y="8100720"/>
            <a:ext cx="6993000" cy="104328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13" name="CustomShape 3"/>
          <p:cNvSpPr/>
          <p:nvPr/>
        </p:nvSpPr>
        <p:spPr>
          <a:xfrm>
            <a:off x="26640" y="126360"/>
            <a:ext cx="4454280" cy="395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000" b="1" strike="noStrike" spc="-1">
                <a:solidFill>
                  <a:srgbClr val="FFFFFF"/>
                </a:solidFill>
                <a:latin typeface="Segoe UI"/>
              </a:rPr>
              <a:t>ОСНОВНЫЕ ПАРАМЕТРЫ</a:t>
            </a:r>
            <a:endParaRPr lang="ru-RU" sz="2000" b="0" strike="noStrike" spc="-1">
              <a:latin typeface="Arial"/>
            </a:endParaRPr>
          </a:p>
        </p:txBody>
      </p:sp>
      <p:graphicFrame>
        <p:nvGraphicFramePr>
          <p:cNvPr id="214" name="Table 4"/>
          <p:cNvGraphicFramePr/>
          <p:nvPr>
            <p:extLst>
              <p:ext uri="{D42A27DB-BD31-4B8C-83A1-F6EECF244321}">
                <p14:modId xmlns:p14="http://schemas.microsoft.com/office/powerpoint/2010/main" val="2690865005"/>
              </p:ext>
            </p:extLst>
          </p:nvPr>
        </p:nvGraphicFramePr>
        <p:xfrm>
          <a:off x="158760" y="1314000"/>
          <a:ext cx="6366240" cy="2135280"/>
        </p:xfrm>
        <a:graphic>
          <a:graphicData uri="http://schemas.openxmlformats.org/drawingml/2006/table">
            <a:tbl>
              <a:tblPr/>
              <a:tblGrid>
                <a:gridCol w="2804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829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288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500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3988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Наименование показателя</a:t>
                      </a:r>
                      <a:endParaRPr lang="ru-RU" sz="1100" b="0" strike="noStrike" spc="-1" dirty="0">
                        <a:latin typeface="Arial"/>
                      </a:endParaRPr>
                    </a:p>
                  </a:txBody>
                  <a:tcPr marL="9360" marR="9360">
                    <a:lnT w="12240">
                      <a:solidFill>
                        <a:srgbClr val="4BACC6"/>
                      </a:solidFill>
                    </a:lnT>
                    <a:lnB w="12240">
                      <a:solidFill>
                        <a:srgbClr val="4BACC6"/>
                      </a:solidFill>
                    </a:lnB>
                    <a:solidFill>
                      <a:srgbClr val="4BACC6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1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Утвержденные бюджетные назначения </a:t>
                      </a:r>
                      <a:endParaRPr lang="ru-RU" sz="1100" b="0" strike="noStrike" spc="-1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1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2020 года</a:t>
                      </a:r>
                      <a:endParaRPr lang="ru-RU" sz="1100" b="0" strike="noStrike" spc="-1">
                        <a:latin typeface="Arial"/>
                      </a:endParaRPr>
                    </a:p>
                  </a:txBody>
                  <a:tcPr marL="9360" marR="9360">
                    <a:lnT w="12240">
                      <a:solidFill>
                        <a:srgbClr val="4BACC6"/>
                      </a:solidFill>
                    </a:lnT>
                    <a:lnB w="1224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Исполнено за январь-октябрь</a:t>
                      </a:r>
                      <a:endParaRPr lang="ru-RU" sz="1100" b="0" strike="noStrike" spc="-1" dirty="0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 2020 года</a:t>
                      </a:r>
                      <a:endParaRPr lang="ru-RU" sz="1100" b="0" strike="noStrike" spc="-1" dirty="0">
                        <a:latin typeface="Arial"/>
                      </a:endParaRPr>
                    </a:p>
                  </a:txBody>
                  <a:tcPr marL="9360" marR="9360">
                    <a:lnT w="12240">
                      <a:solidFill>
                        <a:srgbClr val="4BACC6"/>
                      </a:solidFill>
                    </a:lnT>
                    <a:lnB w="1224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1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% исполнения годового бюджетного назначения</a:t>
                      </a:r>
                      <a:endParaRPr lang="ru-RU" sz="1100" b="0" strike="noStrike" spc="-1">
                        <a:latin typeface="Arial"/>
                      </a:endParaRPr>
                    </a:p>
                  </a:txBody>
                  <a:tcPr marL="9360" marR="9360">
                    <a:lnT w="12240">
                      <a:solidFill>
                        <a:srgbClr val="4BACC6"/>
                      </a:solidFill>
                    </a:lnT>
                    <a:lnB w="1224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98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1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Доходы всего</a:t>
                      </a:r>
                      <a:endParaRPr lang="ru-RU" sz="1100" b="0" strike="noStrike" spc="-1">
                        <a:latin typeface="Arial"/>
                      </a:endParaRPr>
                    </a:p>
                  </a:txBody>
                  <a:tcPr marL="9360" marR="9360">
                    <a:lnT w="12240">
                      <a:solidFill>
                        <a:srgbClr val="4BACC6"/>
                      </a:solidFill>
                    </a:lnT>
                    <a:lnB w="12240">
                      <a:solidFill>
                        <a:srgbClr val="4BACC6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2 373,5</a:t>
                      </a:r>
                    </a:p>
                  </a:txBody>
                  <a:tcPr marL="9525" marR="9525" marT="9525" marB="0" anchor="b">
                    <a:lnT w="12240">
                      <a:solidFill>
                        <a:srgbClr val="4BACC6"/>
                      </a:solidFill>
                    </a:lnT>
                    <a:lnB w="12240">
                      <a:solidFill>
                        <a:srgbClr val="4BACC6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1 857,1</a:t>
                      </a:r>
                    </a:p>
                  </a:txBody>
                  <a:tcPr marL="9525" marR="9525" marT="9525" marB="0" anchor="b">
                    <a:lnT w="12240">
                      <a:solidFill>
                        <a:srgbClr val="4BACC6"/>
                      </a:solidFill>
                    </a:lnT>
                    <a:lnB w="12240">
                      <a:solidFill>
                        <a:srgbClr val="4BACC6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78,2</a:t>
                      </a:r>
                    </a:p>
                  </a:txBody>
                  <a:tcPr marL="9525" marR="9525" marT="9525" marB="0" anchor="b">
                    <a:lnT w="12240">
                      <a:solidFill>
                        <a:srgbClr val="4BACC6"/>
                      </a:solidFill>
                    </a:lnT>
                    <a:lnB w="12240">
                      <a:solidFill>
                        <a:srgbClr val="4BACC6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98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1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Налоговые и неналоговые доходы</a:t>
                      </a:r>
                      <a:endParaRPr lang="ru-RU" sz="1100" b="0" strike="noStrike" spc="-1">
                        <a:latin typeface="Arial"/>
                      </a:endParaRPr>
                    </a:p>
                  </a:txBody>
                  <a:tcPr marL="9360" marR="9360">
                    <a:lnT w="12240">
                      <a:solidFill>
                        <a:srgbClr val="4BACC6"/>
                      </a:solidFill>
                    </a:lnT>
                    <a:lnB w="12240">
                      <a:solidFill>
                        <a:srgbClr val="4BACC6"/>
                      </a:solidFill>
                    </a:lnB>
                    <a:solidFill>
                      <a:srgbClr val="4BACC6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775,2</a:t>
                      </a:r>
                    </a:p>
                  </a:txBody>
                  <a:tcPr marL="9525" marR="9525" marT="9525" marB="0" anchor="b">
                    <a:lnT w="12240">
                      <a:solidFill>
                        <a:srgbClr val="4BACC6"/>
                      </a:solidFill>
                    </a:lnT>
                    <a:lnB w="12240">
                      <a:solidFill>
                        <a:srgbClr val="4BACC6"/>
                      </a:solidFill>
                    </a:lnB>
                    <a:solidFill>
                      <a:srgbClr val="4BACC6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649,9</a:t>
                      </a:r>
                    </a:p>
                  </a:txBody>
                  <a:tcPr marL="9525" marR="9525" marT="9525" marB="0" anchor="b">
                    <a:lnT w="12240">
                      <a:solidFill>
                        <a:srgbClr val="4BACC6"/>
                      </a:solidFill>
                    </a:lnT>
                    <a:lnB w="12240">
                      <a:solidFill>
                        <a:srgbClr val="4BACC6"/>
                      </a:solidFill>
                    </a:lnB>
                    <a:solidFill>
                      <a:srgbClr val="4BACC6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83,8</a:t>
                      </a:r>
                    </a:p>
                  </a:txBody>
                  <a:tcPr marL="9525" marR="9525" marT="9525" marB="0" anchor="b">
                    <a:lnT w="12240">
                      <a:solidFill>
                        <a:srgbClr val="4BACC6"/>
                      </a:solidFill>
                    </a:lnT>
                    <a:lnB w="12240">
                      <a:solidFill>
                        <a:srgbClr val="4BACC6"/>
                      </a:solidFill>
                    </a:lnB>
                    <a:solidFill>
                      <a:srgbClr val="4BACC6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98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1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Безвозмездные поступления</a:t>
                      </a:r>
                      <a:endParaRPr lang="ru-RU" sz="1100" b="0" strike="noStrike" spc="-1">
                        <a:latin typeface="Arial"/>
                      </a:endParaRPr>
                    </a:p>
                  </a:txBody>
                  <a:tcPr marL="9360" marR="9360">
                    <a:lnT w="12240">
                      <a:solidFill>
                        <a:srgbClr val="4BACC6"/>
                      </a:solidFill>
                    </a:lnT>
                    <a:lnB w="12240">
                      <a:solidFill>
                        <a:srgbClr val="4BACC6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1 598,3</a:t>
                      </a:r>
                    </a:p>
                  </a:txBody>
                  <a:tcPr marL="9525" marR="9525" marT="9525" marB="0" anchor="b">
                    <a:lnT w="12240">
                      <a:solidFill>
                        <a:srgbClr val="4BACC6"/>
                      </a:solidFill>
                    </a:lnT>
                    <a:lnB w="12240">
                      <a:solidFill>
                        <a:srgbClr val="4BACC6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1 207,2</a:t>
                      </a:r>
                    </a:p>
                  </a:txBody>
                  <a:tcPr marL="9525" marR="9525" marT="9525" marB="0" anchor="b">
                    <a:lnT w="12240">
                      <a:solidFill>
                        <a:srgbClr val="4BACC6"/>
                      </a:solidFill>
                    </a:lnT>
                    <a:lnB w="12240">
                      <a:solidFill>
                        <a:srgbClr val="4BACC6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75,5</a:t>
                      </a:r>
                    </a:p>
                  </a:txBody>
                  <a:tcPr marL="9525" marR="9525" marT="9525" marB="0" anchor="b">
                    <a:lnT w="12240">
                      <a:solidFill>
                        <a:srgbClr val="4BACC6"/>
                      </a:solidFill>
                    </a:lnT>
                    <a:lnB w="12240">
                      <a:solidFill>
                        <a:srgbClr val="4BACC6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98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1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Расходы всего</a:t>
                      </a:r>
                      <a:endParaRPr lang="ru-RU" sz="1100" b="0" strike="noStrike" spc="-1">
                        <a:latin typeface="Arial"/>
                      </a:endParaRPr>
                    </a:p>
                  </a:txBody>
                  <a:tcPr marL="9360" marR="9360">
                    <a:lnT w="12240">
                      <a:solidFill>
                        <a:srgbClr val="4BACC6"/>
                      </a:solidFill>
                    </a:lnT>
                    <a:lnB w="12240">
                      <a:solidFill>
                        <a:srgbClr val="4BACC6"/>
                      </a:solidFill>
                    </a:lnB>
                    <a:solidFill>
                      <a:srgbClr val="4BACC6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1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2 174,1</a:t>
                      </a:r>
                      <a:endParaRPr lang="ru-RU" sz="1100" b="0" strike="noStrike" spc="-1">
                        <a:latin typeface="Arial"/>
                      </a:endParaRPr>
                    </a:p>
                  </a:txBody>
                  <a:tcPr marL="9360" marR="9360">
                    <a:lnT w="1224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4BACC6"/>
                      </a:solidFill>
                    </a:lnB>
                    <a:solidFill>
                      <a:srgbClr val="4BACC6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1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81,7</a:t>
                      </a:r>
                      <a:endParaRPr lang="ru-RU" sz="1100" b="0" strike="noStrike" spc="-1">
                        <a:latin typeface="Arial"/>
                      </a:endParaRPr>
                    </a:p>
                  </a:txBody>
                  <a:tcPr marL="9360" marR="9360">
                    <a:lnT w="1224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4BACC6"/>
                      </a:solidFill>
                    </a:lnB>
                    <a:solidFill>
                      <a:srgbClr val="4BACC6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1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3,8</a:t>
                      </a:r>
                      <a:endParaRPr lang="ru-RU" sz="1100" b="0" strike="noStrike" spc="-1">
                        <a:latin typeface="Arial"/>
                      </a:endParaRPr>
                    </a:p>
                  </a:txBody>
                  <a:tcPr marL="9360" marR="9360">
                    <a:lnT w="1224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4BACC6"/>
                      </a:solidFill>
                    </a:lnB>
                    <a:solidFill>
                      <a:srgbClr val="4BACC6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02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1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Дефицит (-)/ профицит (+)</a:t>
                      </a:r>
                      <a:endParaRPr lang="ru-RU" sz="1100" b="0" strike="noStrike" spc="-1">
                        <a:latin typeface="Arial"/>
                      </a:endParaRPr>
                    </a:p>
                  </a:txBody>
                  <a:tcPr marL="9360" marR="9360">
                    <a:lnT w="12240">
                      <a:solidFill>
                        <a:srgbClr val="4BACC6"/>
                      </a:solidFill>
                    </a:lnT>
                    <a:lnB w="12240">
                      <a:solidFill>
                        <a:srgbClr val="4BACC6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1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-37,7</a:t>
                      </a:r>
                      <a:endParaRPr lang="ru-RU" sz="1100" b="0" strike="noStrike" spc="-1">
                        <a:latin typeface="Arial"/>
                      </a:endParaRPr>
                    </a:p>
                  </a:txBody>
                  <a:tcPr marL="9360" marR="9360">
                    <a:lnT w="12240">
                      <a:solidFill>
                        <a:srgbClr val="4BACC6"/>
                      </a:solidFill>
                    </a:lnT>
                    <a:lnB w="12240">
                      <a:solidFill>
                        <a:srgbClr val="4BACC6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1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39,3</a:t>
                      </a:r>
                      <a:endParaRPr lang="ru-RU" sz="1100" b="0" strike="noStrike" spc="-1">
                        <a:latin typeface="Arial"/>
                      </a:endParaRPr>
                    </a:p>
                  </a:txBody>
                  <a:tcPr marL="9360" marR="9360">
                    <a:lnT w="12240">
                      <a:solidFill>
                        <a:srgbClr val="4BACC6"/>
                      </a:solidFill>
                    </a:lnT>
                    <a:lnB w="12240">
                      <a:solidFill>
                        <a:srgbClr val="4BACC6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1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-104,3</a:t>
                      </a:r>
                      <a:endParaRPr lang="ru-RU" sz="1100" b="0" strike="noStrike" spc="-1">
                        <a:latin typeface="Arial"/>
                      </a:endParaRPr>
                    </a:p>
                  </a:txBody>
                  <a:tcPr marL="9360" marR="9360">
                    <a:lnT w="12240">
                      <a:solidFill>
                        <a:srgbClr val="4BACC6"/>
                      </a:solidFill>
                    </a:lnT>
                    <a:lnB w="12240">
                      <a:solidFill>
                        <a:srgbClr val="4BACC6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15" name="CustomShape 5"/>
          <p:cNvSpPr/>
          <p:nvPr/>
        </p:nvSpPr>
        <p:spPr>
          <a:xfrm>
            <a:off x="109800" y="899640"/>
            <a:ext cx="4454280" cy="3337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600" b="1" strike="noStrike" spc="-1">
                <a:solidFill>
                  <a:srgbClr val="215968"/>
                </a:solidFill>
                <a:latin typeface="Segoe UI"/>
              </a:rPr>
              <a:t>Консолидированный бюджет</a:t>
            </a:r>
            <a:endParaRPr lang="ru-RU" sz="1600" b="0" strike="noStrike" spc="-1">
              <a:latin typeface="Arial"/>
            </a:endParaRPr>
          </a:p>
        </p:txBody>
      </p:sp>
      <p:sp>
        <p:nvSpPr>
          <p:cNvPr id="216" name="CustomShape 6"/>
          <p:cNvSpPr/>
          <p:nvPr/>
        </p:nvSpPr>
        <p:spPr>
          <a:xfrm>
            <a:off x="109800" y="3394440"/>
            <a:ext cx="4454280" cy="3337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600" b="1" strike="noStrike" spc="-1">
                <a:solidFill>
                  <a:srgbClr val="215968"/>
                </a:solidFill>
                <a:latin typeface="Segoe UI"/>
              </a:rPr>
              <a:t>Районный бюджет</a:t>
            </a:r>
            <a:endParaRPr lang="ru-RU" sz="1600" b="0" strike="noStrike" spc="-1">
              <a:latin typeface="Arial"/>
            </a:endParaRPr>
          </a:p>
        </p:txBody>
      </p:sp>
      <p:graphicFrame>
        <p:nvGraphicFramePr>
          <p:cNvPr id="217" name="Table 7"/>
          <p:cNvGraphicFramePr/>
          <p:nvPr>
            <p:extLst>
              <p:ext uri="{D42A27DB-BD31-4B8C-83A1-F6EECF244321}">
                <p14:modId xmlns:p14="http://schemas.microsoft.com/office/powerpoint/2010/main" val="3415788299"/>
              </p:ext>
            </p:extLst>
          </p:nvPr>
        </p:nvGraphicFramePr>
        <p:xfrm>
          <a:off x="167040" y="3902400"/>
          <a:ext cx="6357600" cy="2232840"/>
        </p:xfrm>
        <a:graphic>
          <a:graphicData uri="http://schemas.openxmlformats.org/drawingml/2006/table">
            <a:tbl>
              <a:tblPr/>
              <a:tblGrid>
                <a:gridCol w="28004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751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08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41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9374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Наименование показателя</a:t>
                      </a:r>
                      <a:endParaRPr lang="ru-RU" sz="1100" b="0" strike="noStrike" spc="-1" dirty="0">
                        <a:latin typeface="Arial"/>
                      </a:endParaRPr>
                    </a:p>
                  </a:txBody>
                  <a:tcPr marL="9360" marR="9360">
                    <a:lnT w="12240">
                      <a:solidFill>
                        <a:srgbClr val="4BACC6"/>
                      </a:solidFill>
                    </a:lnT>
                    <a:lnB w="12240">
                      <a:solidFill>
                        <a:srgbClr val="4BACC6"/>
                      </a:solidFill>
                    </a:lnB>
                    <a:solidFill>
                      <a:srgbClr val="4BACC6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1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Утвержденные бюджетные назначения 2020 года</a:t>
                      </a:r>
                      <a:endParaRPr lang="ru-RU" sz="1100" b="0" strike="noStrike" spc="-1">
                        <a:latin typeface="Arial"/>
                      </a:endParaRPr>
                    </a:p>
                  </a:txBody>
                  <a:tcPr marL="9360" marR="9360">
                    <a:lnT w="12240">
                      <a:solidFill>
                        <a:srgbClr val="4BACC6"/>
                      </a:solidFill>
                    </a:lnT>
                    <a:lnB w="1224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Исполнено за 10 мес. 2020 года</a:t>
                      </a:r>
                      <a:endParaRPr lang="ru-RU" sz="1100" b="0" strike="noStrike" spc="-1" dirty="0">
                        <a:latin typeface="Arial"/>
                      </a:endParaRPr>
                    </a:p>
                  </a:txBody>
                  <a:tcPr marL="9360" marR="9360">
                    <a:lnT w="12240">
                      <a:solidFill>
                        <a:srgbClr val="4BACC6"/>
                      </a:solidFill>
                    </a:lnT>
                    <a:lnB w="1224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% исполнения</a:t>
                      </a:r>
                      <a:endParaRPr lang="ru-RU" sz="1100" b="0" strike="noStrike" spc="-1" dirty="0">
                        <a:latin typeface="Arial"/>
                      </a:endParaRPr>
                    </a:p>
                  </a:txBody>
                  <a:tcPr marL="9360" marR="9360">
                    <a:lnT w="12240">
                      <a:solidFill>
                        <a:srgbClr val="4BACC6"/>
                      </a:solidFill>
                    </a:lnT>
                    <a:lnB w="1224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43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1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Доходы всего</a:t>
                      </a:r>
                      <a:endParaRPr lang="ru-RU" sz="1100" b="0" strike="noStrike" spc="-1">
                        <a:latin typeface="Arial"/>
                      </a:endParaRPr>
                    </a:p>
                  </a:txBody>
                  <a:tcPr marL="9360" marR="9360">
                    <a:lnT w="12240">
                      <a:solidFill>
                        <a:srgbClr val="4BACC6"/>
                      </a:solidFill>
                    </a:lnT>
                    <a:lnB w="12240">
                      <a:solidFill>
                        <a:srgbClr val="4BACC6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1 862,6</a:t>
                      </a:r>
                    </a:p>
                  </a:txBody>
                  <a:tcPr marL="9525" marR="9525" marT="9525" marB="0" anchor="b">
                    <a:lnT w="12240">
                      <a:solidFill>
                        <a:srgbClr val="4BACC6"/>
                      </a:solidFill>
                    </a:lnT>
                    <a:lnB w="12240">
                      <a:solidFill>
                        <a:srgbClr val="4BACC6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1 438,1</a:t>
                      </a:r>
                    </a:p>
                  </a:txBody>
                  <a:tcPr marL="9525" marR="9525" marT="9525" marB="0" anchor="b">
                    <a:lnT w="12240">
                      <a:solidFill>
                        <a:srgbClr val="4BACC6"/>
                      </a:solidFill>
                    </a:lnT>
                    <a:lnB w="12240">
                      <a:solidFill>
                        <a:srgbClr val="4BACC6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77,2</a:t>
                      </a:r>
                    </a:p>
                  </a:txBody>
                  <a:tcPr marL="9525" marR="9525" marT="9525" marB="0" anchor="b">
                    <a:lnT w="12240">
                      <a:solidFill>
                        <a:srgbClr val="4BACC6"/>
                      </a:solidFill>
                    </a:lnT>
                    <a:lnB w="12240">
                      <a:solidFill>
                        <a:srgbClr val="4BACC6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43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1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Налоговые и неналоговые доходы</a:t>
                      </a:r>
                      <a:endParaRPr lang="ru-RU" sz="1100" b="0" strike="noStrike" spc="-1">
                        <a:latin typeface="Arial"/>
                      </a:endParaRPr>
                    </a:p>
                  </a:txBody>
                  <a:tcPr marL="9360" marR="9360">
                    <a:lnT w="12240">
                      <a:solidFill>
                        <a:srgbClr val="4BACC6"/>
                      </a:solidFill>
                    </a:lnT>
                    <a:lnB w="12240">
                      <a:solidFill>
                        <a:srgbClr val="4BACC6"/>
                      </a:solidFill>
                    </a:lnB>
                    <a:solidFill>
                      <a:srgbClr val="4BACC6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454,5</a:t>
                      </a:r>
                    </a:p>
                  </a:txBody>
                  <a:tcPr marL="9525" marR="9525" marT="9525" marB="0" anchor="b">
                    <a:lnT w="12240">
                      <a:solidFill>
                        <a:srgbClr val="4BACC6"/>
                      </a:solidFill>
                    </a:lnT>
                    <a:lnB w="12240">
                      <a:solidFill>
                        <a:srgbClr val="4BACC6"/>
                      </a:solidFill>
                    </a:lnB>
                    <a:solidFill>
                      <a:srgbClr val="4BACC6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403,7</a:t>
                      </a:r>
                    </a:p>
                  </a:txBody>
                  <a:tcPr marL="9525" marR="9525" marT="9525" marB="0" anchor="b">
                    <a:lnT w="12240">
                      <a:solidFill>
                        <a:srgbClr val="4BACC6"/>
                      </a:solidFill>
                    </a:lnT>
                    <a:lnB w="12240">
                      <a:solidFill>
                        <a:srgbClr val="4BACC6"/>
                      </a:solidFill>
                    </a:lnB>
                    <a:solidFill>
                      <a:srgbClr val="4BACC6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88,8</a:t>
                      </a:r>
                    </a:p>
                  </a:txBody>
                  <a:tcPr marL="9525" marR="9525" marT="9525" marB="0" anchor="b">
                    <a:lnT w="12240">
                      <a:solidFill>
                        <a:srgbClr val="4BACC6"/>
                      </a:solidFill>
                    </a:lnT>
                    <a:lnB w="12240">
                      <a:solidFill>
                        <a:srgbClr val="4BACC6"/>
                      </a:solidFill>
                    </a:lnB>
                    <a:solidFill>
                      <a:srgbClr val="4BACC6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43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1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Безвозмездные поступления</a:t>
                      </a:r>
                      <a:endParaRPr lang="ru-RU" sz="1100" b="0" strike="noStrike" spc="-1">
                        <a:latin typeface="Arial"/>
                      </a:endParaRPr>
                    </a:p>
                  </a:txBody>
                  <a:tcPr marL="9360" marR="9360">
                    <a:lnT w="12240">
                      <a:solidFill>
                        <a:srgbClr val="4BACC6"/>
                      </a:solidFill>
                    </a:lnT>
                    <a:lnB w="12240">
                      <a:solidFill>
                        <a:srgbClr val="4BACC6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1 408,1</a:t>
                      </a:r>
                    </a:p>
                  </a:txBody>
                  <a:tcPr marL="9525" marR="9525" marT="9525" marB="0" anchor="b">
                    <a:lnT w="12240">
                      <a:solidFill>
                        <a:srgbClr val="4BACC6"/>
                      </a:solidFill>
                    </a:lnT>
                    <a:lnB w="12240">
                      <a:solidFill>
                        <a:srgbClr val="4BACC6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1 034,4</a:t>
                      </a:r>
                    </a:p>
                  </a:txBody>
                  <a:tcPr marL="9525" marR="9525" marT="9525" marB="0" anchor="b">
                    <a:lnT w="12240">
                      <a:solidFill>
                        <a:srgbClr val="4BACC6"/>
                      </a:solidFill>
                    </a:lnT>
                    <a:lnB w="12240">
                      <a:solidFill>
                        <a:srgbClr val="4BACC6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73,5</a:t>
                      </a:r>
                    </a:p>
                  </a:txBody>
                  <a:tcPr marL="9525" marR="9525" marT="9525" marB="0" anchor="b">
                    <a:lnT w="12240">
                      <a:solidFill>
                        <a:srgbClr val="4BACC6"/>
                      </a:solidFill>
                    </a:lnT>
                    <a:lnB w="12240">
                      <a:solidFill>
                        <a:srgbClr val="4BACC6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43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1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Расходы всего</a:t>
                      </a:r>
                      <a:endParaRPr lang="ru-RU" sz="1100" b="0" strike="noStrike" spc="-1">
                        <a:latin typeface="Arial"/>
                      </a:endParaRPr>
                    </a:p>
                  </a:txBody>
                  <a:tcPr marL="9360" marR="9360">
                    <a:lnT w="12240">
                      <a:solidFill>
                        <a:srgbClr val="4BACC6"/>
                      </a:solidFill>
                    </a:lnT>
                    <a:lnB w="12240">
                      <a:solidFill>
                        <a:srgbClr val="4BACC6"/>
                      </a:solidFill>
                    </a:lnB>
                    <a:solidFill>
                      <a:srgbClr val="4BACC6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1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1 672,6</a:t>
                      </a:r>
                      <a:endParaRPr lang="ru-RU" sz="1100" b="0" strike="noStrike" spc="-1">
                        <a:latin typeface="Arial"/>
                      </a:endParaRPr>
                    </a:p>
                  </a:txBody>
                  <a:tcPr marL="9360" marR="9360">
                    <a:lnT w="1224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4BACC6"/>
                      </a:solidFill>
                    </a:lnB>
                    <a:solidFill>
                      <a:srgbClr val="4BACC6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1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66,3</a:t>
                      </a:r>
                      <a:endParaRPr lang="ru-RU" sz="1100" b="0" strike="noStrike" spc="-1">
                        <a:latin typeface="Arial"/>
                      </a:endParaRPr>
                    </a:p>
                  </a:txBody>
                  <a:tcPr marL="9360" marR="9360">
                    <a:lnT w="1224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4BACC6"/>
                      </a:solidFill>
                    </a:lnB>
                    <a:solidFill>
                      <a:srgbClr val="4BACC6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1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4,0</a:t>
                      </a:r>
                      <a:endParaRPr lang="ru-RU" sz="1100" b="0" strike="noStrike" spc="-1">
                        <a:latin typeface="Arial"/>
                      </a:endParaRPr>
                    </a:p>
                  </a:txBody>
                  <a:tcPr marL="9360" marR="9360">
                    <a:lnT w="1224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4BACC6"/>
                      </a:solidFill>
                    </a:lnB>
                    <a:solidFill>
                      <a:srgbClr val="4BACC6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43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1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Дефицит (-)/ профицит (+)</a:t>
                      </a:r>
                      <a:endParaRPr lang="ru-RU" sz="1100" b="0" strike="noStrike" spc="-1">
                        <a:latin typeface="Arial"/>
                      </a:endParaRPr>
                    </a:p>
                  </a:txBody>
                  <a:tcPr marL="9360" marR="9360">
                    <a:lnT w="12240">
                      <a:solidFill>
                        <a:srgbClr val="4BACC6"/>
                      </a:solidFill>
                    </a:lnT>
                    <a:lnB w="12240">
                      <a:solidFill>
                        <a:srgbClr val="4BACC6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1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-15,7</a:t>
                      </a:r>
                      <a:endParaRPr lang="ru-RU" sz="1100" b="0" strike="noStrike" spc="-1">
                        <a:latin typeface="Arial"/>
                      </a:endParaRPr>
                    </a:p>
                  </a:txBody>
                  <a:tcPr marL="9360" marR="9360">
                    <a:lnT w="12240">
                      <a:solidFill>
                        <a:srgbClr val="4BACC6"/>
                      </a:solidFill>
                    </a:lnT>
                    <a:lnB w="12240">
                      <a:solidFill>
                        <a:srgbClr val="4BACC6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1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8,2</a:t>
                      </a:r>
                      <a:endParaRPr lang="ru-RU" sz="1100" b="0" strike="noStrike" spc="-1">
                        <a:latin typeface="Arial"/>
                      </a:endParaRPr>
                    </a:p>
                  </a:txBody>
                  <a:tcPr marL="9360" marR="9360">
                    <a:lnT w="12240">
                      <a:solidFill>
                        <a:srgbClr val="4BACC6"/>
                      </a:solidFill>
                    </a:lnT>
                    <a:lnB w="12240">
                      <a:solidFill>
                        <a:srgbClr val="4BACC6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-51,9</a:t>
                      </a:r>
                      <a:endParaRPr lang="ru-RU" sz="1100" b="0" strike="noStrike" spc="-1" dirty="0">
                        <a:latin typeface="Arial"/>
                      </a:endParaRPr>
                    </a:p>
                  </a:txBody>
                  <a:tcPr marL="9360" marR="9360">
                    <a:lnT w="12240">
                      <a:solidFill>
                        <a:srgbClr val="4BACC6"/>
                      </a:solidFill>
                    </a:lnT>
                    <a:lnB w="12240">
                      <a:solidFill>
                        <a:srgbClr val="4BACC6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18" name="CustomShape 8"/>
          <p:cNvSpPr/>
          <p:nvPr/>
        </p:nvSpPr>
        <p:spPr>
          <a:xfrm>
            <a:off x="5413320" y="959760"/>
            <a:ext cx="943200" cy="2728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200" b="0" strike="noStrike" spc="-1">
                <a:solidFill>
                  <a:srgbClr val="000000"/>
                </a:solidFill>
                <a:latin typeface="Calibri"/>
              </a:rPr>
              <a:t>млн.рублей</a:t>
            </a:r>
            <a:endParaRPr lang="ru-RU" sz="1200" b="0" strike="noStrike" spc="-1">
              <a:latin typeface="Arial"/>
            </a:endParaRPr>
          </a:p>
        </p:txBody>
      </p:sp>
      <p:sp>
        <p:nvSpPr>
          <p:cNvPr id="219" name="CustomShape 9"/>
          <p:cNvSpPr/>
          <p:nvPr/>
        </p:nvSpPr>
        <p:spPr>
          <a:xfrm>
            <a:off x="5426640" y="3580920"/>
            <a:ext cx="943200" cy="2728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200" b="0" strike="noStrike" spc="-1">
                <a:solidFill>
                  <a:srgbClr val="000000"/>
                </a:solidFill>
                <a:latin typeface="Calibri"/>
              </a:rPr>
              <a:t>млн.рублей</a:t>
            </a:r>
            <a:endParaRPr lang="ru-RU" sz="1200" b="0" strike="noStrike" spc="-1">
              <a:latin typeface="Arial"/>
            </a:endParaRPr>
          </a:p>
        </p:txBody>
      </p:sp>
      <p:sp>
        <p:nvSpPr>
          <p:cNvPr id="220" name="CustomShape 10"/>
          <p:cNvSpPr/>
          <p:nvPr/>
        </p:nvSpPr>
        <p:spPr>
          <a:xfrm>
            <a:off x="3084120" y="7452360"/>
            <a:ext cx="943200" cy="2728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200" b="0" strike="noStrike" spc="-1">
                <a:solidFill>
                  <a:srgbClr val="000000"/>
                </a:solidFill>
                <a:latin typeface="Calibri"/>
              </a:rPr>
              <a:t>млн.рублей</a:t>
            </a:r>
            <a:endParaRPr lang="ru-RU" sz="1200" b="0" strike="noStrike" spc="-1">
              <a:latin typeface="Arial"/>
            </a:endParaRPr>
          </a:p>
        </p:txBody>
      </p:sp>
      <p:graphicFrame>
        <p:nvGraphicFramePr>
          <p:cNvPr id="14" name="Диаграмма 13">
            <a:extLst>
              <a:ext uri="{FF2B5EF4-FFF2-40B4-BE49-F238E27FC236}">
                <a16:creationId xmlns:a16="http://schemas.microsoft.com/office/drawing/2014/main" id="{00000000-0008-0000-0200-00000A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58814375"/>
              </p:ext>
            </p:extLst>
          </p:nvPr>
        </p:nvGraphicFramePr>
        <p:xfrm>
          <a:off x="26640" y="6290281"/>
          <a:ext cx="4000680" cy="27273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5" name="Диаграмма 14">
            <a:extLst>
              <a:ext uri="{FF2B5EF4-FFF2-40B4-BE49-F238E27FC236}">
                <a16:creationId xmlns:a16="http://schemas.microsoft.com/office/drawing/2014/main" id="{00000000-0008-0000-0200-00000D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49901135"/>
              </p:ext>
            </p:extLst>
          </p:nvPr>
        </p:nvGraphicFramePr>
        <p:xfrm>
          <a:off x="3341880" y="6324301"/>
          <a:ext cx="4076700" cy="27081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CustomShape 1"/>
          <p:cNvSpPr/>
          <p:nvPr/>
        </p:nvSpPr>
        <p:spPr>
          <a:xfrm rot="10800000" flipH="1">
            <a:off x="-360" y="360"/>
            <a:ext cx="6857640" cy="95940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24" name="CustomShape 2"/>
          <p:cNvSpPr/>
          <p:nvPr/>
        </p:nvSpPr>
        <p:spPr>
          <a:xfrm rot="10800000" flipV="1">
            <a:off x="-119160" y="8244720"/>
            <a:ext cx="6993000" cy="89928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25" name="CustomShape 3"/>
          <p:cNvSpPr/>
          <p:nvPr/>
        </p:nvSpPr>
        <p:spPr>
          <a:xfrm>
            <a:off x="26640" y="0"/>
            <a:ext cx="4454280" cy="5770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600" b="1" strike="noStrike" spc="-1">
                <a:solidFill>
                  <a:srgbClr val="FFFFFF"/>
                </a:solidFill>
                <a:latin typeface="Calibri"/>
              </a:rPr>
              <a:t>ДИНАМИКА ПОСТУПЛЕНИЯ НАЛОГОВЫХ И НЕНАЛОГОВЫХ ДОХОДОВ</a:t>
            </a:r>
            <a:endParaRPr lang="ru-RU" sz="1600" b="0" strike="noStrike" spc="-1">
              <a:latin typeface="Arial"/>
            </a:endParaRPr>
          </a:p>
        </p:txBody>
      </p:sp>
      <p:sp>
        <p:nvSpPr>
          <p:cNvPr id="226" name="CustomShape 4"/>
          <p:cNvSpPr/>
          <p:nvPr/>
        </p:nvSpPr>
        <p:spPr>
          <a:xfrm>
            <a:off x="1201680" y="827640"/>
            <a:ext cx="4454280" cy="3337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600" b="1" strike="noStrike" spc="-1">
                <a:solidFill>
                  <a:srgbClr val="215968"/>
                </a:solidFill>
                <a:latin typeface="Calibri"/>
              </a:rPr>
              <a:t>В консолидированный районный бюджет</a:t>
            </a:r>
            <a:endParaRPr lang="ru-RU" sz="1600" b="0" strike="noStrike" spc="-1">
              <a:latin typeface="Arial"/>
            </a:endParaRPr>
          </a:p>
        </p:txBody>
      </p:sp>
      <p:sp>
        <p:nvSpPr>
          <p:cNvPr id="227" name="CustomShape 5"/>
          <p:cNvSpPr/>
          <p:nvPr/>
        </p:nvSpPr>
        <p:spPr>
          <a:xfrm>
            <a:off x="1238040" y="4860000"/>
            <a:ext cx="4454280" cy="3337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600" b="1" strike="noStrike" spc="-1">
                <a:solidFill>
                  <a:srgbClr val="215968"/>
                </a:solidFill>
                <a:latin typeface="Calibri"/>
              </a:rPr>
              <a:t>В районный бюджет</a:t>
            </a:r>
            <a:endParaRPr lang="ru-RU" sz="1600" b="0" strike="noStrike" spc="-1">
              <a:latin typeface="Arial"/>
            </a:endParaRPr>
          </a:p>
        </p:txBody>
      </p:sp>
      <p:graphicFrame>
        <p:nvGraphicFramePr>
          <p:cNvPr id="9" name="Диаграмма 8">
            <a:extLst>
              <a:ext uri="{FF2B5EF4-FFF2-40B4-BE49-F238E27FC236}">
                <a16:creationId xmlns:a16="http://schemas.microsoft.com/office/drawing/2014/main" id="{00000000-0008-0000-03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99552045"/>
              </p:ext>
            </p:extLst>
          </p:nvPr>
        </p:nvGraphicFramePr>
        <p:xfrm>
          <a:off x="26640" y="1161360"/>
          <a:ext cx="6830640" cy="36986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1" name="Диаграмма 10">
            <a:extLst>
              <a:ext uri="{FF2B5EF4-FFF2-40B4-BE49-F238E27FC236}">
                <a16:creationId xmlns:a16="http://schemas.microsoft.com/office/drawing/2014/main" id="{00000000-0008-0000-04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15868039"/>
              </p:ext>
            </p:extLst>
          </p:nvPr>
        </p:nvGraphicFramePr>
        <p:xfrm>
          <a:off x="0" y="5061599"/>
          <a:ext cx="6857280" cy="40820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CustomShape 1"/>
          <p:cNvSpPr/>
          <p:nvPr/>
        </p:nvSpPr>
        <p:spPr>
          <a:xfrm rot="10800000" flipH="1">
            <a:off x="-360" y="360"/>
            <a:ext cx="6857640" cy="95940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31" name="CustomShape 2"/>
          <p:cNvSpPr/>
          <p:nvPr/>
        </p:nvSpPr>
        <p:spPr>
          <a:xfrm rot="10800000" flipV="1">
            <a:off x="-119160" y="8100720"/>
            <a:ext cx="6993000" cy="104328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32" name="CustomShape 3"/>
          <p:cNvSpPr/>
          <p:nvPr/>
        </p:nvSpPr>
        <p:spPr>
          <a:xfrm>
            <a:off x="26640" y="126360"/>
            <a:ext cx="4122000" cy="5770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600" b="1" strike="noStrike" spc="-1">
                <a:solidFill>
                  <a:srgbClr val="FFFFFF"/>
                </a:solidFill>
                <a:latin typeface="Segoe UI"/>
              </a:rPr>
              <a:t>НАЛОГОВЫЕ И НЕНАЛОГОВЫЕ ДОХОДЫ</a:t>
            </a:r>
            <a:endParaRPr lang="ru-RU" sz="1600" b="0" strike="noStrike" spc="-1">
              <a:latin typeface="Arial"/>
            </a:endParaRPr>
          </a:p>
        </p:txBody>
      </p:sp>
      <p:sp>
        <p:nvSpPr>
          <p:cNvPr id="233" name="CustomShape 4"/>
          <p:cNvSpPr/>
          <p:nvPr/>
        </p:nvSpPr>
        <p:spPr>
          <a:xfrm>
            <a:off x="908640" y="7380360"/>
            <a:ext cx="807120" cy="460211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200" b="1" strike="noStrike" spc="-1" dirty="0">
                <a:solidFill>
                  <a:srgbClr val="10243E"/>
                </a:solidFill>
                <a:latin typeface="Calibri"/>
              </a:rPr>
              <a:t>1438,1</a:t>
            </a:r>
          </a:p>
          <a:p>
            <a:pPr algn="ctr">
              <a:lnSpc>
                <a:spcPct val="100000"/>
              </a:lnSpc>
            </a:pPr>
            <a:r>
              <a:rPr lang="ru-RU" sz="1200" b="1" strike="noStrike" spc="-1" dirty="0">
                <a:solidFill>
                  <a:srgbClr val="10243E"/>
                </a:solidFill>
                <a:latin typeface="Calibri"/>
              </a:rPr>
              <a:t> </a:t>
            </a:r>
            <a:r>
              <a:rPr lang="ru-RU" sz="1200" b="1" strike="noStrike" spc="-1" dirty="0" err="1">
                <a:solidFill>
                  <a:srgbClr val="10243E"/>
                </a:solidFill>
                <a:latin typeface="Calibri"/>
              </a:rPr>
              <a:t>млн.руб</a:t>
            </a:r>
            <a:endParaRPr lang="ru-RU" sz="1200" b="0" strike="noStrike" spc="-1" dirty="0">
              <a:latin typeface="Arial"/>
            </a:endParaRPr>
          </a:p>
        </p:txBody>
      </p:sp>
      <p:graphicFrame>
        <p:nvGraphicFramePr>
          <p:cNvPr id="234" name="Table 5"/>
          <p:cNvGraphicFramePr/>
          <p:nvPr>
            <p:extLst>
              <p:ext uri="{D42A27DB-BD31-4B8C-83A1-F6EECF244321}">
                <p14:modId xmlns:p14="http://schemas.microsoft.com/office/powerpoint/2010/main" val="1837062248"/>
              </p:ext>
            </p:extLst>
          </p:nvPr>
        </p:nvGraphicFramePr>
        <p:xfrm>
          <a:off x="5316480" y="3981691"/>
          <a:ext cx="987275" cy="1629707"/>
        </p:xfrm>
        <a:graphic>
          <a:graphicData uri="http://schemas.openxmlformats.org/drawingml/2006/table">
            <a:tbl>
              <a:tblPr/>
              <a:tblGrid>
                <a:gridCol w="9872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38056"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615,3</a:t>
                      </a:r>
                    </a:p>
                  </a:txBody>
                  <a:tcPr marL="9525" marR="9525" marT="9525" marB="0" anchor="ctr">
                    <a:lnT w="12240">
                      <a:solidFill>
                        <a:srgbClr val="4BACC6"/>
                      </a:solidFill>
                    </a:lnT>
                    <a:lnB w="12240">
                      <a:solidFill>
                        <a:srgbClr val="4BACC6"/>
                      </a:solidFill>
                    </a:lnB>
                    <a:solidFill>
                      <a:srgbClr val="4BACC6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7506"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421,9</a:t>
                      </a:r>
                    </a:p>
                  </a:txBody>
                  <a:tcPr marL="9525" marR="9525" marT="9525" marB="0" anchor="ctr">
                    <a:lnT w="12240">
                      <a:solidFill>
                        <a:srgbClr val="4BACC6"/>
                      </a:solidFill>
                    </a:lnT>
                    <a:lnB w="12240">
                      <a:solidFill>
                        <a:srgbClr val="4BACC6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7506"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47,5</a:t>
                      </a:r>
                    </a:p>
                  </a:txBody>
                  <a:tcPr marL="9525" marR="9525" marT="9525" marB="0" anchor="ctr">
                    <a:lnT w="12240">
                      <a:solidFill>
                        <a:srgbClr val="4BACC6"/>
                      </a:solidFill>
                    </a:lnT>
                    <a:lnB w="12240">
                      <a:solidFill>
                        <a:srgbClr val="4BACC6"/>
                      </a:solidFill>
                    </a:lnB>
                    <a:solidFill>
                      <a:srgbClr val="4BACC6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7506"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73,9</a:t>
                      </a:r>
                    </a:p>
                  </a:txBody>
                  <a:tcPr marL="9525" marR="9525" marT="9525" marB="0" anchor="ctr">
                    <a:lnT w="12240">
                      <a:solidFill>
                        <a:srgbClr val="4BACC6"/>
                      </a:solidFill>
                    </a:lnT>
                    <a:lnB w="12240">
                      <a:solidFill>
                        <a:srgbClr val="4BACC6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7506"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43,4</a:t>
                      </a:r>
                    </a:p>
                  </a:txBody>
                  <a:tcPr marL="9525" marR="9525" marT="9525" marB="0" anchor="ctr">
                    <a:lnT w="12240">
                      <a:solidFill>
                        <a:srgbClr val="4BACC6"/>
                      </a:solidFill>
                    </a:lnT>
                    <a:lnB w="12240">
                      <a:solidFill>
                        <a:srgbClr val="4BACC6"/>
                      </a:solidFill>
                    </a:lnB>
                    <a:solidFill>
                      <a:srgbClr val="4BACC6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7506"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28,6</a:t>
                      </a:r>
                    </a:p>
                  </a:txBody>
                  <a:tcPr marL="9525" marR="9525" marT="9525" marB="0" anchor="ctr">
                    <a:lnT w="12240">
                      <a:solidFill>
                        <a:srgbClr val="4BACC6"/>
                      </a:solidFill>
                    </a:lnT>
                    <a:lnB w="12240">
                      <a:solidFill>
                        <a:srgbClr val="4BACC6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7506"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1 207,2</a:t>
                      </a:r>
                    </a:p>
                  </a:txBody>
                  <a:tcPr marL="9525" marR="9525" marT="9525" marB="0" anchor="ctr">
                    <a:lnT w="12240">
                      <a:solidFill>
                        <a:srgbClr val="4BACC6"/>
                      </a:solidFill>
                    </a:lnT>
                    <a:lnB w="12240">
                      <a:solidFill>
                        <a:srgbClr val="4BACC6"/>
                      </a:solidFill>
                    </a:lnB>
                    <a:solidFill>
                      <a:srgbClr val="4BACC6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7506"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34,6</a:t>
                      </a:r>
                    </a:p>
                  </a:txBody>
                  <a:tcPr marL="9525" marR="9525" marT="9525" marB="0" anchor="b">
                    <a:lnT w="12240">
                      <a:solidFill>
                        <a:srgbClr val="4BACC6"/>
                      </a:solidFill>
                    </a:lnT>
                    <a:lnB w="12240">
                      <a:solidFill>
                        <a:srgbClr val="4BACC6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235" name="Table 6"/>
          <p:cNvGraphicFramePr/>
          <p:nvPr>
            <p:extLst>
              <p:ext uri="{D42A27DB-BD31-4B8C-83A1-F6EECF244321}">
                <p14:modId xmlns:p14="http://schemas.microsoft.com/office/powerpoint/2010/main" val="2307924339"/>
              </p:ext>
            </p:extLst>
          </p:nvPr>
        </p:nvGraphicFramePr>
        <p:xfrm>
          <a:off x="5316479" y="6884025"/>
          <a:ext cx="1211643" cy="1216693"/>
        </p:xfrm>
        <a:graphic>
          <a:graphicData uri="http://schemas.openxmlformats.org/drawingml/2006/table">
            <a:tbl>
              <a:tblPr/>
              <a:tblGrid>
                <a:gridCol w="12116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02567"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379,2</a:t>
                      </a:r>
                    </a:p>
                  </a:txBody>
                  <a:tcPr marL="9525" marR="9525" marT="9525" marB="0" anchor="ctr">
                    <a:lnT w="12240">
                      <a:solidFill>
                        <a:srgbClr val="4BACC6"/>
                      </a:solidFill>
                    </a:lnT>
                    <a:lnB w="12240">
                      <a:solidFill>
                        <a:srgbClr val="4BACC6"/>
                      </a:solidFill>
                    </a:lnB>
                    <a:solidFill>
                      <a:srgbClr val="4BACC6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2567"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315,3</a:t>
                      </a:r>
                    </a:p>
                  </a:txBody>
                  <a:tcPr marL="9525" marR="9525" marT="9525" marB="0" anchor="ctr">
                    <a:lnT w="12240">
                      <a:solidFill>
                        <a:srgbClr val="4BACC6"/>
                      </a:solidFill>
                    </a:lnT>
                    <a:lnB w="12240">
                      <a:solidFill>
                        <a:srgbClr val="4BACC6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2567"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39,6</a:t>
                      </a:r>
                    </a:p>
                  </a:txBody>
                  <a:tcPr marL="9525" marR="9525" marT="9525" marB="0" anchor="ctr">
                    <a:lnT w="12240">
                      <a:solidFill>
                        <a:srgbClr val="4BACC6"/>
                      </a:solidFill>
                    </a:lnT>
                    <a:lnB w="12240">
                      <a:solidFill>
                        <a:srgbClr val="4BACC6"/>
                      </a:solidFill>
                    </a:lnB>
                    <a:solidFill>
                      <a:srgbClr val="4BACC6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2567"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24,3</a:t>
                      </a:r>
                    </a:p>
                  </a:txBody>
                  <a:tcPr marL="9525" marR="9525" marT="9525" marB="0" anchor="ctr">
                    <a:lnT w="12240">
                      <a:solidFill>
                        <a:srgbClr val="4BACC6"/>
                      </a:solidFill>
                    </a:lnT>
                    <a:lnB w="12240">
                      <a:solidFill>
                        <a:srgbClr val="4BACC6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2567"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1 034,3</a:t>
                      </a:r>
                    </a:p>
                  </a:txBody>
                  <a:tcPr marL="9525" marR="9525" marT="9525" marB="0" anchor="ctr">
                    <a:lnT w="12240">
                      <a:solidFill>
                        <a:srgbClr val="4BACC6"/>
                      </a:solidFill>
                    </a:lnT>
                    <a:lnB w="12240">
                      <a:solidFill>
                        <a:srgbClr val="4BACC6"/>
                      </a:solidFill>
                    </a:lnB>
                    <a:solidFill>
                      <a:srgbClr val="4BACC6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3858"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24,6</a:t>
                      </a:r>
                    </a:p>
                  </a:txBody>
                  <a:tcPr marL="9525" marR="9525" marT="9525" marB="0" anchor="b">
                    <a:lnT w="12240">
                      <a:solidFill>
                        <a:srgbClr val="4BACC6"/>
                      </a:solidFill>
                    </a:lnT>
                    <a:lnB w="12240">
                      <a:solidFill>
                        <a:srgbClr val="4BACC6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36" name="CustomShape 7"/>
          <p:cNvSpPr/>
          <p:nvPr/>
        </p:nvSpPr>
        <p:spPr>
          <a:xfrm>
            <a:off x="5316480" y="3706036"/>
            <a:ext cx="943200" cy="2728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200" b="0" strike="noStrike" spc="-1" dirty="0" err="1">
                <a:solidFill>
                  <a:srgbClr val="000000"/>
                </a:solidFill>
                <a:latin typeface="Calibri"/>
              </a:rPr>
              <a:t>млн.рублей</a:t>
            </a:r>
            <a:endParaRPr lang="ru-RU" sz="1200" b="0" strike="noStrike" spc="-1" dirty="0">
              <a:latin typeface="Arial"/>
            </a:endParaRPr>
          </a:p>
        </p:txBody>
      </p:sp>
      <p:sp>
        <p:nvSpPr>
          <p:cNvPr id="237" name="CustomShape 8"/>
          <p:cNvSpPr/>
          <p:nvPr/>
        </p:nvSpPr>
        <p:spPr>
          <a:xfrm>
            <a:off x="5490101" y="6588751"/>
            <a:ext cx="943200" cy="2728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200" b="0" strike="noStrike" spc="-1" dirty="0" err="1">
                <a:solidFill>
                  <a:srgbClr val="000000"/>
                </a:solidFill>
                <a:latin typeface="Calibri"/>
              </a:rPr>
              <a:t>млн.рублей</a:t>
            </a:r>
            <a:endParaRPr lang="ru-RU" sz="1200" b="0" strike="noStrike" spc="-1" dirty="0">
              <a:latin typeface="Arial"/>
            </a:endParaRPr>
          </a:p>
        </p:txBody>
      </p:sp>
      <p:sp>
        <p:nvSpPr>
          <p:cNvPr id="238" name="CustomShape 9"/>
          <p:cNvSpPr/>
          <p:nvPr/>
        </p:nvSpPr>
        <p:spPr>
          <a:xfrm>
            <a:off x="908640" y="4431837"/>
            <a:ext cx="807120" cy="429433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000" b="1" strike="noStrike" spc="-1" dirty="0">
                <a:latin typeface="Arial"/>
              </a:rPr>
              <a:t>1857,1</a:t>
            </a:r>
          </a:p>
          <a:p>
            <a:pPr algn="ctr">
              <a:lnSpc>
                <a:spcPct val="100000"/>
              </a:lnSpc>
            </a:pPr>
            <a:r>
              <a:rPr lang="ru-RU" sz="1200" b="1" strike="noStrike" spc="-1" dirty="0">
                <a:solidFill>
                  <a:srgbClr val="10243E"/>
                </a:solidFill>
                <a:latin typeface="Calibri"/>
              </a:rPr>
              <a:t> </a:t>
            </a:r>
            <a:r>
              <a:rPr lang="ru-RU" sz="1200" b="1" strike="noStrike" spc="-1" dirty="0" err="1">
                <a:solidFill>
                  <a:srgbClr val="10243E"/>
                </a:solidFill>
                <a:latin typeface="Calibri"/>
              </a:rPr>
              <a:t>млн.руб</a:t>
            </a:r>
            <a:endParaRPr lang="ru-RU" sz="1200" b="0" strike="noStrike" spc="-1" dirty="0">
              <a:latin typeface="Arial"/>
            </a:endParaRPr>
          </a:p>
        </p:txBody>
      </p:sp>
      <p:graphicFrame>
        <p:nvGraphicFramePr>
          <p:cNvPr id="14" name="Диаграмма 13">
            <a:extLst>
              <a:ext uri="{FF2B5EF4-FFF2-40B4-BE49-F238E27FC236}">
                <a16:creationId xmlns:a16="http://schemas.microsoft.com/office/drawing/2014/main" id="{00000000-0008-0000-01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63595611"/>
              </p:ext>
            </p:extLst>
          </p:nvPr>
        </p:nvGraphicFramePr>
        <p:xfrm>
          <a:off x="0" y="703440"/>
          <a:ext cx="6771190" cy="27342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6" name="Диаграмма 1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53951739"/>
              </p:ext>
            </p:extLst>
          </p:nvPr>
        </p:nvGraphicFramePr>
        <p:xfrm>
          <a:off x="26640" y="3379808"/>
          <a:ext cx="6862215" cy="2731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1" name="Диаграмма 2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57833044"/>
              </p:ext>
            </p:extLst>
          </p:nvPr>
        </p:nvGraphicFramePr>
        <p:xfrm>
          <a:off x="-360" y="6008760"/>
          <a:ext cx="6830640" cy="31352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CustomShape 1"/>
          <p:cNvSpPr/>
          <p:nvPr/>
        </p:nvSpPr>
        <p:spPr>
          <a:xfrm rot="10800000" flipH="1">
            <a:off x="-360" y="360"/>
            <a:ext cx="6857640" cy="95940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43" name="CustomShape 2"/>
          <p:cNvSpPr/>
          <p:nvPr/>
        </p:nvSpPr>
        <p:spPr>
          <a:xfrm rot="10800000" flipV="1">
            <a:off x="-119160" y="8100720"/>
            <a:ext cx="6993000" cy="104328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44" name="CustomShape 3"/>
          <p:cNvSpPr/>
          <p:nvPr/>
        </p:nvSpPr>
        <p:spPr>
          <a:xfrm>
            <a:off x="235440" y="33480"/>
            <a:ext cx="4454280" cy="7002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000" b="1" strike="noStrike" spc="-1">
                <a:solidFill>
                  <a:srgbClr val="FFFFFF"/>
                </a:solidFill>
                <a:latin typeface="Segoe UI"/>
              </a:rPr>
              <a:t>Исполнение расходной </a:t>
            </a:r>
            <a:endParaRPr lang="ru-RU" sz="20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2000" b="1" strike="noStrike" spc="-1">
                <a:solidFill>
                  <a:srgbClr val="FFFFFF"/>
                </a:solidFill>
                <a:latin typeface="Segoe UI"/>
              </a:rPr>
              <a:t>части</a:t>
            </a:r>
            <a:endParaRPr lang="ru-RU" sz="2000" b="0" strike="noStrike" spc="-1">
              <a:latin typeface="Arial"/>
            </a:endParaRPr>
          </a:p>
        </p:txBody>
      </p:sp>
      <p:sp>
        <p:nvSpPr>
          <p:cNvPr id="245" name="CustomShape 4"/>
          <p:cNvSpPr/>
          <p:nvPr/>
        </p:nvSpPr>
        <p:spPr>
          <a:xfrm>
            <a:off x="208440" y="777600"/>
            <a:ext cx="6532560" cy="4255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2200" b="0" strike="noStrike" spc="-1">
                <a:solidFill>
                  <a:srgbClr val="000000"/>
                </a:solidFill>
                <a:latin typeface="Times New Roman"/>
              </a:rPr>
              <a:t>Консолидированный бюджет Новокубанского района</a:t>
            </a:r>
            <a:endParaRPr lang="ru-RU" sz="2200" b="0" strike="noStrike" spc="-1">
              <a:latin typeface="Arial"/>
            </a:endParaRPr>
          </a:p>
        </p:txBody>
      </p:sp>
      <p:graphicFrame>
        <p:nvGraphicFramePr>
          <p:cNvPr id="246" name="Table 5"/>
          <p:cNvGraphicFramePr/>
          <p:nvPr>
            <p:extLst>
              <p:ext uri="{D42A27DB-BD31-4B8C-83A1-F6EECF244321}">
                <p14:modId xmlns:p14="http://schemas.microsoft.com/office/powerpoint/2010/main" val="2992203020"/>
              </p:ext>
            </p:extLst>
          </p:nvPr>
        </p:nvGraphicFramePr>
        <p:xfrm>
          <a:off x="208440" y="1289160"/>
          <a:ext cx="6440400" cy="6906600"/>
        </p:xfrm>
        <a:graphic>
          <a:graphicData uri="http://schemas.openxmlformats.org/drawingml/2006/table">
            <a:tbl>
              <a:tblPr/>
              <a:tblGrid>
                <a:gridCol w="354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98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30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2416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1" strike="noStrike" spc="-1" dirty="0">
                          <a:solidFill>
                            <a:srgbClr val="FFFFFF"/>
                          </a:solidFill>
                          <a:latin typeface="Times New Roman"/>
                        </a:rPr>
                        <a:t>Наименование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1" strike="noStrike" spc="-1" dirty="0">
                          <a:solidFill>
                            <a:srgbClr val="FFFFFF"/>
                          </a:solidFill>
                          <a:latin typeface="Times New Roman"/>
                        </a:rPr>
                        <a:t>Утверждено бюджетных назначений     на 2020 год, </a:t>
                      </a:r>
                      <a:endParaRPr lang="ru-RU" sz="1200" b="0" strike="noStrike" spc="-1" dirty="0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1" strike="noStrike" spc="-1" dirty="0">
                          <a:solidFill>
                            <a:srgbClr val="FFFFFF"/>
                          </a:solidFill>
                          <a:latin typeface="Times New Roman"/>
                        </a:rPr>
                        <a:t>млн. руб.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270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1" strike="noStrike" spc="-1" dirty="0">
                          <a:solidFill>
                            <a:srgbClr val="FFFFFF"/>
                          </a:solidFill>
                          <a:latin typeface="Times New Roman"/>
                        </a:rPr>
                        <a:t>Исполнено      за январь </a:t>
                      </a:r>
                      <a:r>
                        <a:rPr lang="en-US" sz="1200" b="1" strike="noStrike" spc="-1" dirty="0">
                          <a:solidFill>
                            <a:srgbClr val="FFFFFF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200" b="1" strike="noStrike" spc="-1" dirty="0">
                          <a:solidFill>
                            <a:srgbClr val="FFFFFF"/>
                          </a:solidFill>
                          <a:latin typeface="Times New Roman"/>
                        </a:rPr>
                        <a:t>октябрь 2020 года, </a:t>
                      </a:r>
                      <a:endParaRPr lang="ru-RU" sz="1200" b="0" strike="noStrike" spc="-1" dirty="0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1" strike="noStrike" spc="-1" dirty="0">
                          <a:solidFill>
                            <a:srgbClr val="FFFFFF"/>
                          </a:solidFill>
                          <a:latin typeface="Times New Roman"/>
                        </a:rPr>
                        <a:t>млн. руб.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270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1" strike="noStrike" spc="-1">
                          <a:solidFill>
                            <a:srgbClr val="FFFFFF"/>
                          </a:solidFill>
                          <a:latin typeface="Times New Roman"/>
                        </a:rPr>
                        <a:t>% исполнения годовых бюджетных назначений 2020  года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 marL="6840" marR="270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44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1" strike="noStrike" spc="-1">
                          <a:latin typeface="Times New Roman"/>
                        </a:rPr>
                        <a:t>ВСЕГО РАСХОДОВ</a:t>
                      </a:r>
                      <a:r>
                        <a:rPr lang="ru-RU" sz="1200" b="0" strike="noStrike" spc="-1">
                          <a:latin typeface="Times New Roman"/>
                        </a:rPr>
                        <a:t>, в том числе: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2 456,4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1 738,3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70,4</a:t>
                      </a:r>
                    </a:p>
                  </a:txBody>
                  <a:tcPr marL="7620" marR="7620" marT="7620" marB="0" anchor="b">
                    <a:lnL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74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0" strike="noStrike" spc="-1">
                          <a:latin typeface="Times New Roman"/>
                        </a:rPr>
                        <a:t>ОБЩЕГОСУДАРСТВЕННЫЕ ВОПРОСЫ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263,5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189,6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72,0</a:t>
                      </a:r>
                    </a:p>
                  </a:txBody>
                  <a:tcPr marL="7620" marR="7620" marT="7620" marB="0" anchor="b">
                    <a:lnL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000000"/>
                      </a:solidFill>
                    </a:lnR>
                    <a:lnT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70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НАЦИОНАЛЬНАЯ ОБОРОНА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4,3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3,0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69,4</a:t>
                      </a:r>
                    </a:p>
                  </a:txBody>
                  <a:tcPr marL="7620" marR="7620" marT="7620" marB="0" anchor="b">
                    <a:lnL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627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0" strike="noStrike" spc="-1">
                          <a:latin typeface="Times New Roman"/>
                        </a:rPr>
                        <a:t>НАЦИОНАЛЬНАЯ БЕЗОПАСНОСТЬ И ПРАВООХРАНИТЕЛЬНАЯ ДЕЯТЕЛЬНОСТЬ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19,5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14,3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73,2</a:t>
                      </a:r>
                    </a:p>
                  </a:txBody>
                  <a:tcPr marL="7620" marR="7620" marT="7620" marB="0" anchor="b">
                    <a:lnL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74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0" strike="noStrike" spc="-1">
                          <a:latin typeface="Times New Roman"/>
                        </a:rPr>
                        <a:t>НАЦИОНАЛЬНАЯ ЭКОНОМИКА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173,0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147,9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85,5</a:t>
                      </a:r>
                    </a:p>
                  </a:txBody>
                  <a:tcPr marL="7620" marR="7620" marT="7620" marB="0" anchor="b">
                    <a:lnL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76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0" strike="noStrike" spc="-1">
                          <a:latin typeface="Times New Roman"/>
                        </a:rPr>
                        <a:t>ЖИЛИЩНО-КОММУНАЛЬНОЕ ХОЗЯЙСТВО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157,1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96,3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61,3</a:t>
                      </a:r>
                    </a:p>
                  </a:txBody>
                  <a:tcPr marL="7620" marR="7620" marT="7620" marB="0" anchor="b">
                    <a:lnL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70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0" strike="noStrike" spc="-1" dirty="0">
                          <a:latin typeface="Times New Roman"/>
                        </a:rPr>
                        <a:t>ОБРАЗОВАНИЕ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1 397,3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957,3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68,5</a:t>
                      </a:r>
                    </a:p>
                  </a:txBody>
                  <a:tcPr marL="7620" marR="7620" marT="7620" marB="0" anchor="b">
                    <a:lnL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74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0" strike="noStrike" spc="-1">
                          <a:latin typeface="Times New Roman"/>
                        </a:rPr>
                        <a:t>КУЛЬТУРА И КИНЕМАТОГРАФИЯ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184,2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134,5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73,0</a:t>
                      </a:r>
                    </a:p>
                  </a:txBody>
                  <a:tcPr marL="7620" marR="7620" marT="7620" marB="0" anchor="b">
                    <a:lnL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470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0" strike="noStrike" spc="-1">
                          <a:latin typeface="Times New Roman"/>
                        </a:rPr>
                        <a:t>ЗДРАВООХРАНЕНИЕ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8,0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7620" marR="7620" marT="7620" marB="0" anchor="b">
                    <a:lnL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470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0" strike="noStrike" spc="-1">
                          <a:latin typeface="Times New Roman"/>
                        </a:rPr>
                        <a:t>СОЦИАЛЬНАЯ ПОЛИТИКА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163,1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131,4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80,5</a:t>
                      </a:r>
                    </a:p>
                  </a:txBody>
                  <a:tcPr marL="7620" marR="7620" marT="7620" marB="0" anchor="b">
                    <a:lnL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500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0" strike="noStrike" spc="-1">
                          <a:latin typeface="Times New Roman"/>
                        </a:rPr>
                        <a:t>ФИЗИЧЕСКАЯ КУЛЬТУРА И СПОРТ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85,6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63,4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74,1</a:t>
                      </a:r>
                    </a:p>
                  </a:txBody>
                  <a:tcPr marL="7620" marR="7620" marT="7620" marB="0" anchor="b">
                    <a:lnL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6811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0" strike="noStrike" spc="-1" dirty="0">
                          <a:latin typeface="Times New Roman"/>
                        </a:rPr>
                        <a:t>ОБСЛУЖИВАНИЕ ГОСУДАРСТВЕННОГО И МУНИЦИПАЛЬНОГО ДОЛГА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0,8</a:t>
                      </a:r>
                    </a:p>
                  </a:txBody>
                  <a:tcPr marL="7620" marR="7620" marT="7620" marB="0" anchor="b">
                    <a:lnL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0,6</a:t>
                      </a:r>
                    </a:p>
                  </a:txBody>
                  <a:tcPr marL="7620" marR="7620" marT="7620" marB="0" anchor="b">
                    <a:lnL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81,4</a:t>
                      </a:r>
                    </a:p>
                  </a:txBody>
                  <a:tcPr marL="7620" marR="7620" marT="7620" marB="0" anchor="b">
                    <a:lnL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000000"/>
                      </a:solidFill>
                    </a:lnR>
                    <a:lnT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5684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Times New Roman"/>
                        </a:rPr>
                        <a:t>МЕЖБЮДЖЕТНЫЕ ТРАНСФЕРТЫ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Times New Roman"/>
                        </a:rPr>
                        <a:t>-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Times New Roman"/>
                        </a:rPr>
                        <a:t>-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Times New Roman"/>
                        </a:rPr>
                        <a:t>-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CustomShape 1"/>
          <p:cNvSpPr/>
          <p:nvPr/>
        </p:nvSpPr>
        <p:spPr>
          <a:xfrm rot="10800000" flipH="1">
            <a:off x="-360" y="360"/>
            <a:ext cx="6857640" cy="95940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48" name="CustomShape 2"/>
          <p:cNvSpPr/>
          <p:nvPr/>
        </p:nvSpPr>
        <p:spPr>
          <a:xfrm rot="10800000" flipV="1">
            <a:off x="-119160" y="8100720"/>
            <a:ext cx="6993000" cy="104328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49" name="CustomShape 3"/>
          <p:cNvSpPr/>
          <p:nvPr/>
        </p:nvSpPr>
        <p:spPr>
          <a:xfrm>
            <a:off x="235440" y="33480"/>
            <a:ext cx="4454280" cy="7002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000" b="1" strike="noStrike" spc="-1">
                <a:solidFill>
                  <a:srgbClr val="FFFFFF"/>
                </a:solidFill>
                <a:latin typeface="Segoe UI"/>
              </a:rPr>
              <a:t>Исполнение расходной </a:t>
            </a:r>
            <a:endParaRPr lang="ru-RU" sz="20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2000" b="1" strike="noStrike" spc="-1">
                <a:solidFill>
                  <a:srgbClr val="FFFFFF"/>
                </a:solidFill>
                <a:latin typeface="Segoe UI"/>
              </a:rPr>
              <a:t>части</a:t>
            </a:r>
            <a:endParaRPr lang="ru-RU" sz="2000" b="0" strike="noStrike" spc="-1">
              <a:latin typeface="Arial"/>
            </a:endParaRPr>
          </a:p>
        </p:txBody>
      </p:sp>
      <p:sp>
        <p:nvSpPr>
          <p:cNvPr id="250" name="CustomShape 4"/>
          <p:cNvSpPr/>
          <p:nvPr/>
        </p:nvSpPr>
        <p:spPr>
          <a:xfrm>
            <a:off x="208440" y="777600"/>
            <a:ext cx="6532560" cy="4255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2200" b="0" strike="noStrike" spc="-1">
                <a:solidFill>
                  <a:srgbClr val="000000"/>
                </a:solidFill>
                <a:latin typeface="Times New Roman"/>
              </a:rPr>
              <a:t>Консолидированный бюджет Новокубанского района</a:t>
            </a:r>
            <a:endParaRPr lang="ru-RU" sz="2200" b="0" strike="noStrike" spc="-1">
              <a:latin typeface="Arial"/>
            </a:endParaRPr>
          </a:p>
        </p:txBody>
      </p:sp>
      <p:graphicFrame>
        <p:nvGraphicFramePr>
          <p:cNvPr id="8" name="Диаграмма 1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0333075"/>
              </p:ext>
            </p:extLst>
          </p:nvPr>
        </p:nvGraphicFramePr>
        <p:xfrm>
          <a:off x="-641136" y="1203121"/>
          <a:ext cx="8424421" cy="73421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CustomShape 1"/>
          <p:cNvSpPr/>
          <p:nvPr/>
        </p:nvSpPr>
        <p:spPr>
          <a:xfrm rot="10800000" flipH="1">
            <a:off x="-360" y="360"/>
            <a:ext cx="6857640" cy="95940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53" name="CustomShape 2"/>
          <p:cNvSpPr/>
          <p:nvPr/>
        </p:nvSpPr>
        <p:spPr>
          <a:xfrm rot="10800000" flipV="1">
            <a:off x="-119160" y="8100720"/>
            <a:ext cx="6993000" cy="104328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54" name="CustomShape 3"/>
          <p:cNvSpPr/>
          <p:nvPr/>
        </p:nvSpPr>
        <p:spPr>
          <a:xfrm>
            <a:off x="235440" y="33480"/>
            <a:ext cx="4454280" cy="7002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000" b="1" strike="noStrike" spc="-1">
                <a:solidFill>
                  <a:srgbClr val="FFFFFF"/>
                </a:solidFill>
                <a:latin typeface="Segoe UI"/>
              </a:rPr>
              <a:t>Исполнение расходной </a:t>
            </a:r>
            <a:endParaRPr lang="ru-RU" sz="20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2000" b="1" strike="noStrike" spc="-1">
                <a:solidFill>
                  <a:srgbClr val="FFFFFF"/>
                </a:solidFill>
                <a:latin typeface="Segoe UI"/>
              </a:rPr>
              <a:t>части</a:t>
            </a:r>
            <a:endParaRPr lang="ru-RU" sz="2000" b="0" strike="noStrike" spc="-1">
              <a:latin typeface="Arial"/>
            </a:endParaRPr>
          </a:p>
        </p:txBody>
      </p:sp>
      <p:sp>
        <p:nvSpPr>
          <p:cNvPr id="255" name="CustomShape 4"/>
          <p:cNvSpPr/>
          <p:nvPr/>
        </p:nvSpPr>
        <p:spPr>
          <a:xfrm>
            <a:off x="583920" y="372600"/>
            <a:ext cx="6013080" cy="7606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2200" b="0" strike="noStrike" spc="-1">
                <a:solidFill>
                  <a:srgbClr val="000000"/>
                </a:solidFill>
                <a:latin typeface="Times New Roman"/>
              </a:rPr>
              <a:t>Исполнение муниципальных программ Новокубанского района</a:t>
            </a:r>
            <a:endParaRPr lang="ru-RU" sz="2200" b="0" strike="noStrike" spc="-1">
              <a:latin typeface="Arial"/>
            </a:endParaRPr>
          </a:p>
        </p:txBody>
      </p:sp>
      <p:graphicFrame>
        <p:nvGraphicFramePr>
          <p:cNvPr id="256" name="Table 5"/>
          <p:cNvGraphicFramePr/>
          <p:nvPr>
            <p:extLst>
              <p:ext uri="{D42A27DB-BD31-4B8C-83A1-F6EECF244321}">
                <p14:modId xmlns:p14="http://schemas.microsoft.com/office/powerpoint/2010/main" val="3491688443"/>
              </p:ext>
            </p:extLst>
          </p:nvPr>
        </p:nvGraphicFramePr>
        <p:xfrm>
          <a:off x="202680" y="1205640"/>
          <a:ext cx="3305160" cy="7712640"/>
        </p:xfrm>
        <a:graphic>
          <a:graphicData uri="http://schemas.openxmlformats.org/drawingml/2006/table">
            <a:tbl>
              <a:tblPr/>
              <a:tblGrid>
                <a:gridCol w="18579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956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515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96156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50" b="1" strike="noStrike" spc="-1" dirty="0">
                          <a:solidFill>
                            <a:srgbClr val="FFFFFF"/>
                          </a:solidFill>
                          <a:latin typeface="Times New Roman"/>
                        </a:rPr>
                        <a:t>Муниципальная программа</a:t>
                      </a:r>
                      <a:endParaRPr lang="ru-RU" sz="1050" b="0" strike="noStrike" spc="-1" dirty="0">
                        <a:latin typeface="Arial"/>
                      </a:endParaRPr>
                    </a:p>
                  </a:txBody>
                  <a:tcPr marL="51120" marR="511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50" b="1" strike="noStrike" spc="-1" dirty="0">
                          <a:solidFill>
                            <a:srgbClr val="FFFFFF"/>
                          </a:solidFill>
                          <a:latin typeface="Times New Roman"/>
                        </a:rPr>
                        <a:t>Исполнено за январь  октябрь 2020 год, млн. руб.</a:t>
                      </a:r>
                      <a:endParaRPr lang="ru-RU" sz="1050" b="0" strike="noStrike" spc="-1" dirty="0">
                        <a:latin typeface="Arial"/>
                      </a:endParaRPr>
                    </a:p>
                  </a:txBody>
                  <a:tcPr marL="51120" marR="511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50" b="1" strike="noStrike" spc="-1">
                          <a:solidFill>
                            <a:srgbClr val="FFFFFF"/>
                          </a:solidFill>
                          <a:latin typeface="Times New Roman"/>
                        </a:rPr>
                        <a:t>% испол-нения</a:t>
                      </a:r>
                      <a:endParaRPr lang="ru-RU" sz="1050" b="0" strike="noStrike" spc="-1">
                        <a:latin typeface="Arial"/>
                      </a:endParaRPr>
                    </a:p>
                  </a:txBody>
                  <a:tcPr marL="51120" marR="511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22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050" b="0" strike="noStrike" spc="-1" dirty="0">
                          <a:solidFill>
                            <a:srgbClr val="000000"/>
                          </a:solidFill>
                          <a:latin typeface="Times New Roman"/>
                        </a:rPr>
                        <a:t>Развитие образования</a:t>
                      </a:r>
                      <a:endParaRPr lang="ru-RU" sz="1050" b="0" strike="noStrike" spc="-1" dirty="0">
                        <a:latin typeface="Arial"/>
                      </a:endParaRPr>
                    </a:p>
                  </a:txBody>
                  <a:tcPr marL="51120" marR="51120">
                    <a:lnL w="12240">
                      <a:solidFill>
                        <a:srgbClr val="000000"/>
                      </a:solidFill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912,8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77,3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20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050" b="0" strike="noStrike" spc="-1" dirty="0">
                          <a:solidFill>
                            <a:srgbClr val="000000"/>
                          </a:solidFill>
                          <a:latin typeface="Times New Roman"/>
                        </a:rPr>
                        <a:t>Социальная поддержка граждан</a:t>
                      </a:r>
                      <a:endParaRPr lang="ru-RU" sz="1050" b="0" strike="noStrike" spc="-1" dirty="0">
                        <a:latin typeface="Arial"/>
                      </a:endParaRPr>
                    </a:p>
                  </a:txBody>
                  <a:tcPr marL="51120" marR="51120">
                    <a:lnL w="12240">
                      <a:solidFill>
                        <a:srgbClr val="000000"/>
                      </a:solidFill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12,9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90,3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22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050" b="0" strike="noStrike" spc="-1" dirty="0">
                          <a:solidFill>
                            <a:srgbClr val="000000"/>
                          </a:solidFill>
                          <a:latin typeface="Times New Roman"/>
                        </a:rPr>
                        <a:t>Дети Кубани</a:t>
                      </a:r>
                      <a:endParaRPr lang="ru-RU" sz="1050" b="0" strike="noStrike" spc="-1" dirty="0">
                        <a:latin typeface="Arial"/>
                      </a:endParaRPr>
                    </a:p>
                  </a:txBody>
                  <a:tcPr marL="51120" marR="51120">
                    <a:lnL w="12240">
                      <a:solidFill>
                        <a:srgbClr val="000000"/>
                      </a:solidFill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116,1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81,6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017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050" b="0" strike="noStrike" spc="-1" dirty="0">
                          <a:solidFill>
                            <a:srgbClr val="000000"/>
                          </a:solidFill>
                          <a:latin typeface="Times New Roman"/>
                        </a:rPr>
                        <a:t>Комплексное и устойчивое развитие в сфере строительства, архитектуры и дорожного хозяйства</a:t>
                      </a:r>
                      <a:endParaRPr lang="ru-RU" sz="1050" b="0" strike="noStrike" spc="-1" dirty="0">
                        <a:latin typeface="Arial"/>
                      </a:endParaRPr>
                    </a:p>
                  </a:txBody>
                  <a:tcPr marL="51120" marR="51120">
                    <a:lnL w="12240">
                      <a:solidFill>
                        <a:srgbClr val="000000"/>
                      </a:solidFill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130,4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40,0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20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050" b="0" strike="noStrike" spc="-1" dirty="0">
                          <a:solidFill>
                            <a:srgbClr val="000000"/>
                          </a:solidFill>
                          <a:latin typeface="Times New Roman"/>
                        </a:rPr>
                        <a:t>Развитие жилищно-коммунального хозяйства</a:t>
                      </a:r>
                      <a:endParaRPr lang="ru-RU" sz="1050" b="0" strike="noStrike" spc="-1" dirty="0">
                        <a:latin typeface="Arial"/>
                      </a:endParaRPr>
                    </a:p>
                  </a:txBody>
                  <a:tcPr marL="51120" marR="51120">
                    <a:lnL w="12240">
                      <a:solidFill>
                        <a:srgbClr val="000000"/>
                      </a:solidFill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89,8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63,8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20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050" b="0" strike="noStrike" spc="-1" dirty="0">
                          <a:solidFill>
                            <a:srgbClr val="000000"/>
                          </a:solidFill>
                          <a:latin typeface="Times New Roman"/>
                        </a:rPr>
                        <a:t>Обеспечение безопасности населения</a:t>
                      </a:r>
                      <a:endParaRPr lang="ru-RU" sz="1050" b="0" strike="noStrike" spc="-1" dirty="0">
                        <a:latin typeface="Arial"/>
                      </a:endParaRPr>
                    </a:p>
                  </a:txBody>
                  <a:tcPr marL="51120" marR="51120">
                    <a:lnL w="12240">
                      <a:solidFill>
                        <a:srgbClr val="000000"/>
                      </a:solidFill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35,3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72,2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22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05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Развитие культуры</a:t>
                      </a:r>
                      <a:endParaRPr lang="ru-RU" sz="1050" b="0" strike="noStrike" spc="-1">
                        <a:latin typeface="Arial"/>
                      </a:endParaRPr>
                    </a:p>
                  </a:txBody>
                  <a:tcPr marL="51120" marR="51120">
                    <a:lnL w="12240">
                      <a:solidFill>
                        <a:srgbClr val="000000"/>
                      </a:solidFill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155,6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73,7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820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05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Развитие физической культуры и массового спорта</a:t>
                      </a:r>
                      <a:endParaRPr lang="ru-RU" sz="1050" b="0" strike="noStrike" spc="-1">
                        <a:latin typeface="Arial"/>
                      </a:endParaRPr>
                    </a:p>
                  </a:txBody>
                  <a:tcPr marL="51120" marR="51120">
                    <a:lnL w="12240">
                      <a:solidFill>
                        <a:srgbClr val="000000"/>
                      </a:solidFill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63,9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72,1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222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05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Экономическое развитие</a:t>
                      </a:r>
                      <a:endParaRPr lang="ru-RU" sz="1050" b="0" strike="noStrike" spc="-1">
                        <a:latin typeface="Arial"/>
                      </a:endParaRPr>
                    </a:p>
                  </a:txBody>
                  <a:tcPr marL="51120" marR="51120">
                    <a:lnL w="12240">
                      <a:solidFill>
                        <a:srgbClr val="000000"/>
                      </a:solidFill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2,3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54,5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820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05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Развитие муниципальной службы</a:t>
                      </a:r>
                      <a:endParaRPr lang="ru-RU" sz="1050" b="0" strike="noStrike" spc="-1">
                        <a:latin typeface="Arial"/>
                      </a:endParaRPr>
                    </a:p>
                  </a:txBody>
                  <a:tcPr marL="51120" marR="51120">
                    <a:lnL w="12240">
                      <a:solidFill>
                        <a:srgbClr val="000000"/>
                      </a:solidFill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70,7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222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05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Молодежь Кубани</a:t>
                      </a:r>
                      <a:endParaRPr lang="ru-RU" sz="1050" b="0" strike="noStrike" spc="-1">
                        <a:latin typeface="Arial"/>
                      </a:endParaRPr>
                    </a:p>
                  </a:txBody>
                  <a:tcPr marL="51120" marR="51120">
                    <a:lnL w="12240">
                      <a:solidFill>
                        <a:srgbClr val="000000"/>
                      </a:solidFill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8,1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67,1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820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05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Информационное обеспечение жителей</a:t>
                      </a:r>
                      <a:endParaRPr lang="ru-RU" sz="1050" b="0" strike="noStrike" spc="-1">
                        <a:latin typeface="Arial"/>
                      </a:endParaRPr>
                    </a:p>
                  </a:txBody>
                  <a:tcPr marL="51120" marR="51120">
                    <a:lnL w="12240">
                      <a:solidFill>
                        <a:srgbClr val="000000"/>
                      </a:solidFill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2,7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59,3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4820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05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Информатизация администрации МО</a:t>
                      </a:r>
                      <a:endParaRPr lang="ru-RU" sz="1050" b="0" strike="noStrike" spc="-1">
                        <a:latin typeface="Arial"/>
                      </a:endParaRPr>
                    </a:p>
                  </a:txBody>
                  <a:tcPr marL="51120" marR="51120">
                    <a:lnL w="12240">
                      <a:solidFill>
                        <a:srgbClr val="000000"/>
                      </a:solidFill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4,4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61,6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222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05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Доступная среда</a:t>
                      </a:r>
                      <a:endParaRPr lang="ru-RU" sz="1050" b="0" strike="noStrike" spc="-1">
                        <a:latin typeface="Arial"/>
                      </a:endParaRPr>
                    </a:p>
                  </a:txBody>
                  <a:tcPr marL="51120" marR="51120">
                    <a:lnL w="12240">
                      <a:solidFill>
                        <a:srgbClr val="000000"/>
                      </a:solidFill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6418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05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Управление муниципальным имуществом и земельными ресурсами</a:t>
                      </a:r>
                      <a:endParaRPr lang="ru-RU" sz="1050" b="0" strike="noStrike" spc="-1">
                        <a:latin typeface="Arial"/>
                      </a:endParaRPr>
                    </a:p>
                  </a:txBody>
                  <a:tcPr marL="51120" marR="51120">
                    <a:lnL w="12240">
                      <a:solidFill>
                        <a:srgbClr val="000000"/>
                      </a:solidFill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9,6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69,0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  <p:graphicFrame>
        <p:nvGraphicFramePr>
          <p:cNvPr id="257" name="Table 6"/>
          <p:cNvGraphicFramePr/>
          <p:nvPr>
            <p:extLst>
              <p:ext uri="{D42A27DB-BD31-4B8C-83A1-F6EECF244321}">
                <p14:modId xmlns:p14="http://schemas.microsoft.com/office/powerpoint/2010/main" val="309348397"/>
              </p:ext>
            </p:extLst>
          </p:nvPr>
        </p:nvGraphicFramePr>
        <p:xfrm>
          <a:off x="3587760" y="1203480"/>
          <a:ext cx="3009240" cy="6411240"/>
        </p:xfrm>
        <a:graphic>
          <a:graphicData uri="http://schemas.openxmlformats.org/drawingml/2006/table">
            <a:tbl>
              <a:tblPr/>
              <a:tblGrid>
                <a:gridCol w="16412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654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025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96156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50" b="1" strike="noStrike" spc="-1" dirty="0">
                          <a:solidFill>
                            <a:srgbClr val="FFFFFF"/>
                          </a:solidFill>
                          <a:latin typeface="Times New Roman"/>
                        </a:rPr>
                        <a:t>Муниципальная программа</a:t>
                      </a:r>
                      <a:endParaRPr lang="ru-RU" sz="1050" b="0" strike="noStrike" spc="-1" dirty="0">
                        <a:latin typeface="Arial"/>
                      </a:endParaRPr>
                    </a:p>
                  </a:txBody>
                  <a:tcPr marL="51120" marR="511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50" b="1" strike="noStrike" spc="-1" dirty="0">
                          <a:solidFill>
                            <a:srgbClr val="FFFFFF"/>
                          </a:solidFill>
                          <a:latin typeface="Times New Roman"/>
                        </a:rPr>
                        <a:t>Исполнено за январь октябрь 2020 год, млн. руб.</a:t>
                      </a:r>
                      <a:endParaRPr lang="ru-RU" sz="1050" b="0" strike="noStrike" spc="-1" dirty="0">
                        <a:latin typeface="Arial"/>
                      </a:endParaRPr>
                    </a:p>
                  </a:txBody>
                  <a:tcPr marL="51120" marR="511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50" b="1" strike="noStrike" spc="-1">
                          <a:solidFill>
                            <a:srgbClr val="FFFFFF"/>
                          </a:solidFill>
                          <a:latin typeface="Times New Roman"/>
                        </a:rPr>
                        <a:t>% испол-нения</a:t>
                      </a:r>
                      <a:endParaRPr lang="ru-RU" sz="1050" b="0" strike="noStrike" spc="-1">
                        <a:latin typeface="Arial"/>
                      </a:endParaRPr>
                    </a:p>
                  </a:txBody>
                  <a:tcPr marL="51120" marR="511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18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050" b="0" strike="noStrike" spc="-1" dirty="0">
                          <a:solidFill>
                            <a:srgbClr val="000000"/>
                          </a:solidFill>
                          <a:latin typeface="Times New Roman"/>
                        </a:rPr>
                        <a:t>Управление муниципальными финансами</a:t>
                      </a:r>
                      <a:endParaRPr lang="ru-RU" sz="1050" b="0" strike="noStrike" spc="-1" dirty="0">
                        <a:latin typeface="Arial"/>
                      </a:endParaRPr>
                    </a:p>
                  </a:txBody>
                  <a:tcPr marL="51120" marR="51120">
                    <a:lnL w="12240">
                      <a:solidFill>
                        <a:srgbClr val="000000"/>
                      </a:solidFill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13,9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82,2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18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05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Формирование современной городской среды</a:t>
                      </a:r>
                      <a:endParaRPr lang="ru-RU" sz="1050" b="0" strike="noStrike" spc="-1">
                        <a:latin typeface="Arial"/>
                      </a:endParaRPr>
                    </a:p>
                  </a:txBody>
                  <a:tcPr marL="51120" marR="51120">
                    <a:lnL w="12240">
                      <a:solidFill>
                        <a:srgbClr val="000000"/>
                      </a:solidFill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5,0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32,4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607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05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Развитие сельского хозяйства и регулирование рынков сельскохозяйственной продукции, сырья и продовольствия на территории муниципального образования Новокубанский район</a:t>
                      </a:r>
                      <a:endParaRPr lang="ru-RU" sz="1050" b="0" strike="noStrike" spc="-1">
                        <a:latin typeface="Arial"/>
                      </a:endParaRPr>
                    </a:p>
                  </a:txBody>
                  <a:tcPr marL="51120" marR="51120">
                    <a:lnL w="12240">
                      <a:solidFill>
                        <a:srgbClr val="000000"/>
                      </a:solidFill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19,7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97,6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410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05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Укрепление материально-технической базы архивного отдела администрации муниципального образования Новокубанский район на 2020-2022 годы</a:t>
                      </a:r>
                      <a:endParaRPr lang="ru-RU" sz="1050" b="0" strike="noStrike" spc="-1">
                        <a:latin typeface="Arial"/>
                      </a:endParaRPr>
                    </a:p>
                  </a:txBody>
                  <a:tcPr marL="51120" marR="51120">
                    <a:lnL w="12240">
                      <a:solidFill>
                        <a:srgbClr val="000000"/>
                      </a:solidFill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418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05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Материально-техническое и программное обеспечение</a:t>
                      </a:r>
                      <a:endParaRPr lang="ru-RU" sz="1050" b="0" strike="noStrike" spc="-1">
                        <a:latin typeface="Arial"/>
                      </a:endParaRPr>
                    </a:p>
                  </a:txBody>
                  <a:tcPr marL="51120" marR="51120">
                    <a:lnL w="12240">
                      <a:solidFill>
                        <a:srgbClr val="000000"/>
                      </a:solidFill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2,9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77,9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22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05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ИТОГО</a:t>
                      </a:r>
                      <a:endParaRPr lang="ru-RU" sz="1050" b="0" strike="noStrike" spc="-1">
                        <a:latin typeface="Arial"/>
                      </a:endParaRPr>
                    </a:p>
                  </a:txBody>
                  <a:tcPr marL="51120" marR="51120">
                    <a:lnL w="12240">
                      <a:solidFill>
                        <a:srgbClr val="000000"/>
                      </a:solidFill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1 586,8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70,5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58" name="CustomShape 7"/>
          <p:cNvSpPr/>
          <p:nvPr/>
        </p:nvSpPr>
        <p:spPr>
          <a:xfrm>
            <a:off x="3463200" y="7697880"/>
            <a:ext cx="3428640" cy="1091153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300" b="0" strike="noStrike" spc="-1" dirty="0">
                <a:solidFill>
                  <a:srgbClr val="000000"/>
                </a:solidFill>
                <a:latin typeface="Times New Roman"/>
              </a:rPr>
              <a:t>За январь-октябрь 2020 года муниципальные программы Новокубанского района исполнены в сумме 1586,8 млн. руб., что составляет 70,5 % от утвержденных бюджетных назначений</a:t>
            </a:r>
            <a:endParaRPr lang="ru-RU" sz="1300" b="0" strike="noStrike" spc="-1" dirty="0">
              <a:latin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5040</TotalTime>
  <Words>678</Words>
  <Application>Microsoft Office PowerPoint</Application>
  <PresentationFormat>Экран (4:3)</PresentationFormat>
  <Paragraphs>272</Paragraphs>
  <Slides>7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2" baseType="lpstr">
      <vt:lpstr>Arial</vt:lpstr>
      <vt:lpstr>Calibri</vt:lpstr>
      <vt:lpstr>Segoe UI</vt:lpstr>
      <vt:lpstr>Times New Roman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Финансовое управление администрации МО Новокубанский район</dc:title>
  <dc:subject/>
  <dc:creator>Соляник Елена Станиславовна</dc:creator>
  <dc:description/>
  <cp:lastModifiedBy>Синельников Александр</cp:lastModifiedBy>
  <cp:revision>487</cp:revision>
  <cp:lastPrinted>2020-09-03T14:39:26Z</cp:lastPrinted>
  <dcterms:modified xsi:type="dcterms:W3CDTF">2021-03-23T11:05:28Z</dcterms:modified>
  <dc:language>ru-RU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15.0000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Экран (4:3)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7</vt:i4>
  </property>
</Properties>
</file>