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982" y="186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4564096"/>
        <c:axId val="115297664"/>
      </c:barChart>
      <c:catAx>
        <c:axId val="11456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15297664"/>
        <c:crosses val="autoZero"/>
        <c:auto val="1"/>
        <c:lblAlgn val="ctr"/>
        <c:lblOffset val="100"/>
        <c:noMultiLvlLbl val="0"/>
      </c:catAx>
      <c:valAx>
        <c:axId val="115297664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1456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8691968"/>
        <c:axId val="38693504"/>
      </c:barChart>
      <c:catAx>
        <c:axId val="386919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8693504"/>
        <c:crosses val="autoZero"/>
        <c:auto val="1"/>
        <c:lblAlgn val="ctr"/>
        <c:lblOffset val="100"/>
        <c:noMultiLvlLbl val="0"/>
      </c:catAx>
      <c:valAx>
        <c:axId val="3869350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386919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2019 - 10 мес.xlsx]Доходы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2019 - 10 мес.xlsx]Доходы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76.213689999999971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</c:numCache>
            </c:numRef>
          </c:val>
        </c:ser>
        <c:ser>
          <c:idx val="1"/>
          <c:order val="1"/>
          <c:tx>
            <c:strRef>
              <c:f>'[Красота 2019 - 10 мес.xlsx]Доходы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2019 - 10 мес.xlsx]Доходы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9716992"/>
        <c:axId val="89934848"/>
      </c:barChart>
      <c:lineChart>
        <c:grouping val="standard"/>
        <c:varyColors val="0"/>
        <c:ser>
          <c:idx val="2"/>
          <c:order val="2"/>
          <c:tx>
            <c:strRef>
              <c:f>'[Красота 2019 - 10 мес.xlsx]Доходы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2019 - 10 мес.xlsx]Доходы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2019 - 10 мес.xlsx]Доходы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2019 - 10 мес.xlsx]Доходы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43040"/>
        <c:axId val="90088192"/>
      </c:lineChart>
      <c:catAx>
        <c:axId val="8971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34848"/>
        <c:crosses val="autoZero"/>
        <c:auto val="1"/>
        <c:lblAlgn val="ctr"/>
        <c:lblOffset val="100"/>
        <c:noMultiLvlLbl val="0"/>
      </c:catAx>
      <c:valAx>
        <c:axId val="8993484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89716992"/>
        <c:crosses val="autoZero"/>
        <c:crossBetween val="between"/>
      </c:valAx>
      <c:catAx>
        <c:axId val="89943040"/>
        <c:scaling>
          <c:orientation val="minMax"/>
        </c:scaling>
        <c:delete val="1"/>
        <c:axPos val="b"/>
        <c:majorTickMark val="out"/>
        <c:minorTickMark val="none"/>
        <c:tickLblPos val="nextTo"/>
        <c:crossAx val="90088192"/>
        <c:crosses val="autoZero"/>
        <c:auto val="1"/>
        <c:lblAlgn val="ctr"/>
        <c:lblOffset val="100"/>
        <c:noMultiLvlLbl val="0"/>
      </c:catAx>
      <c:valAx>
        <c:axId val="90088192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8994304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2019 - 10 мес.xlsx]Доходы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2019 - 10 мес.xlsx]Доходы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47.886909999999993</c:v>
                </c:pt>
              </c:numCache>
            </c:numRef>
          </c:val>
        </c:ser>
        <c:ser>
          <c:idx val="1"/>
          <c:order val="1"/>
          <c:tx>
            <c:strRef>
              <c:f>'[Красота 2019 - 10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2019 - 10 мес.xlsx]Доходы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8334464"/>
        <c:axId val="137108096"/>
      </c:barChart>
      <c:lineChart>
        <c:grouping val="standard"/>
        <c:varyColors val="0"/>
        <c:ser>
          <c:idx val="2"/>
          <c:order val="2"/>
          <c:tx>
            <c:strRef>
              <c:f>'[Красота 2019 - 10 мес.xlsx]Доходы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2019 - 10 мес.xlsx]Доходы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2019 - 10 мес.xlsx]Доходы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2019 - 10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2019 - 10 мес.xlsx]Доходы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817472"/>
        <c:axId val="138032256"/>
      </c:lineChart>
      <c:catAx>
        <c:axId val="12833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7108096"/>
        <c:crosses val="autoZero"/>
        <c:auto val="1"/>
        <c:lblAlgn val="ctr"/>
        <c:lblOffset val="100"/>
        <c:noMultiLvlLbl val="0"/>
      </c:catAx>
      <c:valAx>
        <c:axId val="13710809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28334464"/>
        <c:crosses val="autoZero"/>
        <c:crossBetween val="between"/>
      </c:valAx>
      <c:catAx>
        <c:axId val="137817472"/>
        <c:scaling>
          <c:orientation val="minMax"/>
        </c:scaling>
        <c:delete val="1"/>
        <c:axPos val="b"/>
        <c:majorTickMark val="out"/>
        <c:minorTickMark val="none"/>
        <c:tickLblPos val="nextTo"/>
        <c:crossAx val="138032256"/>
        <c:crosses val="autoZero"/>
        <c:auto val="1"/>
        <c:lblAlgn val="ctr"/>
        <c:lblOffset val="100"/>
        <c:noMultiLvlLbl val="0"/>
      </c:catAx>
      <c:valAx>
        <c:axId val="13803225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7817472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'[Красота 2019 - 10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2019 - 10 мес.xlsx]из анализа исполнения по пос'!$B$22:$B$30</c:f>
              <c:numCache>
                <c:formatCode>#,##0.0</c:formatCode>
                <c:ptCount val="9"/>
                <c:pt idx="0">
                  <c:v>104.91208640251021</c:v>
                </c:pt>
                <c:pt idx="1">
                  <c:v>54.269306820601301</c:v>
                </c:pt>
                <c:pt idx="2">
                  <c:v>113.40349009535507</c:v>
                </c:pt>
                <c:pt idx="3">
                  <c:v>113.1620889425383</c:v>
                </c:pt>
                <c:pt idx="4">
                  <c:v>107.443884835814</c:v>
                </c:pt>
                <c:pt idx="5">
                  <c:v>120.127358762123</c:v>
                </c:pt>
                <c:pt idx="6">
                  <c:v>100.31787569414969</c:v>
                </c:pt>
                <c:pt idx="7">
                  <c:v>122.99489634435827</c:v>
                </c:pt>
                <c:pt idx="8">
                  <c:v>106.70226240648768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097472"/>
        <c:axId val="103099008"/>
      </c:barChart>
      <c:catAx>
        <c:axId val="103097472"/>
        <c:scaling>
          <c:orientation val="maxMin"/>
        </c:scaling>
        <c:delete val="0"/>
        <c:axPos val="l"/>
        <c:majorTickMark val="none"/>
        <c:minorTickMark val="none"/>
        <c:tickLblPos val="nextTo"/>
        <c:crossAx val="103099008"/>
        <c:crosses val="autoZero"/>
        <c:auto val="1"/>
        <c:lblAlgn val="ctr"/>
        <c:lblOffset val="100"/>
        <c:noMultiLvlLbl val="0"/>
      </c:catAx>
      <c:valAx>
        <c:axId val="10309900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309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236366190058228E-2"/>
          <c:y val="0.21542989727795653"/>
          <c:w val="0.31430497560229748"/>
          <c:h val="0.73430538499466391"/>
        </c:manualLayout>
      </c:layout>
      <c:doughnutChart>
        <c:varyColors val="1"/>
        <c:ser>
          <c:idx val="0"/>
          <c:order val="0"/>
          <c:dLbls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2019 - 10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2019 - 10 мес.xlsx]Структура конс и район'!$B$4:$B$11</c:f>
              <c:numCache>
                <c:formatCode>#,##0.0</c:formatCode>
                <c:ptCount val="8"/>
                <c:pt idx="1">
                  <c:v>327.09377999999998</c:v>
                </c:pt>
                <c:pt idx="2">
                  <c:v>58.351320000000001</c:v>
                </c:pt>
                <c:pt idx="3">
                  <c:v>74.832818000000003</c:v>
                </c:pt>
                <c:pt idx="4">
                  <c:v>46.426459999999999</c:v>
                </c:pt>
                <c:pt idx="5">
                  <c:v>21.294180000000001</c:v>
                </c:pt>
                <c:pt idx="6">
                  <c:v>1148.7</c:v>
                </c:pt>
                <c:pt idx="7" formatCode="0.0">
                  <c:v>43.410677999999997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2019 - 10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2019 - 10 мес.xlsx]Структура конс и район'!$C$4:$C$11</c:f>
              <c:numCache>
                <c:formatCode>General</c:formatCode>
                <c:ptCount val="8"/>
                <c:pt idx="0" formatCode="#,##0.0">
                  <c:v>527.998558</c:v>
                </c:pt>
                <c:pt idx="6" formatCode="#,##0.0">
                  <c:v>1148.7</c:v>
                </c:pt>
                <c:pt idx="7" formatCode="#,##0.0">
                  <c:v>43.410677999999997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218928756540996"/>
          <c:y val="0.28819177245053718"/>
          <c:w val="0.29578814677491477"/>
          <c:h val="0.589528243686072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822582400033181E-2"/>
          <c:y val="0.1119791901996872"/>
          <c:w val="0.32184086654923832"/>
          <c:h val="0.7375738121033274"/>
        </c:manualLayout>
      </c:layout>
      <c:doughnutChart>
        <c:varyColors val="1"/>
        <c:ser>
          <c:idx val="0"/>
          <c:order val="0"/>
          <c:dLbls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2019 - 10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2019 - 10 мес.xlsx]Структура конс и район'!$B$17:$B$22</c:f>
              <c:numCache>
                <c:formatCode>#,##0.0</c:formatCode>
                <c:ptCount val="6"/>
                <c:pt idx="1">
                  <c:v>248.56354999999999</c:v>
                </c:pt>
                <c:pt idx="2">
                  <c:v>46.590670000000003</c:v>
                </c:pt>
                <c:pt idx="3">
                  <c:v>18.213540000000002</c:v>
                </c:pt>
                <c:pt idx="4">
                  <c:v>1017</c:v>
                </c:pt>
                <c:pt idx="5" formatCode="0.0">
                  <c:v>28.904699999999998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2019 - 10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2019 - 10 мес.xlsx]Структура конс и район'!$C$17:$C$22</c:f>
              <c:numCache>
                <c:formatCode>General</c:formatCode>
                <c:ptCount val="6"/>
                <c:pt idx="0" formatCode="#,##0.0">
                  <c:v>313.36776000000003</c:v>
                </c:pt>
                <c:pt idx="4" formatCode="#,##0.0">
                  <c:v>1017</c:v>
                </c:pt>
                <c:pt idx="5" formatCode="#,##0.0">
                  <c:v>28.904699999999998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2127367923430226"/>
          <c:y val="0.23984821055330252"/>
          <c:w val="0.29865960246795198"/>
          <c:h val="0.461177921182078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=""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=""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=""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=""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=""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=""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=""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=""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=""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=""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=""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57949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январь-октябрь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1 720,1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78,6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1 478,2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1 148,7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77,7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3927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10 мес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1 359,3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77,9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1 017,0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83,5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40883"/>
              </p:ext>
            </p:extLst>
          </p:nvPr>
        </p:nvGraphicFramePr>
        <p:xfrm>
          <a:off x="3645024" y="6177825"/>
          <a:ext cx="2899881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435793"/>
              </p:ext>
            </p:extLst>
          </p:nvPr>
        </p:nvGraphicFramePr>
        <p:xfrm>
          <a:off x="26590" y="1163371"/>
          <a:ext cx="6831410" cy="381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470473"/>
              </p:ext>
            </p:extLst>
          </p:nvPr>
        </p:nvGraphicFramePr>
        <p:xfrm>
          <a:off x="26590" y="5312517"/>
          <a:ext cx="6831409" cy="372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1720,1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359,3</a:t>
            </a:r>
            <a:endParaRPr lang="en-US" sz="1200" b="1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2075"/>
              </p:ext>
            </p:extLst>
          </p:nvPr>
        </p:nvGraphicFramePr>
        <p:xfrm>
          <a:off x="5066833" y="4209864"/>
          <a:ext cx="1224136" cy="1652317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5975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528,0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327,1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1 148,7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248,6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46,6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1 017,0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594124"/>
              </p:ext>
            </p:extLst>
          </p:nvPr>
        </p:nvGraphicFramePr>
        <p:xfrm>
          <a:off x="26590" y="684963"/>
          <a:ext cx="6831410" cy="266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175558"/>
              </p:ext>
            </p:extLst>
          </p:nvPr>
        </p:nvGraphicFramePr>
        <p:xfrm>
          <a:off x="26591" y="3305637"/>
          <a:ext cx="6827897" cy="2922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938458"/>
              </p:ext>
            </p:extLst>
          </p:nvPr>
        </p:nvGraphicFramePr>
        <p:xfrm>
          <a:off x="26591" y="6156177"/>
          <a:ext cx="6847297" cy="298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648</Words>
  <Application>Microsoft Office PowerPoint</Application>
  <PresentationFormat>Экран (4:3)</PresentationFormat>
  <Paragraphs>264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Березовская Валерия</cp:lastModifiedBy>
  <cp:revision>416</cp:revision>
  <cp:lastPrinted>2020-02-26T12:13:35Z</cp:lastPrinted>
  <dcterms:modified xsi:type="dcterms:W3CDTF">2020-04-15T12:39:34Z</dcterms:modified>
</cp:coreProperties>
</file>