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1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853455818022746E-2"/>
          <c:y val="6.5781786057782593E-2"/>
          <c:w val="0.58300492125984249"/>
          <c:h val="0.87051040253168277"/>
        </c:manualLayout>
      </c:layout>
      <c:doughnutChart>
        <c:varyColors val="1"/>
        <c:ser>
          <c:idx val="0"/>
          <c:order val="0"/>
          <c:dLbls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[Красота.xlsx]Исполнение!$A$29:$A$31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[Красота.xlsx]Исполнение!$B$29:$B$31</c:f>
              <c:numCache>
                <c:formatCode>#,##0.0</c:formatCode>
                <c:ptCount val="3"/>
                <c:pt idx="0">
                  <c:v>510.30379999999997</c:v>
                </c:pt>
                <c:pt idx="1">
                  <c:v>55.062000030000007</c:v>
                </c:pt>
                <c:pt idx="2" formatCode="0.0">
                  <c:v>1098.2176999999999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26211832895888"/>
          <c:y val="8.7461605913791499E-2"/>
          <c:w val="0.36545483377077864"/>
          <c:h val="0.81056010868731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4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'[Красота.xlsx]Доходы и динамика'!$A$2</c:f>
              <c:strCache>
                <c:ptCount val="1"/>
                <c:pt idx="0">
                  <c:v>2018год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9"/>
              <c:layout>
                <c:manualLayout>
                  <c:x val="0"/>
                  <c:y val="0.2402273123661240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динамика'!$B$2:$M$2</c:f>
              <c:numCache>
                <c:formatCode>#,##0.0</c:formatCode>
                <c:ptCount val="12"/>
                <c:pt idx="0">
                  <c:v>42.405989999999996</c:v>
                </c:pt>
                <c:pt idx="1">
                  <c:v>43.591319999999989</c:v>
                </c:pt>
                <c:pt idx="2">
                  <c:v>63.172190000000008</c:v>
                </c:pt>
                <c:pt idx="3">
                  <c:v>61.034259999999996</c:v>
                </c:pt>
                <c:pt idx="4">
                  <c:v>42.339979999999997</c:v>
                </c:pt>
                <c:pt idx="5">
                  <c:v>54.771629999999988</c:v>
                </c:pt>
                <c:pt idx="6">
                  <c:v>71.972447029999984</c:v>
                </c:pt>
                <c:pt idx="7">
                  <c:v>54.451789999999988</c:v>
                </c:pt>
                <c:pt idx="8">
                  <c:v>50.185119999999991</c:v>
                </c:pt>
                <c:pt idx="9">
                  <c:v>81.441063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'[Красота.xlsx]Доходы и динамика'!$A$3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9"/>
              <c:layout>
                <c:manualLayout>
                  <c:x val="-2.777777777777676E-3"/>
                  <c:y val="0.220516353402749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динамика'!$B$3:$M$3</c:f>
              <c:numCache>
                <c:formatCode>#,##0.0</c:formatCode>
                <c:ptCount val="12"/>
                <c:pt idx="0">
                  <c:v>38.548230000000011</c:v>
                </c:pt>
                <c:pt idx="1">
                  <c:v>39.950363299999985</c:v>
                </c:pt>
                <c:pt idx="2">
                  <c:v>55.190340000000006</c:v>
                </c:pt>
                <c:pt idx="3">
                  <c:v>51.6785</c:v>
                </c:pt>
                <c:pt idx="4">
                  <c:v>42.692199999999993</c:v>
                </c:pt>
                <c:pt idx="5">
                  <c:v>36.221909999999994</c:v>
                </c:pt>
                <c:pt idx="6">
                  <c:v>62.48974969999999</c:v>
                </c:pt>
                <c:pt idx="7">
                  <c:v>49.12406</c:v>
                </c:pt>
                <c:pt idx="8">
                  <c:v>45.955089620000024</c:v>
                </c:pt>
                <c:pt idx="9">
                  <c:v>77.425892469999994</c:v>
                </c:pt>
                <c:pt idx="10">
                  <c:v>71.369160000000008</c:v>
                </c:pt>
                <c:pt idx="11">
                  <c:v>71.317839999999975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8736640"/>
        <c:axId val="38738176"/>
      </c:barChart>
      <c:lineChart>
        <c:grouping val="standard"/>
        <c:varyColors val="0"/>
        <c:ser>
          <c:idx val="2"/>
          <c:order val="2"/>
          <c:tx>
            <c:strRef>
              <c:f>'[Красота.xlsx]Доходы и динамика'!$A$4</c:f>
              <c:strCache>
                <c:ptCount val="1"/>
                <c:pt idx="0">
                  <c:v>динамика в 2017 году</c:v>
                </c:pt>
              </c:strCache>
            </c:strRef>
          </c:tx>
          <c:dLbls>
            <c:dLbl>
              <c:idx val="2"/>
              <c:layout>
                <c:manualLayout>
                  <c:x val="-3.4722222222222245E-2"/>
                  <c:y val="3.72044350433689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888888888888888E-2"/>
                  <c:y val="1.9957345950416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1944444444444442E-2"/>
                  <c:y val="4.2132174784212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6388888888888788E-2"/>
                  <c:y val="3.2276695302525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динамика'!$B$4:$M$4</c:f>
              <c:numCache>
                <c:formatCode>0.0</c:formatCode>
                <c:ptCount val="12"/>
                <c:pt idx="0">
                  <c:v>126.07596302910189</c:v>
                </c:pt>
                <c:pt idx="1">
                  <c:v>117.05796968533807</c:v>
                </c:pt>
                <c:pt idx="2">
                  <c:v>103.42493914288444</c:v>
                </c:pt>
                <c:pt idx="3">
                  <c:v>88.21807293907176</c:v>
                </c:pt>
                <c:pt idx="4">
                  <c:v>114.13653437420625</c:v>
                </c:pt>
                <c:pt idx="5">
                  <c:v>91.929581897273749</c:v>
                </c:pt>
                <c:pt idx="6">
                  <c:v>101.9087786390255</c:v>
                </c:pt>
                <c:pt idx="7">
                  <c:v>101.59128604103849</c:v>
                </c:pt>
                <c:pt idx="8">
                  <c:v>80.773315979393246</c:v>
                </c:pt>
                <c:pt idx="9">
                  <c:v>98.776527867417315</c:v>
                </c:pt>
                <c:pt idx="10">
                  <c:v>93.964404490121566</c:v>
                </c:pt>
                <c:pt idx="11">
                  <c:v>94.699533658391474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'[Красота.xlsx]Доходы и динамика'!$A$5</c:f>
              <c:strCache>
                <c:ptCount val="1"/>
                <c:pt idx="0">
                  <c:v>динамика в 2018 году</c:v>
                </c:pt>
              </c:strCache>
            </c:strRef>
          </c:tx>
          <c:marker>
            <c:symbol val="square"/>
            <c:size val="7"/>
          </c:marker>
          <c:dLbls>
            <c:dLbl>
              <c:idx val="0"/>
              <c:layout>
                <c:manualLayout>
                  <c:x val="-3.2875000000000001E-2"/>
                  <c:y val="3.4740565172947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555555555555555E-2"/>
                  <c:y val="3.2276695302525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777777777777776E-2"/>
                  <c:y val="3.4740565172947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7777777777777676E-2"/>
                  <c:y val="-3.67116610692846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динамика'!$B$5:$K$5</c:f>
              <c:numCache>
                <c:formatCode>0.0</c:formatCode>
                <c:ptCount val="10"/>
                <c:pt idx="0">
                  <c:v>110.0076190268658</c:v>
                </c:pt>
                <c:pt idx="1">
                  <c:v>109.11370110118625</c:v>
                </c:pt>
                <c:pt idx="2">
                  <c:v>114.46240410912489</c:v>
                </c:pt>
                <c:pt idx="3">
                  <c:v>118.10377623189527</c:v>
                </c:pt>
                <c:pt idx="4">
                  <c:v>99.174978099043869</c:v>
                </c:pt>
                <c:pt idx="5">
                  <c:v>151.2113248583523</c:v>
                </c:pt>
                <c:pt idx="6">
                  <c:v>115.17480446877192</c:v>
                </c:pt>
                <c:pt idx="7">
                  <c:v>110.84545943474539</c:v>
                </c:pt>
                <c:pt idx="8">
                  <c:v>109.20470488683156</c:v>
                </c:pt>
                <c:pt idx="9">
                  <c:v>105.18582402076379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752640"/>
        <c:axId val="38754176"/>
      </c:lineChart>
      <c:catAx>
        <c:axId val="3873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8738176"/>
        <c:crosses val="autoZero"/>
        <c:auto val="1"/>
        <c:lblAlgn val="ctr"/>
        <c:lblOffset val="100"/>
        <c:noMultiLvlLbl val="0"/>
      </c:catAx>
      <c:valAx>
        <c:axId val="38738176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8736640"/>
        <c:crosses val="autoZero"/>
        <c:crossBetween val="between"/>
      </c:valAx>
      <c:catAx>
        <c:axId val="38752640"/>
        <c:scaling>
          <c:orientation val="minMax"/>
        </c:scaling>
        <c:delete val="1"/>
        <c:axPos val="b"/>
        <c:majorTickMark val="out"/>
        <c:minorTickMark val="none"/>
        <c:tickLblPos val="nextTo"/>
        <c:crossAx val="38754176"/>
        <c:crosses val="autoZero"/>
        <c:auto val="1"/>
        <c:lblAlgn val="ctr"/>
        <c:lblOffset val="100"/>
        <c:noMultiLvlLbl val="0"/>
      </c:catAx>
      <c:valAx>
        <c:axId val="38754176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/>
                  <a:t>Динамика </a:t>
                </a:r>
              </a:p>
              <a:p>
                <a:pPr>
                  <a:defRPr sz="1200"/>
                </a:pPr>
                <a:r>
                  <a:rPr lang="ru-RU" sz="1200"/>
                  <a:t>с начала года, %</a:t>
                </a:r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8752640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503896036038392E-2"/>
          <c:y val="5.3170631731587169E-2"/>
          <c:w val="0.72872427397788453"/>
          <c:h val="0.89132641742561924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1"/>
              <c:layout>
                <c:manualLayout>
                  <c:x val="-1.5254726149888796E-2"/>
                  <c:y val="-1.399391466723866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5254726149888796E-2"/>
                  <c:y val="2.332319111206444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4724894677076517"/>
                  <c:y val="-0.14614219727232525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0611043370717853E-2"/>
                  <c:y val="-8.211783390361902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-0.13442752729166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[Красота.xlsx]Структура!$A$4:$A$9</c:f>
              <c:strCache>
                <c:ptCount val="6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Специальные налоговые режимы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Прочие налоговые доходы</c:v>
                </c:pt>
              </c:strCache>
            </c:strRef>
          </c:cat>
          <c:val>
            <c:numRef>
              <c:f>[Красота.xlsx]Структура!$B$4:$B$9</c:f>
              <c:numCache>
                <c:formatCode>#,##0.00</c:formatCode>
                <c:ptCount val="6"/>
                <c:pt idx="0">
                  <c:v>325396.05</c:v>
                </c:pt>
                <c:pt idx="1">
                  <c:v>40158.47</c:v>
                </c:pt>
                <c:pt idx="2">
                  <c:v>51120.119999999995</c:v>
                </c:pt>
                <c:pt idx="3">
                  <c:v>7499.29</c:v>
                </c:pt>
                <c:pt idx="4">
                  <c:v>75171.520000000004</c:v>
                </c:pt>
                <c:pt idx="5">
                  <c:v>10958.349999999999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3"/>
        <c:holeSize val="50"/>
      </c:doughnut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198802993593422E-2"/>
          <c:y val="4.6386674764931898E-2"/>
          <c:w val="0.84263483493351687"/>
          <c:h val="0.90722665047013618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4.7035665080624199E-2"/>
                  <c:y val="-0.1473202771462713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4139772854297332E-3"/>
                  <c:y val="6.905637991231471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5655909141718933E-2"/>
                  <c:y val="-4.37357072777993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4965946999336044E-2"/>
                  <c:y val="3.22263106257468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51797462421837"/>
                  <c:y val="-0.10588644919888256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[Красота.xlsx]Структура!$A$26:$A$31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земельных участков и имущества</c:v>
                </c:pt>
                <c:pt idx="3">
                  <c:v>Штрафы, санкции</c:v>
                </c:pt>
                <c:pt idx="4">
                  <c:v>Плата за негативное воздействие на окружающую среду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[Красота.xlsx]Структура!$B$26:$B$31</c:f>
              <c:numCache>
                <c:formatCode>#,##0.00</c:formatCode>
                <c:ptCount val="6"/>
                <c:pt idx="0">
                  <c:v>23656.157030000002</c:v>
                </c:pt>
                <c:pt idx="1">
                  <c:v>2045.5899999999997</c:v>
                </c:pt>
                <c:pt idx="2">
                  <c:v>21937.173000000003</c:v>
                </c:pt>
                <c:pt idx="3">
                  <c:v>5691.1900000000005</c:v>
                </c:pt>
                <c:pt idx="4">
                  <c:v>1050.8999999999999</c:v>
                </c:pt>
                <c:pt idx="5" formatCode="0.00">
                  <c:v>680.99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47"/>
        <c:holeSize val="50"/>
      </c:doughnutChart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12148876340087002"/>
          <c:w val="0.50633542571920509"/>
          <c:h val="0.779058185616899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7,9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0199741705748639"/>
                  <c:y val="-0.1902018924981328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3049294308153260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en-US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5,9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5655120381097146"/>
                  <c:y val="-1.585015770817773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6,7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2,0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31225946520992526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5,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54,9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5290447129789402E-2"/>
                  <c:y val="-0.1652945018138535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9,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3980206367595105E-3"/>
                  <c:y val="-0.1646437360586808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6,1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Лист1!$B$2:$B$11</c:f>
              <c:numCache>
                <c:formatCode>_-* #,##0.0\ _₽_-;\-* #,##0.0\ _₽_-;_-* "-"??\ _₽_-;_-@_-</c:formatCode>
                <c:ptCount val="10"/>
                <c:pt idx="0">
                  <c:v>10.321350762527233</c:v>
                </c:pt>
                <c:pt idx="1">
                  <c:v>0.68082788671023964</c:v>
                </c:pt>
                <c:pt idx="2">
                  <c:v>2.1786492374727668</c:v>
                </c:pt>
                <c:pt idx="3">
                  <c:v>2.7777777777777777</c:v>
                </c:pt>
                <c:pt idx="4">
                  <c:v>1.7973856209150325</c:v>
                </c:pt>
                <c:pt idx="5">
                  <c:v>0.2178649237472767</c:v>
                </c:pt>
                <c:pt idx="6">
                  <c:v>4.7657952069716778</c:v>
                </c:pt>
                <c:pt idx="7">
                  <c:v>63.289760348583876</c:v>
                </c:pt>
                <c:pt idx="8">
                  <c:v>8.306100217864925</c:v>
                </c:pt>
                <c:pt idx="9">
                  <c:v>5.3376906318082789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0.38485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461492" y="2396678"/>
          <a:ext cx="1872208" cy="706443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</a:t>
          </a:r>
          <a:r>
            <a: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607,8</a:t>
          </a:r>
          <a:endParaRPr lang="en-US" sz="2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  <cdr:relSizeAnchor xmlns:cdr="http://schemas.openxmlformats.org/drawingml/2006/chartDrawing">
    <cdr:from>
      <cdr:x>0.05714</cdr:x>
      <cdr:y>0.72684</cdr:y>
    </cdr:from>
    <cdr:to>
      <cdr:x>0.13195</cdr:x>
      <cdr:y>0.84239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95003" y="4076690"/>
          <a:ext cx="648072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0.12364</cdr:x>
      <cdr:y>0.12343</cdr:y>
    </cdr:from>
    <cdr:to>
      <cdr:x>0.14857</cdr:x>
      <cdr:y>0.22614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H="1" flipV="1">
          <a:off x="1071067" y="692314"/>
          <a:ext cx="21602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0.23169</cdr:x>
      <cdr:y>0.09776</cdr:y>
    </cdr:from>
    <cdr:to>
      <cdr:x>0.24832</cdr:x>
      <cdr:y>0.17479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2007171" y="548298"/>
          <a:ext cx="144016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0.33535</cdr:x>
      <cdr:y>0.11324</cdr:y>
    </cdr:from>
    <cdr:to>
      <cdr:x>0.39354</cdr:x>
      <cdr:y>0.17744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905150" y="635141"/>
          <a:ext cx="504099" cy="3600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0.43748</cdr:x>
      <cdr:y>0.14797</cdr:y>
    </cdr:from>
    <cdr:to>
      <cdr:x>0.59542</cdr:x>
      <cdr:y>0.21216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V="1">
          <a:off x="3789909" y="829921"/>
          <a:ext cx="1368214" cy="360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0.46242</cdr:x>
      <cdr:y>0.19932</cdr:y>
    </cdr:from>
    <cdr:to>
      <cdr:x>0.62035</cdr:x>
      <cdr:y>0.23784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 flipV="1">
          <a:off x="4005933" y="1117953"/>
          <a:ext cx="1368146" cy="2160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0.47904</cdr:x>
      <cdr:y>0.27635</cdr:y>
    </cdr:from>
    <cdr:to>
      <cdr:x>0.62035</cdr:x>
      <cdr:y>0.28919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>
          <a:off x="4149949" y="1550001"/>
          <a:ext cx="1224166" cy="720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0.31487</cdr:y>
    </cdr:from>
    <cdr:to>
      <cdr:x>0.59975</cdr:x>
      <cdr:y>0.37906</cdr:y>
    </cdr:to>
    <cdr:cxnSp macro="">
      <cdr:nvCxnSpPr>
        <cdr:cNvPr id="40" name="Прямая соединительная линия 39"/>
        <cdr:cNvCxnSpPr/>
      </cdr:nvCxnSpPr>
      <cdr:spPr>
        <a:xfrm xmlns:a="http://schemas.openxmlformats.org/drawingml/2006/main">
          <a:off x="4331494" y="1766025"/>
          <a:ext cx="864133" cy="3600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0.50131</cdr:x>
      <cdr:y>0.34055</cdr:y>
    </cdr:from>
    <cdr:to>
      <cdr:x>0.65093</cdr:x>
      <cdr:y>0.61014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4342835" y="1910041"/>
          <a:ext cx="1296156" cy="15121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0.3919</cdr:y>
    </cdr:from>
    <cdr:to>
      <cdr:x>0.61204</cdr:x>
      <cdr:y>0.76421</cdr:y>
    </cdr:to>
    <cdr:cxnSp macro="">
      <cdr:nvCxnSpPr>
        <cdr:cNvPr id="44" name="Прямая соединительная линия 43"/>
        <cdr:cNvCxnSpPr/>
      </cdr:nvCxnSpPr>
      <cdr:spPr>
        <a:xfrm xmlns:a="http://schemas.openxmlformats.org/drawingml/2006/main">
          <a:off x="4331494" y="2198073"/>
          <a:ext cx="970583" cy="20882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99FB3-E518-450E-9085-0F7813F139D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1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23916" cy="25033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Финансовое управление администрации МО Новокубанский район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769" y="2458579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16200000">
            <a:off x="-200591" y="694826"/>
            <a:ext cx="2009137" cy="11197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год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14775" y="4774283"/>
            <a:ext cx="4901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 – это свод бюджета муниципального образования Новокубанский район, бюджета 1 городского поселения района и бюджетов 8 сельских поселений района без учета межбюджетных трансфертами между этими бюджетами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64647" y="1591240"/>
            <a:ext cx="63514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Основные параметры исполнения консолидированного бюджета Новокубанского района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1769" y="3028938"/>
            <a:ext cx="1264414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1769" y="4757130"/>
            <a:ext cx="1264415" cy="256046"/>
          </a:xfrm>
          <a:prstGeom prst="roundRect">
            <a:avLst/>
          </a:prstGeom>
          <a:solidFill>
            <a:srgbClr val="F2DCDB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1769" y="274090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71768" y="3316970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71766" y="418106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1769" y="360500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71763" y="534303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1767" y="3893034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71764" y="504516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71765" y="4469098"/>
            <a:ext cx="1264415" cy="256046"/>
          </a:xfrm>
          <a:prstGeom prst="roundRect">
            <a:avLst/>
          </a:prstGeom>
          <a:solidFill>
            <a:srgbClr val="F2DCDB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71769" y="562122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9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81625" y="145501"/>
            <a:ext cx="3467100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Структура доходной части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63688" y="3543399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663,6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3109743"/>
              </p:ext>
            </p:extLst>
          </p:nvPr>
        </p:nvGraphicFramePr>
        <p:xfrm>
          <a:off x="0" y="734011"/>
          <a:ext cx="9144000" cy="6123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45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857500" y="145501"/>
            <a:ext cx="59912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25" y="5657671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январь-октябрь 2018 года в консолидированный бюджет Новокубанского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поступило 565,4 миллиона рублей налоговых и неналоговых доходов, что составляет 113,2 % к объемам поступлений за аналогичный период 2017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213350"/>
              </p:ext>
            </p:extLst>
          </p:nvPr>
        </p:nvGraphicFramePr>
        <p:xfrm>
          <a:off x="0" y="503178"/>
          <a:ext cx="9144000" cy="5154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54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219700" y="145501"/>
            <a:ext cx="36290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449701"/>
              </p:ext>
            </p:extLst>
          </p:nvPr>
        </p:nvGraphicFramePr>
        <p:xfrm>
          <a:off x="5508104" y="2348881"/>
          <a:ext cx="3456384" cy="3096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184"/>
                <a:gridCol w="1274200"/>
              </a:tblGrid>
              <a:tr h="815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Январь-октябрь        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года </a:t>
                      </a:r>
                      <a:r>
                        <a:rPr lang="ru-RU" sz="11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всего, из них:</a:t>
                      </a:r>
                      <a:endParaRPr lang="ru-RU" sz="11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510 303,80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325 396,05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40 158,47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Специальные налоговые режимы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51 120,12</a:t>
                      </a:r>
                    </a:p>
                  </a:txBody>
                  <a:tcPr marL="9525" marR="9525" marT="9525" marB="0" anchor="ctr"/>
                </a:tc>
              </a:tr>
              <a:tr h="5090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7 499,29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75 171,52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налоговые доходы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10 958,35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63688" y="3933056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510,3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9597955"/>
              </p:ext>
            </p:extLst>
          </p:nvPr>
        </p:nvGraphicFramePr>
        <p:xfrm>
          <a:off x="1" y="1412777"/>
          <a:ext cx="6660231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760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029200" y="145501"/>
            <a:ext cx="38195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389935"/>
              </p:ext>
            </p:extLst>
          </p:nvPr>
        </p:nvGraphicFramePr>
        <p:xfrm>
          <a:off x="5508104" y="2276872"/>
          <a:ext cx="3528392" cy="3579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445"/>
                <a:gridCol w="1106947"/>
              </a:tblGrid>
              <a:tr h="61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Январь-октябрь 2018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 </a:t>
                      </a:r>
                      <a:r>
                        <a:rPr lang="ru-RU" sz="11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всего, из них: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55 062,00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23 656,16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2 045,59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 и имущества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21 937,17</a:t>
                      </a: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5 691,19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1 050,90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680,99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19671" y="3933055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55,1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3730318"/>
              </p:ext>
            </p:extLst>
          </p:nvPr>
        </p:nvGraphicFramePr>
        <p:xfrm>
          <a:off x="0" y="1340768"/>
          <a:ext cx="5940152" cy="5517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16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616207"/>
              </p:ext>
            </p:extLst>
          </p:nvPr>
        </p:nvGraphicFramePr>
        <p:xfrm>
          <a:off x="222945" y="1136545"/>
          <a:ext cx="8587680" cy="552853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023165"/>
                <a:gridCol w="1156059"/>
                <a:gridCol w="1168101"/>
                <a:gridCol w="1240355"/>
              </a:tblGrid>
              <a:tr h="57368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 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2018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2018 года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Динамика к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2017 году, %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841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1 607,8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76164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196,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883,2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140,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8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643633"/>
              </p:ext>
            </p:extLst>
          </p:nvPr>
        </p:nvGraphicFramePr>
        <p:xfrm>
          <a:off x="350043" y="1014903"/>
          <a:ext cx="8662988" cy="5608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17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28851" y="145501"/>
            <a:ext cx="6619876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534256"/>
              </p:ext>
            </p:extLst>
          </p:nvPr>
        </p:nvGraphicFramePr>
        <p:xfrm>
          <a:off x="4716016" y="620688"/>
          <a:ext cx="4104456" cy="4297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465"/>
                <a:gridCol w="990600"/>
                <a:gridCol w="931391"/>
              </a:tblGrid>
              <a:tr h="2087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573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4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78,1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3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79,0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22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71,2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5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79,5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36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74,7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260843"/>
              </p:ext>
            </p:extLst>
          </p:nvPr>
        </p:nvGraphicFramePr>
        <p:xfrm>
          <a:off x="179512" y="578081"/>
          <a:ext cx="4264024" cy="5888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824"/>
                <a:gridCol w="1057275"/>
                <a:gridCol w="923925"/>
              </a:tblGrid>
              <a:tr h="7627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831,1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82,2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5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86,9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91,7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79,8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4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101,4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83,4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71,8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8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174,9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76,3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66,0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84,4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88845" y="5157192"/>
            <a:ext cx="43327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месяцев 2018 года муниципальные программы Новокубанского района исполнены в сумме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375,9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млн. руб., что составляет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76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утвержденных бюджетных назначений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3189</TotalTime>
  <Words>626</Words>
  <Application>Microsoft Office PowerPoint</Application>
  <PresentationFormat>Экран (4:3)</PresentationFormat>
  <Paragraphs>212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Финансовое управление администрации МО Новокубанский район   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расходной части</vt:lpstr>
      <vt:lpstr>Структура расходной части</vt:lpstr>
      <vt:lpstr>Исполнение муниципальных программ Новокубанского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Жанова Салимат</cp:lastModifiedBy>
  <cp:revision>292</cp:revision>
  <cp:lastPrinted>2018-11-22T08:37:49Z</cp:lastPrinted>
  <dcterms:modified xsi:type="dcterms:W3CDTF">2018-11-22T08:41:36Z</dcterms:modified>
</cp:coreProperties>
</file>