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1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853455818022746E-2"/>
          <c:y val="6.5781786057782593E-2"/>
          <c:w val="0.58300492125984249"/>
          <c:h val="0.87051040253168277"/>
        </c:manualLayout>
      </c:layout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</c:formatCode>
                <c:ptCount val="3"/>
                <c:pt idx="0">
                  <c:v>510.30379999999997</c:v>
                </c:pt>
                <c:pt idx="1">
                  <c:v>55.062000030000007</c:v>
                </c:pt>
                <c:pt idx="2" formatCode="0.0">
                  <c:v>1098.2176999999999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6211832895888"/>
          <c:y val="8.7461605913791499E-2"/>
          <c:w val="0.36545483377077864"/>
          <c:h val="0.81056010868731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2018год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9"/>
              <c:layout>
                <c:manualLayout>
                  <c:x val="0"/>
                  <c:y val="0.2402273123661240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9"/>
              <c:layout>
                <c:manualLayout>
                  <c:x val="-2.777777777777676E-3"/>
                  <c:y val="0.220516353402749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38.548230000000011</c:v>
                </c:pt>
                <c:pt idx="1">
                  <c:v>39.950363299999985</c:v>
                </c:pt>
                <c:pt idx="2">
                  <c:v>55.190340000000006</c:v>
                </c:pt>
                <c:pt idx="3">
                  <c:v>51.6785</c:v>
                </c:pt>
                <c:pt idx="4">
                  <c:v>42.692199999999993</c:v>
                </c:pt>
                <c:pt idx="5">
                  <c:v>36.221909999999994</c:v>
                </c:pt>
                <c:pt idx="6">
                  <c:v>62.48974969999999</c:v>
                </c:pt>
                <c:pt idx="7">
                  <c:v>49.12406</c:v>
                </c:pt>
                <c:pt idx="8">
                  <c:v>45.955089620000024</c:v>
                </c:pt>
                <c:pt idx="9">
                  <c:v>77.425892469999994</c:v>
                </c:pt>
                <c:pt idx="10">
                  <c:v>71.369160000000008</c:v>
                </c:pt>
                <c:pt idx="11">
                  <c:v>71.317839999999975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8736640"/>
        <c:axId val="38738176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2017 году</c:v>
                </c:pt>
              </c:strCache>
            </c:strRef>
          </c:tx>
          <c:dLbls>
            <c:dLbl>
              <c:idx val="2"/>
              <c:layout>
                <c:manualLayout>
                  <c:x val="-3.4722222222222245E-2"/>
                  <c:y val="3.7204435043368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1.9957345950416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944444444444442E-2"/>
                  <c:y val="4.213217478421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388888888888788E-2"/>
                  <c:y val="3.2276695302525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126.07596302910189</c:v>
                </c:pt>
                <c:pt idx="1">
                  <c:v>117.05796968533807</c:v>
                </c:pt>
                <c:pt idx="2">
                  <c:v>103.42493914288444</c:v>
                </c:pt>
                <c:pt idx="3">
                  <c:v>88.21807293907176</c:v>
                </c:pt>
                <c:pt idx="4">
                  <c:v>114.13653437420625</c:v>
                </c:pt>
                <c:pt idx="5">
                  <c:v>91.929581897273749</c:v>
                </c:pt>
                <c:pt idx="6">
                  <c:v>101.9087786390255</c:v>
                </c:pt>
                <c:pt idx="7">
                  <c:v>101.59128604103849</c:v>
                </c:pt>
                <c:pt idx="8">
                  <c:v>80.773315979393246</c:v>
                </c:pt>
                <c:pt idx="9">
                  <c:v>98.776527867417315</c:v>
                </c:pt>
                <c:pt idx="10">
                  <c:v>93.964404490121566</c:v>
                </c:pt>
                <c:pt idx="11">
                  <c:v>94.699533658391474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2018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layout>
                <c:manualLayout>
                  <c:x val="-3.2875000000000001E-2"/>
                  <c:y val="3.4740565172947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555555555555555E-2"/>
                  <c:y val="3.2276695302525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7776E-2"/>
                  <c:y val="3.4740565172947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777777777777676E-2"/>
                  <c:y val="-3.6711661069284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динамика'!$B$5:$K$5</c:f>
              <c:numCache>
                <c:formatCode>0.0</c:formatCode>
                <c:ptCount val="10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  <c:pt idx="5">
                  <c:v>151.2113248583523</c:v>
                </c:pt>
                <c:pt idx="6">
                  <c:v>115.17480446877192</c:v>
                </c:pt>
                <c:pt idx="7">
                  <c:v>110.84545943474539</c:v>
                </c:pt>
                <c:pt idx="8">
                  <c:v>109.20470488683156</c:v>
                </c:pt>
                <c:pt idx="9">
                  <c:v>105.18582402076379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752640"/>
        <c:axId val="38754176"/>
      </c:lineChart>
      <c:catAx>
        <c:axId val="3873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8738176"/>
        <c:crosses val="autoZero"/>
        <c:auto val="1"/>
        <c:lblAlgn val="ctr"/>
        <c:lblOffset val="100"/>
        <c:noMultiLvlLbl val="0"/>
      </c:catAx>
      <c:valAx>
        <c:axId val="3873817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8736640"/>
        <c:crosses val="autoZero"/>
        <c:crossBetween val="between"/>
      </c:valAx>
      <c:catAx>
        <c:axId val="38752640"/>
        <c:scaling>
          <c:orientation val="minMax"/>
        </c:scaling>
        <c:delete val="1"/>
        <c:axPos val="b"/>
        <c:majorTickMark val="out"/>
        <c:minorTickMark val="none"/>
        <c:tickLblPos val="nextTo"/>
        <c:crossAx val="38754176"/>
        <c:crosses val="autoZero"/>
        <c:auto val="1"/>
        <c:lblAlgn val="ctr"/>
        <c:lblOffset val="100"/>
        <c:noMultiLvlLbl val="0"/>
      </c:catAx>
      <c:valAx>
        <c:axId val="38754176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/>
                  <a:t>Динамика </a:t>
                </a:r>
              </a:p>
              <a:p>
                <a:pPr>
                  <a:defRPr sz="1200"/>
                </a:pPr>
                <a:r>
                  <a:rPr lang="ru-RU" sz="1200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875264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503896036038392E-2"/>
          <c:y val="5.3170631731587169E-2"/>
          <c:w val="0.72872427397788453"/>
          <c:h val="0.89132641742561924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1"/>
              <c:layout>
                <c:manualLayout>
                  <c:x val="-1.5254726149888796E-2"/>
                  <c:y val="-1.399391466723866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5254726149888796E-2"/>
                  <c:y val="2.332319111206444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4724894677076517"/>
                  <c:y val="-0.14614219727232525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0611043370717853E-2"/>
                  <c:y val="-8.211783390361902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325396.05</c:v>
                </c:pt>
                <c:pt idx="1">
                  <c:v>40158.47</c:v>
                </c:pt>
                <c:pt idx="2">
                  <c:v>51120.119999999995</c:v>
                </c:pt>
                <c:pt idx="3">
                  <c:v>7499.29</c:v>
                </c:pt>
                <c:pt idx="4">
                  <c:v>75171.520000000004</c:v>
                </c:pt>
                <c:pt idx="5">
                  <c:v>10958.349999999999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3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198802993593422E-2"/>
          <c:y val="4.6386674764931898E-2"/>
          <c:w val="0.84263483493351687"/>
          <c:h val="0.90722665047013618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4.7035665080624199E-2"/>
                  <c:y val="-0.1473202771462713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4139772854297332E-3"/>
                  <c:y val="6.905637991231471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5655909141718933E-2"/>
                  <c:y val="-4.37357072777993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4965946999336044E-2"/>
                  <c:y val="3.22263106257468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51797462421837"/>
                  <c:y val="-0.10588644919888256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23656.157030000002</c:v>
                </c:pt>
                <c:pt idx="1">
                  <c:v>2045.5899999999997</c:v>
                </c:pt>
                <c:pt idx="2">
                  <c:v>21937.173000000003</c:v>
                </c:pt>
                <c:pt idx="3">
                  <c:v>5691.1900000000005</c:v>
                </c:pt>
                <c:pt idx="4">
                  <c:v>1050.8999999999999</c:v>
                </c:pt>
                <c:pt idx="5" formatCode="0.00">
                  <c:v>680.99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7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7,9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5,9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6,7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2,0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5,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54,9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6,1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</a:t>
          </a: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607,8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63688" y="354339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663,6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109743"/>
              </p:ext>
            </p:extLst>
          </p:nvPr>
        </p:nvGraphicFramePr>
        <p:xfrm>
          <a:off x="0" y="734011"/>
          <a:ext cx="9144000" cy="6123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январь-октябрь 2018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565,4 миллиона рублей налоговых и неналоговых доходов, что составляет 113,2 % к объемам поступлений за аналогичный период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213350"/>
              </p:ext>
            </p:extLst>
          </p:nvPr>
        </p:nvGraphicFramePr>
        <p:xfrm>
          <a:off x="0" y="503178"/>
          <a:ext cx="9144000" cy="5154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49701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Январь-октябрь        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510 303,80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325 396,05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40 158,47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51 120,12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7 499,29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75 171,52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10 958,35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63688" y="3933056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510,3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597955"/>
              </p:ext>
            </p:extLst>
          </p:nvPr>
        </p:nvGraphicFramePr>
        <p:xfrm>
          <a:off x="1" y="1412777"/>
          <a:ext cx="6660231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389935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Январь-октябрь 2018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55 062,00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23 656,16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2 045,59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21 937,17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5 691,19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1 050,90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680,99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19671" y="3933055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55,1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730318"/>
              </p:ext>
            </p:extLst>
          </p:nvPr>
        </p:nvGraphicFramePr>
        <p:xfrm>
          <a:off x="0" y="1340768"/>
          <a:ext cx="5940152" cy="5517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616207"/>
              </p:ext>
            </p:extLst>
          </p:nvPr>
        </p:nvGraphicFramePr>
        <p:xfrm>
          <a:off x="222945" y="1136545"/>
          <a:ext cx="8587680" cy="552853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 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2018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2018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году,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1 607,8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7616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196,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883,2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643633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534256"/>
              </p:ext>
            </p:extLst>
          </p:nvPr>
        </p:nvGraphicFramePr>
        <p:xfrm>
          <a:off x="4716016" y="620688"/>
          <a:ext cx="4104456" cy="429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3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60843"/>
              </p:ext>
            </p:extLst>
          </p:nvPr>
        </p:nvGraphicFramePr>
        <p:xfrm>
          <a:off x="179512" y="578081"/>
          <a:ext cx="4264024" cy="5888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82,2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101,4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71,8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174,9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76,3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84,4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8845" y="5157192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месяцев 2018 года муниципальные программы Новокубанского района исполнены в сумме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375,9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76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3189</TotalTime>
  <Words>626</Words>
  <Application>Microsoft Office PowerPoint</Application>
  <PresentationFormat>Экран (4:3)</PresentationFormat>
  <Paragraphs>212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Жанова Салимат</cp:lastModifiedBy>
  <cp:revision>292</cp:revision>
  <cp:lastPrinted>2018-11-22T08:37:49Z</cp:lastPrinted>
  <dcterms:modified xsi:type="dcterms:W3CDTF">2018-11-22T08:41:36Z</dcterms:modified>
</cp:coreProperties>
</file>