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2.xml" ContentType="application/vnd.openxmlformats-officedocument.themeOverride+xml"/>
  <Override PartName="/ppt/charts/chart6.xml" ContentType="application/vnd.openxmlformats-officedocument.drawingml.chart+xml"/>
  <Override PartName="/ppt/theme/themeOverride3.xml" ContentType="application/vnd.openxmlformats-officedocument.themeOverride+xml"/>
  <Override PartName="/ppt/charts/chart7.xml" ContentType="application/vnd.openxmlformats-officedocument.drawingml.chart+xml"/>
  <Override PartName="/ppt/theme/themeOverride4.xml" ContentType="application/vnd.openxmlformats-officedocument.themeOverride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DCF"/>
    <a:srgbClr val="CCCCFF"/>
    <a:srgbClr val="B6E8D4"/>
    <a:srgbClr val="3FD7BA"/>
    <a:srgbClr val="9966FF"/>
    <a:srgbClr val="CC3300"/>
    <a:srgbClr val="2BEBD9"/>
    <a:srgbClr val="8DBF57"/>
    <a:srgbClr val="FFFFCC"/>
    <a:srgbClr val="E6F9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517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0.2020\&#1050;&#1088;&#1072;&#1089;&#1086;&#1090;&#1072;%202020%20-9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0.2020\&#1050;&#1088;&#1072;&#1089;&#1086;&#1090;&#1072;%202020%20-9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10.2020\&#1050;&#1088;&#1072;&#1089;&#1086;&#1090;&#1072;%202020%20-9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7614477538634252"/>
          <c:y val="6.27536743990602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8585201459418689"/>
          <c:y val="0.56347865833678834"/>
          <c:w val="0.54739207844375448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параметры'!$A$20:$A$23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параметры'!$B$20:$B$23</c:f>
              <c:numCache>
                <c:formatCode>#\ ##0.0</c:formatCode>
                <c:ptCount val="4"/>
                <c:pt idx="0">
                  <c:v>9.1</c:v>
                </c:pt>
                <c:pt idx="1">
                  <c:v>9.6999999999999993</c:v>
                </c:pt>
                <c:pt idx="2">
                  <c:v>12.8</c:v>
                </c:pt>
                <c:pt idx="3">
                  <c:v>14.3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1D3-4CFE-9D8C-ED2A8E404E19}"/>
            </c:ext>
          </c:extLst>
        </c:ser>
        <c:ser>
          <c:idx val="1"/>
          <c:order val="1"/>
          <c:tx>
            <c:strRef>
              <c:f>'Осн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параметры'!$A$20:$A$23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параметры'!$C$20:$C$23</c:f>
              <c:numCache>
                <c:formatCode>#\ ##0.0</c:formatCode>
                <c:ptCount val="4"/>
                <c:pt idx="0">
                  <c:v>10.5</c:v>
                </c:pt>
                <c:pt idx="1">
                  <c:v>10.5</c:v>
                </c:pt>
                <c:pt idx="2">
                  <c:v>10.5</c:v>
                </c:pt>
                <c:pt idx="3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1D3-4CFE-9D8C-ED2A8E404E19}"/>
            </c:ext>
          </c:extLst>
        </c:ser>
        <c:ser>
          <c:idx val="2"/>
          <c:order val="2"/>
          <c:tx>
            <c:strRef>
              <c:f>'Осн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dLbl>
              <c:idx val="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1D3-4CFE-9D8C-ED2A8E404E1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1D3-4CFE-9D8C-ED2A8E404E1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параметры'!$A$20:$A$23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параметры'!$D$20:$D$23</c:f>
              <c:numCache>
                <c:formatCode>#\ ##0.0</c:formatCode>
                <c:ptCount val="4"/>
                <c:pt idx="0">
                  <c:v>8.4</c:v>
                </c:pt>
                <c:pt idx="1">
                  <c:v>0</c:v>
                </c:pt>
                <c:pt idx="2">
                  <c:v>0</c:v>
                </c:pt>
                <c:pt idx="3">
                  <c:v>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1D3-4CFE-9D8C-ED2A8E404E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13623360"/>
        <c:axId val="113623752"/>
      </c:barChart>
      <c:catAx>
        <c:axId val="113623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13623752"/>
        <c:crosses val="autoZero"/>
        <c:auto val="1"/>
        <c:lblAlgn val="ctr"/>
        <c:lblOffset val="100"/>
        <c:noMultiLvlLbl val="0"/>
      </c:catAx>
      <c:valAx>
        <c:axId val="1136237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1136233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9709431844094808E-2"/>
          <c:y val="0.3034835782822935"/>
          <c:w val="0.85283070866141741"/>
          <c:h val="0.1686075862661729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МУНИЦИПАЛЬНОГО ОБРАЗОВАНИЯ НОВОКУБАНСКИЙ РАЙОН</a:t>
            </a:r>
          </a:p>
        </c:rich>
      </c:tx>
      <c:layout>
        <c:manualLayout>
          <c:xMode val="edge"/>
          <c:yMode val="edge"/>
          <c:x val="7.9078762306610428E-2"/>
          <c:y val="2.77571460991192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342049016024894"/>
          <c:y val="0.56342161829990034"/>
          <c:w val="0.68086924261049653"/>
          <c:h val="0.3508663544412708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параметры'!$B$26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параметры'!$A$27:$A$30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параметры'!$B$27:$B$30</c:f>
              <c:numCache>
                <c:formatCode>#\ ##0.0</c:formatCode>
                <c:ptCount val="4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ECA-47C2-A819-DD43A2AFDE48}"/>
            </c:ext>
          </c:extLst>
        </c:ser>
        <c:ser>
          <c:idx val="1"/>
          <c:order val="1"/>
          <c:tx>
            <c:strRef>
              <c:f>'Осн параметры'!$C$26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'Осн параметры'!$A$27:$A$30</c:f>
              <c:strCache>
                <c:ptCount val="4"/>
                <c:pt idx="0">
                  <c:v>на 01.01.2020г.</c:v>
                </c:pt>
                <c:pt idx="1">
                  <c:v>на 01.04.2020г.</c:v>
                </c:pt>
                <c:pt idx="2">
                  <c:v>на 01.07.2020г.</c:v>
                </c:pt>
                <c:pt idx="3">
                  <c:v>на 01.10.2020г.</c:v>
                </c:pt>
              </c:strCache>
            </c:strRef>
          </c:cat>
          <c:val>
            <c:numRef>
              <c:f>'Осн параметры'!$C$27:$C$30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ECA-47C2-A819-DD43A2AFDE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77853688"/>
        <c:axId val="177854080"/>
      </c:barChart>
      <c:catAx>
        <c:axId val="1778536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77854080"/>
        <c:crosses val="autoZero"/>
        <c:auto val="1"/>
        <c:lblAlgn val="ctr"/>
        <c:lblOffset val="100"/>
        <c:noMultiLvlLbl val="0"/>
      </c:catAx>
      <c:valAx>
        <c:axId val="177854080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778536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05"/>
          <c:y val="0.30657767866477198"/>
          <c:w val="0.8015471167369902"/>
          <c:h val="0.129916921623217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'[Красота 2020 -9 мес.xlsx]Доходы и дин конс'!$A$2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2020 -9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2020 -9 мес.xlsx]Доходы и дин конс'!$B$2:$M$2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D51-4A7E-824D-57EE47B374E8}"/>
            </c:ext>
          </c:extLst>
        </c:ser>
        <c:ser>
          <c:idx val="1"/>
          <c:order val="1"/>
          <c:tx>
            <c:strRef>
              <c:f>'[Красота 2020 -9 мес.xlsx]Доходы и дин конс'!$A$3</c:f>
              <c:strCache>
                <c:ptCount val="1"/>
                <c:pt idx="0">
                  <c:v>2019год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2020 -9 мес.xlsx]Доходы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'[Красота 2020 -9 мес.xlsx]Доходы и дин конс'!$B$3:$M$3</c:f>
              <c:numCache>
                <c:formatCode>#\ 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  <c:pt idx="5">
                  <c:v>38.503589999999996</c:v>
                </c:pt>
                <c:pt idx="6">
                  <c:v>76.274869999999964</c:v>
                </c:pt>
                <c:pt idx="7">
                  <c:v>49.067260000000012</c:v>
                </c:pt>
                <c:pt idx="8">
                  <c:v>56.023660999999976</c:v>
                </c:pt>
                <c:pt idx="9">
                  <c:v>90.992944999999992</c:v>
                </c:pt>
                <c:pt idx="10">
                  <c:v>77.971573000000035</c:v>
                </c:pt>
                <c:pt idx="11">
                  <c:v>90.946681999999996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D51-4A7E-824D-57EE47B374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77858000"/>
        <c:axId val="177852512"/>
      </c:barChart>
      <c:lineChart>
        <c:grouping val="standard"/>
        <c:varyColors val="0"/>
        <c:ser>
          <c:idx val="2"/>
          <c:order val="2"/>
          <c:tx>
            <c:strRef>
              <c:f>'[Красота 2020 -9 мес.xlsx]Доходы и дин конс'!$A$4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D51-4A7E-824D-57EE47B374E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2020 -9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2020 -9 мес.xlsx]Доходы и дин конс'!$B$4:$M$4</c:f>
              <c:numCache>
                <c:formatCode>0.0</c:formatCode>
                <c:ptCount val="12"/>
                <c:pt idx="0">
                  <c:v>107.82472004544638</c:v>
                </c:pt>
                <c:pt idx="1">
                  <c:v>116.87865841181227</c:v>
                </c:pt>
                <c:pt idx="2">
                  <c:v>76.731280014196102</c:v>
                </c:pt>
                <c:pt idx="3">
                  <c:v>113.95029611238017</c:v>
                </c:pt>
                <c:pt idx="4">
                  <c:v>108.29544558122137</c:v>
                </c:pt>
                <c:pt idx="5">
                  <c:v>70.298419090321033</c:v>
                </c:pt>
                <c:pt idx="6">
                  <c:v>105.97787507239629</c:v>
                </c:pt>
                <c:pt idx="7">
                  <c:v>90.111381095093506</c:v>
                </c:pt>
                <c:pt idx="8">
                  <c:v>111.63400824786309</c:v>
                </c:pt>
                <c:pt idx="9">
                  <c:v>111.7285821772734</c:v>
                </c:pt>
                <c:pt idx="10">
                  <c:v>96.50538368377768</c:v>
                </c:pt>
                <c:pt idx="11">
                  <c:v>114.56980774497478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D51-4A7E-824D-57EE47B374E8}"/>
            </c:ext>
          </c:extLst>
        </c:ser>
        <c:ser>
          <c:idx val="3"/>
          <c:order val="3"/>
          <c:tx>
            <c:strRef>
              <c:f>'[Красота 2020 -9 мес.xlsx]Доходы и дин конс'!$A$5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D51-4A7E-824D-57EE47B374E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2020 -9 мес.xlsx]Доходы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'[Красота 2020 -9 мес.xlsx]Доходы и дин конс'!$B$5:$J$5</c:f>
              <c:numCache>
                <c:formatCode>0.0</c:formatCode>
                <c:ptCount val="9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CD51-4A7E-824D-57EE47B374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854864"/>
        <c:axId val="177853296"/>
      </c:lineChart>
      <c:catAx>
        <c:axId val="177858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7852512"/>
        <c:crosses val="autoZero"/>
        <c:auto val="1"/>
        <c:lblAlgn val="ctr"/>
        <c:lblOffset val="100"/>
        <c:noMultiLvlLbl val="0"/>
      </c:catAx>
      <c:valAx>
        <c:axId val="17785251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77858000"/>
        <c:crosses val="autoZero"/>
        <c:crossBetween val="between"/>
      </c:valAx>
      <c:catAx>
        <c:axId val="1778548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7853296"/>
        <c:crosses val="autoZero"/>
        <c:auto val="1"/>
        <c:lblAlgn val="ctr"/>
        <c:lblOffset val="100"/>
        <c:noMultiLvlLbl val="0"/>
      </c:catAx>
      <c:valAx>
        <c:axId val="177853296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77854864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693289085439524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7B0-47F8-9F0A-CC6AD07EFBBD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24.562999999999999</c:v>
                </c:pt>
                <c:pt idx="1">
                  <c:v>31.280330000000003</c:v>
                </c:pt>
                <c:pt idx="2">
                  <c:v>31.816479999999999</c:v>
                </c:pt>
                <c:pt idx="3">
                  <c:v>42.598500000000001</c:v>
                </c:pt>
                <c:pt idx="4">
                  <c:v>29.702210000000001</c:v>
                </c:pt>
                <c:pt idx="5">
                  <c:v>26.239529999999998</c:v>
                </c:pt>
                <c:pt idx="6">
                  <c:v>43.750809999999994</c:v>
                </c:pt>
                <c:pt idx="7">
                  <c:v>31.344819999999999</c:v>
                </c:pt>
                <c:pt idx="8">
                  <c:v>33.089870000000005</c:v>
                </c:pt>
                <c:pt idx="9">
                  <c:v>47.88691</c:v>
                </c:pt>
                <c:pt idx="10">
                  <c:v>36.094989999999996</c:v>
                </c:pt>
                <c:pt idx="11">
                  <c:v>53.843620000000001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7B0-47F8-9F0A-CC6AD07EFB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77855648"/>
        <c:axId val="177856824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2019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7B0-47F8-9F0A-CC6AD07EFBBD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108.65474751733358</c:v>
                </c:pt>
                <c:pt idx="1">
                  <c:v>137.02963365987046</c:v>
                </c:pt>
                <c:pt idx="2">
                  <c:v>93.849383097690847</c:v>
                </c:pt>
                <c:pt idx="3">
                  <c:v>136.52070188212912</c:v>
                </c:pt>
                <c:pt idx="4">
                  <c:v>111.14495104560159</c:v>
                </c:pt>
                <c:pt idx="5">
                  <c:v>106.18463751096159</c:v>
                </c:pt>
                <c:pt idx="6">
                  <c:v>115.6849039460629</c:v>
                </c:pt>
                <c:pt idx="7">
                  <c:v>112.02164036790627</c:v>
                </c:pt>
                <c:pt idx="8">
                  <c:v>118.28693111948709</c:v>
                </c:pt>
                <c:pt idx="9">
                  <c:v>123.87556338922036</c:v>
                </c:pt>
                <c:pt idx="10">
                  <c:v>110.93214374621596</c:v>
                </c:pt>
                <c:pt idx="11">
                  <c:v>124.35403875178557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7B0-47F8-9F0A-CC6AD07EFBBD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2020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7B0-47F8-9F0A-CC6AD07EFBBD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район'!$B$5:$J$5</c:f>
              <c:numCache>
                <c:formatCode>0.0</c:formatCode>
                <c:ptCount val="9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B7B0-47F8-9F0A-CC6AD07EFB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856040"/>
        <c:axId val="177852904"/>
      </c:lineChart>
      <c:catAx>
        <c:axId val="177855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77856824"/>
        <c:crosses val="autoZero"/>
        <c:auto val="1"/>
        <c:lblAlgn val="ctr"/>
        <c:lblOffset val="100"/>
        <c:noMultiLvlLbl val="0"/>
      </c:catAx>
      <c:valAx>
        <c:axId val="177856824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77855648"/>
        <c:crosses val="autoZero"/>
        <c:crossBetween val="between"/>
      </c:valAx>
      <c:catAx>
        <c:axId val="1778560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7852904"/>
        <c:crosses val="autoZero"/>
        <c:auto val="1"/>
        <c:lblAlgn val="ctr"/>
        <c:lblOffset val="100"/>
        <c:noMultiLvlLbl val="0"/>
      </c:catAx>
      <c:valAx>
        <c:axId val="177852904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77856040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75000"/>
                  </a:schemeClr>
                </a:solidFill>
              </a:defRPr>
            </a:pPr>
            <a:r>
              <a:rPr lang="ru-RU" sz="1400" dirty="0">
                <a:solidFill>
                  <a:schemeClr val="accent5">
                    <a:lumMod val="75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layout>
        <c:manualLayout>
          <c:xMode val="edge"/>
          <c:yMode val="edge"/>
          <c:x val="0.11682240537561027"/>
          <c:y val="2.3104091025024823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0472669898099055"/>
          <c:y val="0.21522825204634941"/>
          <c:w val="0.77464681727241447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2020 -9 мес.xlsx]из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'[Красота 2020 -9 мес.xlsx]из анализа исполнения по пос'!$B$22:$B$30</c:f>
              <c:numCache>
                <c:formatCode>#\ ##0.0</c:formatCode>
                <c:ptCount val="9"/>
                <c:pt idx="0">
                  <c:v>121.63770093722377</c:v>
                </c:pt>
                <c:pt idx="1">
                  <c:v>99.517416354582494</c:v>
                </c:pt>
                <c:pt idx="2">
                  <c:v>97.945723102210806</c:v>
                </c:pt>
                <c:pt idx="3">
                  <c:v>105.87761563933998</c:v>
                </c:pt>
                <c:pt idx="4">
                  <c:v>84.813972727978921</c:v>
                </c:pt>
                <c:pt idx="5">
                  <c:v>95.320535785209287</c:v>
                </c:pt>
                <c:pt idx="6">
                  <c:v>86.289212175613173</c:v>
                </c:pt>
                <c:pt idx="7">
                  <c:v>93.934284304150054</c:v>
                </c:pt>
                <c:pt idx="8">
                  <c:v>100.2437189858387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8A3-47FD-8D77-8151E713D5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77857216"/>
        <c:axId val="177857608"/>
      </c:barChart>
      <c:catAx>
        <c:axId val="17785721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77857608"/>
        <c:crosses val="autoZero"/>
        <c:auto val="1"/>
        <c:lblAlgn val="ctr"/>
        <c:lblOffset val="100"/>
        <c:noMultiLvlLbl val="0"/>
      </c:catAx>
      <c:valAx>
        <c:axId val="177857608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778572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75000"/>
                  </a:schemeClr>
                </a:solidFill>
              </a:rPr>
              <a:t>СТРУКТУРА ДОХОДОВ</a:t>
            </a:r>
            <a:r>
              <a:rPr lang="ru-RU" sz="1400" baseline="0">
                <a:solidFill>
                  <a:schemeClr val="accent5">
                    <a:lumMod val="75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17561414098997424"/>
          <c:y val="9.7111246285208081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7614356785003998E-2"/>
          <c:y val="0.1345499256946035"/>
          <c:w val="0.27068045421937609"/>
          <c:h val="0.70976239477862646"/>
        </c:manualLayout>
      </c:layout>
      <c:doughnutChart>
        <c:varyColors val="1"/>
        <c:ser>
          <c:idx val="0"/>
          <c:order val="0"/>
          <c:dLbls>
            <c:dLbl>
              <c:idx val="2"/>
              <c:layout>
                <c:manualLayout>
                  <c:x val="1.4874155276811509E-2"/>
                  <c:y val="3.508638641300414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68B-4E55-A010-42B31E3D564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7.4370776384057712E-3"/>
                  <c:y val="-4.385798301625508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68B-4E55-A010-42B31E3D564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8592694096014394E-2"/>
                  <c:y val="4.82437813178805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68B-4E55-A010-42B31E3D5649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8592694096014428E-3"/>
                  <c:y val="5.262957961950609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68B-4E55-A010-42B31E3D5649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409-4C0F-B616-BEF7E6A7FB9F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409-4C0F-B616-BEF7E6A7FB9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'[Красота 2020 -9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2020 -9 мес.xlsx]Структура конс и район'!$B$4:$B$11</c:f>
              <c:numCache>
                <c:formatCode>#\ ##0.0</c:formatCode>
                <c:ptCount val="8"/>
                <c:pt idx="0">
                  <c:v>526.91064414000004</c:v>
                </c:pt>
                <c:pt idx="1">
                  <c:v>379.64231925000001</c:v>
                </c:pt>
                <c:pt idx="2">
                  <c:v>40.487548699999998</c:v>
                </c:pt>
                <c:pt idx="3">
                  <c:v>49.93907359</c:v>
                </c:pt>
                <c:pt idx="4">
                  <c:v>38.470406359999998</c:v>
                </c:pt>
                <c:pt idx="5">
                  <c:v>18.371296240000003</c:v>
                </c:pt>
                <c:pt idx="6">
                  <c:v>1125.3000000000002</c:v>
                </c:pt>
                <c:pt idx="7" formatCode="0.0">
                  <c:v>29.640158079999999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409-4C0F-B616-BEF7E6A7FB9F}"/>
            </c:ext>
          </c:extLst>
        </c:ser>
        <c:ser>
          <c:idx val="1"/>
          <c:order val="1"/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409-4C0F-B616-BEF7E6A7FB9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'[Красота 2020 -9 мес.xlsx]Структура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'[Красота 2020 -9 мес.xlsx]Структура конс и район'!$C$4:$C$11</c:f>
              <c:numCache>
                <c:formatCode>General</c:formatCode>
                <c:ptCount val="8"/>
                <c:pt idx="0" formatCode="#\ ##0.0">
                  <c:v>556.55080222000004</c:v>
                </c:pt>
                <c:pt idx="6" formatCode="#\ ##0.0">
                  <c:v>1125.3000000000002</c:v>
                </c:pt>
                <c:pt idx="7" formatCode="#\ ##0.0">
                  <c:v>29.640158079999999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409-4C0F-B616-BEF7E6A7FB9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5518853284611699"/>
          <c:y val="0.19041986085564186"/>
          <c:w val="0.31798059918250704"/>
          <c:h val="0.63132977029366966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75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75000"/>
                  </a:schemeClr>
                </a:solidFill>
              </a:rPr>
              <a:t>СТРУКТУРА</a:t>
            </a:r>
            <a:r>
              <a:rPr lang="ru-RU" sz="1400" baseline="0">
                <a:solidFill>
                  <a:schemeClr val="accent5">
                    <a:lumMod val="75000"/>
                  </a:schemeClr>
                </a:solidFill>
              </a:rPr>
              <a:t> ДОХОДОВ БЮДЖЕТА НОВОКУБАНСКОГО РАЙОНА</a:t>
            </a:r>
            <a:endParaRPr lang="ru-RU" sz="1400">
              <a:solidFill>
                <a:schemeClr val="accent5">
                  <a:lumMod val="75000"/>
                </a:schemeClr>
              </a:solidFill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5.1621077966339905E-2"/>
          <c:y val="0.19896775363015767"/>
          <c:w val="0.27179634704800726"/>
          <c:h val="0.60527123119391024"/>
        </c:manualLayout>
      </c:layout>
      <c:doughnutChart>
        <c:varyColors val="1"/>
        <c:ser>
          <c:idx val="0"/>
          <c:order val="0"/>
          <c:dLbls>
            <c:dLbl>
              <c:idx val="2"/>
              <c:layout>
                <c:manualLayout>
                  <c:x val="9.2963470480072145E-3"/>
                  <c:y val="3.9789946678336924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C113-47A5-A8CC-657C6E030CDF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9.2963470480071798E-3"/>
                  <c:y val="3.183195734267070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113-47A5-A8CC-657C6E030CDF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81EA-4851-9781-383213CCCB47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81EA-4851-9781-383213CCCB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'[Красота 2020 -9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2020 -9 мес.xlsx]Структура конс и район'!$B$17:$B$22</c:f>
              <c:numCache>
                <c:formatCode>#\ ##0.0</c:formatCode>
                <c:ptCount val="6"/>
                <c:pt idx="0">
                  <c:v>336.17020535</c:v>
                </c:pt>
                <c:pt idx="1">
                  <c:v>283.76800151999998</c:v>
                </c:pt>
                <c:pt idx="2">
                  <c:v>32.688820079999999</c:v>
                </c:pt>
                <c:pt idx="3">
                  <c:v>19.713383750000002</c:v>
                </c:pt>
                <c:pt idx="4">
                  <c:v>955</c:v>
                </c:pt>
                <c:pt idx="5" formatCode="0.0">
                  <c:v>21.565531660000005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1EA-4851-9781-383213CCCB47}"/>
            </c:ext>
          </c:extLst>
        </c:ser>
        <c:ser>
          <c:idx val="1"/>
          <c:order val="1"/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81EA-4851-9781-383213CCCB4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'[Красота 2020 -9 мес.xlsx]Структура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'[Красота 2020 -9 мес.xlsx]Структура конс и район'!$C$17:$C$22</c:f>
              <c:numCache>
                <c:formatCode>General</c:formatCode>
                <c:ptCount val="6"/>
                <c:pt idx="0" formatCode="#\ ##0.0">
                  <c:v>357.73573700999998</c:v>
                </c:pt>
                <c:pt idx="4" formatCode="#\ ##0.0">
                  <c:v>955</c:v>
                </c:pt>
                <c:pt idx="5" formatCode="#\ ##0.0">
                  <c:v>21.565531660000005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1EA-4851-9781-383213CCCB4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45518853284611699"/>
          <c:y val="0.2551789184658384"/>
          <c:w val="0.2993879050864926"/>
          <c:h val="0.4170866083459313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10,6%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8,0%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2,7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57,2%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7,4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6DD-443C-80D4-933E23CA14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1581,6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E9D345FA-88FF-4256-B5ED-F8142FA5550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F25C8C29-82AD-4EDB-A033-5A6C2B716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4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C8C29-82AD-4EDB-A033-5A6C2B716C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26.03.2021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>
                <a:solidFill>
                  <a:srgbClr val="FFFFFF"/>
                </a:solidFill>
                <a:latin typeface="Segoe UI"/>
              </a:rPr>
              <a:t>2020 год</a:t>
            </a:r>
            <a:endParaRPr lang="ru-RU" sz="3000" b="0" strike="noStrike" spc="-1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37400" cy="33588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graphicFrame>
        <p:nvGraphicFramePr>
          <p:cNvPr id="214" name="Table 4"/>
          <p:cNvGraphicFramePr/>
          <p:nvPr>
            <p:extLst>
              <p:ext uri="{D42A27DB-BD31-4B8C-83A1-F6EECF244321}">
                <p14:modId xmlns:p14="http://schemas.microsoft.com/office/powerpoint/2010/main" val="1231549930"/>
              </p:ext>
            </p:extLst>
          </p:nvPr>
        </p:nvGraphicFramePr>
        <p:xfrm>
          <a:off x="158760" y="1314000"/>
          <a:ext cx="6366240" cy="2135280"/>
        </p:xfrm>
        <a:graphic>
          <a:graphicData uri="http://schemas.openxmlformats.org/drawingml/2006/table">
            <a:tbl>
              <a:tblPr/>
              <a:tblGrid>
                <a:gridCol w="280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29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88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00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8398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Утвержденные бюджетные назначения </a:t>
                      </a:r>
                      <a:endParaRPr lang="ru-RU" sz="11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2020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Исполнено за январь-сентябрь</a:t>
                      </a:r>
                      <a:endParaRPr lang="ru-RU" sz="11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 2020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% исполнения годового бюджетного назначения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Доходы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2 328,5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1 681,9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Налоговые и неналоговые доходы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774,5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556,5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Безвозмездные поступления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1 554,0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1 125,4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9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Расходы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2 174,1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81,7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3,8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0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Дефицит (-)/ профицит (+)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-37,7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39,3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-104,3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217" name="Table 7"/>
          <p:cNvGraphicFramePr/>
          <p:nvPr>
            <p:extLst>
              <p:ext uri="{D42A27DB-BD31-4B8C-83A1-F6EECF244321}">
                <p14:modId xmlns:p14="http://schemas.microsoft.com/office/powerpoint/2010/main" val="1737913498"/>
              </p:ext>
            </p:extLst>
          </p:nvPr>
        </p:nvGraphicFramePr>
        <p:xfrm>
          <a:off x="167040" y="3902400"/>
          <a:ext cx="6357600" cy="2232840"/>
        </p:xfrm>
        <a:graphic>
          <a:graphicData uri="http://schemas.openxmlformats.org/drawingml/2006/table">
            <a:tbl>
              <a:tblPr/>
              <a:tblGrid>
                <a:gridCol w="28004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75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408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412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37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Утвержденные бюджетные назначения 2020 года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Исполнено за 9 мес. 2020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% исполнения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Доходы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1 818,6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1 312,7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Налоговые и неналоговые доходы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454,8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357,7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Безвозмездные поступления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1 363,8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955,0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Расходы всего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1 672,6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66,3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4,0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4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Дефицит (-)/ профицит (+)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-15,7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8,2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-51,9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9360" marR="9360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xmlns="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0848741"/>
              </p:ext>
            </p:extLst>
          </p:nvPr>
        </p:nvGraphicFramePr>
        <p:xfrm>
          <a:off x="-533400" y="6035040"/>
          <a:ext cx="4560720" cy="3036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495657"/>
              </p:ext>
            </p:extLst>
          </p:nvPr>
        </p:nvGraphicFramePr>
        <p:xfrm>
          <a:off x="3505200" y="6183840"/>
          <a:ext cx="3611880" cy="274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3989494"/>
              </p:ext>
            </p:extLst>
          </p:nvPr>
        </p:nvGraphicFramePr>
        <p:xfrm>
          <a:off x="26640" y="1161360"/>
          <a:ext cx="6830640" cy="369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xmlns="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097019"/>
              </p:ext>
            </p:extLst>
          </p:nvPr>
        </p:nvGraphicFramePr>
        <p:xfrm>
          <a:off x="26640" y="4977114"/>
          <a:ext cx="6830640" cy="4166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908640" y="7380360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1312,7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34" name="Table 5"/>
          <p:cNvGraphicFramePr/>
          <p:nvPr>
            <p:extLst>
              <p:ext uri="{D42A27DB-BD31-4B8C-83A1-F6EECF244321}">
                <p14:modId xmlns:p14="http://schemas.microsoft.com/office/powerpoint/2010/main" val="1837062248"/>
              </p:ext>
            </p:extLst>
          </p:nvPr>
        </p:nvGraphicFramePr>
        <p:xfrm>
          <a:off x="5316480" y="3981691"/>
          <a:ext cx="987275" cy="1629707"/>
        </p:xfrm>
        <a:graphic>
          <a:graphicData uri="http://schemas.openxmlformats.org/drawingml/2006/table">
            <a:tbl>
              <a:tblPr/>
              <a:tblGrid>
                <a:gridCol w="9872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3805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526,9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379,6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40,5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49,9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38,5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18,4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1 125,3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7506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235" name="Table 6"/>
          <p:cNvGraphicFramePr/>
          <p:nvPr>
            <p:extLst>
              <p:ext uri="{D42A27DB-BD31-4B8C-83A1-F6EECF244321}">
                <p14:modId xmlns:p14="http://schemas.microsoft.com/office/powerpoint/2010/main" val="2307924339"/>
              </p:ext>
            </p:extLst>
          </p:nvPr>
        </p:nvGraphicFramePr>
        <p:xfrm>
          <a:off x="5316479" y="6884025"/>
          <a:ext cx="1211643" cy="1216693"/>
        </p:xfrm>
        <a:graphic>
          <a:graphicData uri="http://schemas.openxmlformats.org/drawingml/2006/table">
            <a:tbl>
              <a:tblPr/>
              <a:tblGrid>
                <a:gridCol w="12116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336,2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283,8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32,7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19,7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256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955,0</a:t>
                      </a:r>
                    </a:p>
                  </a:txBody>
                  <a:tcPr marL="9525" marR="9525" marT="9525" marB="0" anchor="ctr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3858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</a:t>
                      </a:r>
                    </a:p>
                  </a:txBody>
                  <a:tcPr marL="9525" marR="9525" marT="9525" marB="0" anchor="b">
                    <a:lnT w="12240">
                      <a:solidFill>
                        <a:srgbClr val="4BACC6"/>
                      </a:solidFill>
                    </a:lnT>
                    <a:lnB w="12240">
                      <a:solidFill>
                        <a:srgbClr val="4BACC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36" name="CustomShape 7"/>
          <p:cNvSpPr/>
          <p:nvPr/>
        </p:nvSpPr>
        <p:spPr>
          <a:xfrm>
            <a:off x="5316480" y="3706036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490101" y="6588751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8" name="CustomShape 9"/>
          <p:cNvSpPr/>
          <p:nvPr/>
        </p:nvSpPr>
        <p:spPr>
          <a:xfrm>
            <a:off x="908640" y="4431837"/>
            <a:ext cx="8071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 dirty="0">
                <a:latin typeface="Arial"/>
              </a:rPr>
              <a:t>1681,9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42559"/>
              </p:ext>
            </p:extLst>
          </p:nvPr>
        </p:nvGraphicFramePr>
        <p:xfrm>
          <a:off x="-360" y="642951"/>
          <a:ext cx="6857640" cy="274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6996860"/>
              </p:ext>
            </p:extLst>
          </p:nvPr>
        </p:nvGraphicFramePr>
        <p:xfrm>
          <a:off x="-360" y="3478850"/>
          <a:ext cx="6858360" cy="2615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xmlns="" id="{00000000-0008-0000-05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375190"/>
              </p:ext>
            </p:extLst>
          </p:nvPr>
        </p:nvGraphicFramePr>
        <p:xfrm>
          <a:off x="26640" y="6076709"/>
          <a:ext cx="6830640" cy="3067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3313455625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Утверждено бюджетных назначений     на 2020 год, </a:t>
                      </a:r>
                      <a:endParaRPr lang="ru-RU" sz="12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     за январь </a:t>
                      </a:r>
                      <a:r>
                        <a:rPr lang="en-US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20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сентябрь 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2020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исполнения годовых бюджетных назначений 2020  года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latin typeface="Times New Roman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latin typeface="Times New Roman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2 453,7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1 581,6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265,9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62,8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159,1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52,4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1 391,8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83,1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7236758"/>
              </p:ext>
            </p:extLst>
          </p:nvPr>
        </p:nvGraphicFramePr>
        <p:xfrm>
          <a:off x="-641136" y="1203121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3038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56" name="Table 5"/>
          <p:cNvGraphicFramePr/>
          <p:nvPr>
            <p:extLst>
              <p:ext uri="{D42A27DB-BD31-4B8C-83A1-F6EECF244321}">
                <p14:modId xmlns:p14="http://schemas.microsoft.com/office/powerpoint/2010/main" val="4061061821"/>
              </p:ext>
            </p:extLst>
          </p:nvPr>
        </p:nvGraphicFramePr>
        <p:xfrm>
          <a:off x="202680" y="1205640"/>
          <a:ext cx="3305160" cy="7712640"/>
        </p:xfrm>
        <a:graphic>
          <a:graphicData uri="http://schemas.openxmlformats.org/drawingml/2006/table">
            <a:tbl>
              <a:tblPr/>
              <a:tblGrid>
                <a:gridCol w="1857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5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5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6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январь  </a:t>
                      </a:r>
                      <a:r>
                        <a:rPr lang="ru-RU" sz="105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сентябрь </a:t>
                      </a: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2020 год, млн. руб.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образования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865,9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поддержка граждан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Дети Кубани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01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жилищно-коммунального хозяйства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Обеспечение безопасности населения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культуры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физической культуры и массового спорта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Экономическое развитие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муниципальной службы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Молодежь Кубани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Информационное обеспечение жителей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8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Информатизация администрации МО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Доступная среда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 имуществом и земельными ресурсами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graphicFrame>
        <p:nvGraphicFramePr>
          <p:cNvPr id="257" name="Table 6"/>
          <p:cNvGraphicFramePr/>
          <p:nvPr>
            <p:extLst>
              <p:ext uri="{D42A27DB-BD31-4B8C-83A1-F6EECF244321}">
                <p14:modId xmlns:p14="http://schemas.microsoft.com/office/powerpoint/2010/main" val="2048362323"/>
              </p:ext>
            </p:extLst>
          </p:nvPr>
        </p:nvGraphicFramePr>
        <p:xfrm>
          <a:off x="3587760" y="1203480"/>
          <a:ext cx="3009240" cy="6411240"/>
        </p:xfrm>
        <a:graphic>
          <a:graphicData uri="http://schemas.openxmlformats.org/drawingml/2006/table">
            <a:tbl>
              <a:tblPr/>
              <a:tblGrid>
                <a:gridCol w="1641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654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25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9615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Муниципальная программа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Исполнено за январь </a:t>
                      </a:r>
                      <a:r>
                        <a:rPr lang="ru-RU" sz="1050" b="1" strike="noStrike" spc="-1" dirty="0" smtClean="0">
                          <a:solidFill>
                            <a:srgbClr val="FFFFFF"/>
                          </a:solidFill>
                          <a:latin typeface="Times New Roman"/>
                        </a:rPr>
                        <a:t>сентябрь </a:t>
                      </a:r>
                      <a:r>
                        <a:rPr lang="ru-RU" sz="1050" b="1" strike="noStrike" spc="-1" dirty="0">
                          <a:solidFill>
                            <a:srgbClr val="FFFFFF"/>
                          </a:solidFill>
                          <a:latin typeface="Times New Roman"/>
                        </a:rPr>
                        <a:t>2020 год, млн. руб.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50" b="1" strike="noStrike" spc="-1">
                          <a:solidFill>
                            <a:srgbClr val="FFFFFF"/>
                          </a:solidFill>
                          <a:latin typeface="Times New Roman"/>
                        </a:rPr>
                        <a:t>% испол-нения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Управление муниципальными финансами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6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b="0" strike="noStrike" spc="-1" dirty="0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41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18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Материально-техническое и программное обеспечение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050" b="0" strike="noStrike" spc="-1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050" b="0" strike="noStrike" spc="-1">
                        <a:latin typeface="Arial"/>
                      </a:endParaRPr>
                    </a:p>
                  </a:txBody>
                  <a:tcPr marL="51120" marR="5112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1 447,1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258" name="CustomShape 7"/>
          <p:cNvSpPr/>
          <p:nvPr/>
        </p:nvSpPr>
        <p:spPr>
          <a:xfrm>
            <a:off x="3463200" y="7697880"/>
            <a:ext cx="3428640" cy="109115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январь-август 2020 года муниципальные программы Новокубанского района исполнены в сумме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1447,1 млн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. руб., что составляет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64,3 %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5198</TotalTime>
  <Words>652</Words>
  <Application>Microsoft Office PowerPoint</Application>
  <PresentationFormat>Экран (4:3)</PresentationFormat>
  <Paragraphs>268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DejaVu Sans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Христозова Антонина</cp:lastModifiedBy>
  <cp:revision>490</cp:revision>
  <cp:lastPrinted>2021-03-25T11:18:23Z</cp:lastPrinted>
  <dcterms:modified xsi:type="dcterms:W3CDTF">2021-03-26T07:01:44Z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