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DCF"/>
    <a:srgbClr val="CCCCFF"/>
    <a:srgbClr val="B6E8D4"/>
    <a:srgbClr val="3FD7BA"/>
    <a:srgbClr val="9966FF"/>
    <a:srgbClr val="CC3300"/>
    <a:srgbClr val="2BEBD9"/>
    <a:srgbClr val="8DBF57"/>
    <a:srgbClr val="FFFFCC"/>
    <a:srgbClr val="E6F9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517" y="7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10.2020\&#1050;&#1088;&#1072;&#1089;&#1086;&#1090;&#1072;%202020%20-9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10.2020\&#1050;&#1088;&#1072;&#1089;&#1086;&#1090;&#1072;%202020%20-9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10.2020\&#1050;&#1088;&#1072;&#1089;&#1086;&#1090;&#1072;%202020%20-9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МУНИЦИПАЛЬНЫЙ ДОЛГ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7614477538634252"/>
          <c:y val="6.275367439906026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585201459418689"/>
          <c:y val="0.56347865833678834"/>
          <c:w val="0.54739207844375448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параметры'!$B$19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параметры'!$A$20:$A$23</c:f>
              <c:strCache>
                <c:ptCount val="4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</c:strCache>
            </c:strRef>
          </c:cat>
          <c:val>
            <c:numRef>
              <c:f>'Осн параметры'!$B$20:$B$23</c:f>
              <c:numCache>
                <c:formatCode>#\ ##0.0</c:formatCode>
                <c:ptCount val="4"/>
                <c:pt idx="0">
                  <c:v>9.1</c:v>
                </c:pt>
                <c:pt idx="1">
                  <c:v>9.6999999999999993</c:v>
                </c:pt>
                <c:pt idx="2">
                  <c:v>12.8</c:v>
                </c:pt>
                <c:pt idx="3">
                  <c:v>14.3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D3-4CFE-9D8C-ED2A8E404E19}"/>
            </c:ext>
          </c:extLst>
        </c:ser>
        <c:ser>
          <c:idx val="1"/>
          <c:order val="1"/>
          <c:tx>
            <c:strRef>
              <c:f>'Осн параметры'!$C$19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параметры'!$A$20:$A$23</c:f>
              <c:strCache>
                <c:ptCount val="4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</c:strCache>
            </c:strRef>
          </c:cat>
          <c:val>
            <c:numRef>
              <c:f>'Осн параметры'!$C$20:$C$23</c:f>
              <c:numCache>
                <c:formatCode>#\ ##0.0</c:formatCode>
                <c:ptCount val="4"/>
                <c:pt idx="0">
                  <c:v>10.5</c:v>
                </c:pt>
                <c:pt idx="1">
                  <c:v>10.5</c:v>
                </c:pt>
                <c:pt idx="2">
                  <c:v>10.5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1D3-4CFE-9D8C-ED2A8E404E19}"/>
            </c:ext>
          </c:extLst>
        </c:ser>
        <c:ser>
          <c:idx val="2"/>
          <c:order val="2"/>
          <c:tx>
            <c:strRef>
              <c:f>'Осн параметры'!$D$19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1D3-4CFE-9D8C-ED2A8E404E1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1D3-4CFE-9D8C-ED2A8E404E1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параметры'!$A$20:$A$23</c:f>
              <c:strCache>
                <c:ptCount val="4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</c:strCache>
            </c:strRef>
          </c:cat>
          <c:val>
            <c:numRef>
              <c:f>'Осн параметры'!$D$20:$D$23</c:f>
              <c:numCache>
                <c:formatCode>#\ ##0.0</c:formatCode>
                <c:ptCount val="4"/>
                <c:pt idx="0">
                  <c:v>8.4</c:v>
                </c:pt>
                <c:pt idx="1">
                  <c:v>0</c:v>
                </c:pt>
                <c:pt idx="2">
                  <c:v>0</c:v>
                </c:pt>
                <c:pt idx="3">
                  <c:v>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1D3-4CFE-9D8C-ED2A8E404E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13623360"/>
        <c:axId val="113623752"/>
      </c:barChart>
      <c:catAx>
        <c:axId val="1136233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13623752"/>
        <c:crosses val="autoZero"/>
        <c:auto val="1"/>
        <c:lblAlgn val="ctr"/>
        <c:lblOffset val="100"/>
        <c:noMultiLvlLbl val="0"/>
      </c:catAx>
      <c:valAx>
        <c:axId val="1136237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1136233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9709431844094808E-2"/>
          <c:y val="0.3034835782822935"/>
          <c:w val="0.85283070866141741"/>
          <c:h val="0.16860758626617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МУНИЦИПАЛЬНЫЙ ДОЛГ МУНИЦИПАЛЬНОГО ОБРАЗОВАНИЯ НОВОКУБАНСКИЙ РАЙОН</a:t>
            </a:r>
          </a:p>
        </c:rich>
      </c:tx>
      <c:layout>
        <c:manualLayout>
          <c:xMode val="edge"/>
          <c:yMode val="edge"/>
          <c:x val="7.9078762306610428E-2"/>
          <c:y val="2.77571460991192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342049016024894"/>
          <c:y val="0.56342161829990034"/>
          <c:w val="0.68086924261049653"/>
          <c:h val="0.3508663544412708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параметры'!$B$26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параметры'!$A$27:$A$30</c:f>
              <c:strCache>
                <c:ptCount val="4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</c:strCache>
            </c:strRef>
          </c:cat>
          <c:val>
            <c:numRef>
              <c:f>'Осн параметры'!$B$27:$B$30</c:f>
              <c:numCache>
                <c:formatCode>#\ ##0.0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CA-47C2-A819-DD43A2AFDE48}"/>
            </c:ext>
          </c:extLst>
        </c:ser>
        <c:ser>
          <c:idx val="1"/>
          <c:order val="1"/>
          <c:tx>
            <c:strRef>
              <c:f>'Осн параметры'!$C$26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параметры'!$A$27:$A$30</c:f>
              <c:strCache>
                <c:ptCount val="4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</c:strCache>
            </c:strRef>
          </c:cat>
          <c:val>
            <c:numRef>
              <c:f>'Осн параметры'!$C$27:$C$30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CA-47C2-A819-DD43A2AFDE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77853688"/>
        <c:axId val="177854080"/>
      </c:barChart>
      <c:catAx>
        <c:axId val="1778536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77854080"/>
        <c:crosses val="autoZero"/>
        <c:auto val="1"/>
        <c:lblAlgn val="ctr"/>
        <c:lblOffset val="100"/>
        <c:noMultiLvlLbl val="0"/>
      </c:catAx>
      <c:valAx>
        <c:axId val="177854080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1778536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5"/>
          <c:y val="0.30657767866477198"/>
          <c:w val="0.8015471167369902"/>
          <c:h val="0.12991692162321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2020 -9 мес.xlsx]Доходы и дин конс'!$A$2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2020 -9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2020 -9 мес.xlsx]Доходы и дин конс'!$B$2:$M$2</c:f>
              <c:numCache>
                <c:formatCode>#\ ##0.0</c:formatCode>
                <c:ptCount val="12"/>
                <c:pt idx="0">
                  <c:v>49.536766999999998</c:v>
                </c:pt>
                <c:pt idx="1">
                  <c:v>45.479109000000022</c:v>
                </c:pt>
                <c:pt idx="2">
                  <c:v>54.017404999999997</c:v>
                </c:pt>
                <c:pt idx="3">
                  <c:v>58.353533550000002</c:v>
                </c:pt>
                <c:pt idx="4">
                  <c:v>38.415250560000011</c:v>
                </c:pt>
                <c:pt idx="5">
                  <c:v>47.072118360000005</c:v>
                </c:pt>
                <c:pt idx="6">
                  <c:v>148.79540712999997</c:v>
                </c:pt>
                <c:pt idx="7">
                  <c:v>56.357695860000014</c:v>
                </c:pt>
                <c:pt idx="8">
                  <c:v>58.523515760000009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51-4A7E-824D-57EE47B374E8}"/>
            </c:ext>
          </c:extLst>
        </c:ser>
        <c:ser>
          <c:idx val="1"/>
          <c:order val="1"/>
          <c:tx>
            <c:strRef>
              <c:f>'[Красота 2020 -9 мес.xlsx]Доходы и дин конс'!$A$3</c:f>
              <c:strCache>
                <c:ptCount val="1"/>
                <c:pt idx="0">
                  <c:v>2019год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2020 -9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2020 -9 мес.xlsx]Доходы и дин конс'!$B$3:$M$3</c:f>
              <c:numCache>
                <c:formatCode>#\ ##0.0</c:formatCode>
                <c:ptCount val="12"/>
                <c:pt idx="0">
                  <c:v>45.724139999999984</c:v>
                </c:pt>
                <c:pt idx="1">
                  <c:v>50.948949999999989</c:v>
                </c:pt>
                <c:pt idx="2">
                  <c:v>48.472829999999995</c:v>
                </c:pt>
                <c:pt idx="3">
                  <c:v>69.548720000000003</c:v>
                </c:pt>
                <c:pt idx="4">
                  <c:v>45.852270000000004</c:v>
                </c:pt>
                <c:pt idx="5">
                  <c:v>38.503589999999996</c:v>
                </c:pt>
                <c:pt idx="6">
                  <c:v>76.274869999999964</c:v>
                </c:pt>
                <c:pt idx="7">
                  <c:v>49.067260000000012</c:v>
                </c:pt>
                <c:pt idx="8">
                  <c:v>56.023660999999976</c:v>
                </c:pt>
                <c:pt idx="9">
                  <c:v>90.992944999999992</c:v>
                </c:pt>
                <c:pt idx="10">
                  <c:v>77.971573000000035</c:v>
                </c:pt>
                <c:pt idx="11">
                  <c:v>90.946681999999996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D51-4A7E-824D-57EE47B374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77858000"/>
        <c:axId val="177852512"/>
      </c:barChart>
      <c:lineChart>
        <c:grouping val="standard"/>
        <c:varyColors val="0"/>
        <c:ser>
          <c:idx val="2"/>
          <c:order val="2"/>
          <c:tx>
            <c:strRef>
              <c:f>'[Красота 2020 -9 мес.xlsx]Доходы и дин конс'!$A$4</c:f>
              <c:strCache>
                <c:ptCount val="1"/>
                <c:pt idx="0">
                  <c:v>динамика в 2019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D51-4A7E-824D-57EE47B374E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2020 -9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2020 -9 мес.xlsx]Доходы и дин конс'!$B$4:$M$4</c:f>
              <c:numCache>
                <c:formatCode>0.0</c:formatCode>
                <c:ptCount val="12"/>
                <c:pt idx="0">
                  <c:v>107.82472004544638</c:v>
                </c:pt>
                <c:pt idx="1">
                  <c:v>116.87865841181227</c:v>
                </c:pt>
                <c:pt idx="2">
                  <c:v>76.731280014196102</c:v>
                </c:pt>
                <c:pt idx="3">
                  <c:v>113.95029611238017</c:v>
                </c:pt>
                <c:pt idx="4">
                  <c:v>108.29544558122137</c:v>
                </c:pt>
                <c:pt idx="5">
                  <c:v>70.298419090321033</c:v>
                </c:pt>
                <c:pt idx="6">
                  <c:v>105.97787507239629</c:v>
                </c:pt>
                <c:pt idx="7">
                  <c:v>90.111381095093506</c:v>
                </c:pt>
                <c:pt idx="8">
                  <c:v>111.63400824786309</c:v>
                </c:pt>
                <c:pt idx="9">
                  <c:v>111.7285821772734</c:v>
                </c:pt>
                <c:pt idx="10">
                  <c:v>96.50538368377768</c:v>
                </c:pt>
                <c:pt idx="11">
                  <c:v>114.56980774497478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D51-4A7E-824D-57EE47B374E8}"/>
            </c:ext>
          </c:extLst>
        </c:ser>
        <c:ser>
          <c:idx val="3"/>
          <c:order val="3"/>
          <c:tx>
            <c:strRef>
              <c:f>'[Красота 2020 -9 мес.xlsx]Доходы и дин конс'!$A$5</c:f>
              <c:strCache>
                <c:ptCount val="1"/>
                <c:pt idx="0">
                  <c:v>динамика в 2020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D51-4A7E-824D-57EE47B374E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2020 -9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2020 -9 мес.xlsx]Доходы и дин конс'!$B$5:$J$5</c:f>
              <c:numCache>
                <c:formatCode>0.0</c:formatCode>
                <c:ptCount val="9"/>
                <c:pt idx="0">
                  <c:v>108.33832413250421</c:v>
                </c:pt>
                <c:pt idx="1">
                  <c:v>89.264075118329302</c:v>
                </c:pt>
                <c:pt idx="2">
                  <c:v>111.43852133246605</c:v>
                </c:pt>
                <c:pt idx="3">
                  <c:v>83.903102098787727</c:v>
                </c:pt>
                <c:pt idx="4">
                  <c:v>83.78047708434066</c:v>
                </c:pt>
                <c:pt idx="5">
                  <c:v>122.25384271960098</c:v>
                </c:pt>
                <c:pt idx="6">
                  <c:v>195.07789017536189</c:v>
                </c:pt>
                <c:pt idx="7">
                  <c:v>114.85804558885091</c:v>
                </c:pt>
                <c:pt idx="8">
                  <c:v>104.46214102287965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CD51-4A7E-824D-57EE47B374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854864"/>
        <c:axId val="177853296"/>
      </c:lineChart>
      <c:catAx>
        <c:axId val="17785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7852512"/>
        <c:crosses val="autoZero"/>
        <c:auto val="1"/>
        <c:lblAlgn val="ctr"/>
        <c:lblOffset val="100"/>
        <c:noMultiLvlLbl val="0"/>
      </c:catAx>
      <c:valAx>
        <c:axId val="177852512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177858000"/>
        <c:crosses val="autoZero"/>
        <c:crossBetween val="between"/>
      </c:valAx>
      <c:catAx>
        <c:axId val="177854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7853296"/>
        <c:crosses val="autoZero"/>
        <c:auto val="1"/>
        <c:lblAlgn val="ctr"/>
        <c:lblOffset val="100"/>
        <c:noMultiLvlLbl val="0"/>
      </c:catAx>
      <c:valAx>
        <c:axId val="177853296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77854864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93289085439524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26.564919999999997</c:v>
                </c:pt>
                <c:pt idx="1">
                  <c:v>28.651189000000002</c:v>
                </c:pt>
                <c:pt idx="2">
                  <c:v>34.666889999999995</c:v>
                </c:pt>
                <c:pt idx="3">
                  <c:v>34.713073119999997</c:v>
                </c:pt>
                <c:pt idx="4">
                  <c:v>25.850966540000002</c:v>
                </c:pt>
                <c:pt idx="5">
                  <c:v>31.4193</c:v>
                </c:pt>
                <c:pt idx="6">
                  <c:v>99.800771600000004</c:v>
                </c:pt>
                <c:pt idx="7">
                  <c:v>36.926328819999995</c:v>
                </c:pt>
                <c:pt idx="8">
                  <c:v>39.10347792999999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B0-47F8-9F0A-CC6AD07EFBBD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24.562999999999999</c:v>
                </c:pt>
                <c:pt idx="1">
                  <c:v>31.280330000000003</c:v>
                </c:pt>
                <c:pt idx="2">
                  <c:v>31.816479999999999</c:v>
                </c:pt>
                <c:pt idx="3">
                  <c:v>42.598500000000001</c:v>
                </c:pt>
                <c:pt idx="4">
                  <c:v>29.702210000000001</c:v>
                </c:pt>
                <c:pt idx="5">
                  <c:v>26.239529999999998</c:v>
                </c:pt>
                <c:pt idx="6">
                  <c:v>43.750809999999994</c:v>
                </c:pt>
                <c:pt idx="7">
                  <c:v>31.344819999999999</c:v>
                </c:pt>
                <c:pt idx="8">
                  <c:v>33.089870000000005</c:v>
                </c:pt>
                <c:pt idx="9">
                  <c:v>47.88691</c:v>
                </c:pt>
                <c:pt idx="10">
                  <c:v>36.094989999999996</c:v>
                </c:pt>
                <c:pt idx="11">
                  <c:v>53.843620000000001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B0-47F8-9F0A-CC6AD07EFB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77855648"/>
        <c:axId val="177856824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2019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7B0-47F8-9F0A-CC6AD07EFBBD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108.65474751733358</c:v>
                </c:pt>
                <c:pt idx="1">
                  <c:v>137.02963365987046</c:v>
                </c:pt>
                <c:pt idx="2">
                  <c:v>93.849383097690847</c:v>
                </c:pt>
                <c:pt idx="3">
                  <c:v>136.52070188212912</c:v>
                </c:pt>
                <c:pt idx="4">
                  <c:v>111.14495104560159</c:v>
                </c:pt>
                <c:pt idx="5">
                  <c:v>106.18463751096159</c:v>
                </c:pt>
                <c:pt idx="6">
                  <c:v>115.6849039460629</c:v>
                </c:pt>
                <c:pt idx="7">
                  <c:v>112.02164036790627</c:v>
                </c:pt>
                <c:pt idx="8">
                  <c:v>118.28693111948709</c:v>
                </c:pt>
                <c:pt idx="9">
                  <c:v>123.87556338922036</c:v>
                </c:pt>
                <c:pt idx="10">
                  <c:v>110.93214374621596</c:v>
                </c:pt>
                <c:pt idx="11">
                  <c:v>124.35403875178557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7B0-47F8-9F0A-CC6AD07EFBBD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2020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7B0-47F8-9F0A-CC6AD07EFBBD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'Доходы и дин район'!$B$5:$J$5</c:f>
              <c:numCache>
                <c:formatCode>0.0</c:formatCode>
                <c:ptCount val="9"/>
                <c:pt idx="0">
                  <c:v>108.15014452632006</c:v>
                </c:pt>
                <c:pt idx="1">
                  <c:v>91.59490644759822</c:v>
                </c:pt>
                <c:pt idx="2">
                  <c:v>108.95891060230419</c:v>
                </c:pt>
                <c:pt idx="3">
                  <c:v>81.488956465603238</c:v>
                </c:pt>
                <c:pt idx="4">
                  <c:v>87.033815126887873</c:v>
                </c:pt>
                <c:pt idx="5">
                  <c:v>119.74033071476509</c:v>
                </c:pt>
                <c:pt idx="6">
                  <c:v>228.11182604390643</c:v>
                </c:pt>
                <c:pt idx="7">
                  <c:v>117.80679812485761</c:v>
                </c:pt>
                <c:pt idx="8">
                  <c:v>118.17356166705999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7B0-47F8-9F0A-CC6AD07EFB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856040"/>
        <c:axId val="177852904"/>
      </c:lineChart>
      <c:catAx>
        <c:axId val="17785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7856824"/>
        <c:crosses val="autoZero"/>
        <c:auto val="1"/>
        <c:lblAlgn val="ctr"/>
        <c:lblOffset val="100"/>
        <c:noMultiLvlLbl val="0"/>
      </c:catAx>
      <c:valAx>
        <c:axId val="177856824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177855648"/>
        <c:crosses val="autoZero"/>
        <c:crossBetween val="between"/>
      </c:valAx>
      <c:catAx>
        <c:axId val="177856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7852904"/>
        <c:crosses val="autoZero"/>
        <c:auto val="1"/>
        <c:lblAlgn val="ctr"/>
        <c:lblOffset val="100"/>
        <c:noMultiLvlLbl val="0"/>
      </c:catAx>
      <c:valAx>
        <c:axId val="177852904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77856040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75000"/>
                  </a:schemeClr>
                </a:solidFill>
              </a:defRPr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ДИНАМИКА ПОСТУПЛЕНИЯ НАЛОГОВЫХ И НЕНАЛОГОВЫХ ДОХОДОВ В БЮДЖЕТЫ ПОСЕЛЕНИЙ, %</a:t>
            </a:r>
          </a:p>
        </c:rich>
      </c:tx>
      <c:layout>
        <c:manualLayout>
          <c:xMode val="edge"/>
          <c:yMode val="edge"/>
          <c:x val="0.11682240537561027"/>
          <c:y val="2.31040910250248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472669898099055"/>
          <c:y val="0.21522825204634941"/>
          <c:w val="0.77464681727241447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2020 -9 мес.xlsx]из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'[Красота 2020 -9 мес.xlsx]из анализа исполнения по пос'!$B$22:$B$30</c:f>
              <c:numCache>
                <c:formatCode>#\ ##0.0</c:formatCode>
                <c:ptCount val="9"/>
                <c:pt idx="0">
                  <c:v>121.63770093722377</c:v>
                </c:pt>
                <c:pt idx="1">
                  <c:v>99.517416354582494</c:v>
                </c:pt>
                <c:pt idx="2">
                  <c:v>97.945723102210806</c:v>
                </c:pt>
                <c:pt idx="3">
                  <c:v>105.87761563933998</c:v>
                </c:pt>
                <c:pt idx="4">
                  <c:v>84.813972727978921</c:v>
                </c:pt>
                <c:pt idx="5">
                  <c:v>95.320535785209287</c:v>
                </c:pt>
                <c:pt idx="6">
                  <c:v>86.289212175613173</c:v>
                </c:pt>
                <c:pt idx="7">
                  <c:v>93.934284304150054</c:v>
                </c:pt>
                <c:pt idx="8">
                  <c:v>100.2437189858387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A3-47FD-8D77-8151E713D5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7857216"/>
        <c:axId val="177857608"/>
      </c:barChart>
      <c:catAx>
        <c:axId val="17785721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77857608"/>
        <c:crosses val="autoZero"/>
        <c:auto val="1"/>
        <c:lblAlgn val="ctr"/>
        <c:lblOffset val="100"/>
        <c:noMultiLvlLbl val="0"/>
      </c:catAx>
      <c:valAx>
        <c:axId val="177857608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1778572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75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75000"/>
                  </a:schemeClr>
                </a:solidFill>
              </a:rPr>
              <a:t>СТРУКТУРА ДОХОДОВ</a:t>
            </a:r>
            <a:r>
              <a:rPr lang="ru-RU" sz="1400" baseline="0">
                <a:solidFill>
                  <a:schemeClr val="accent5">
                    <a:lumMod val="75000"/>
                  </a:schemeClr>
                </a:solidFill>
              </a:rPr>
              <a:t> КОНСОЛИДИРОВАННОГО БЮДЖЕТА НОВОКУБАНСКОГО РАЙОНА</a:t>
            </a:r>
            <a:endParaRPr lang="ru-RU" sz="1400">
              <a:solidFill>
                <a:schemeClr val="accent5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7561414098997424"/>
          <c:y val="9.711124628520808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7614356785003998E-2"/>
          <c:y val="0.1345499256946035"/>
          <c:w val="0.27068045421937609"/>
          <c:h val="0.70976239477862646"/>
        </c:manualLayout>
      </c:layout>
      <c:doughnutChart>
        <c:varyColors val="1"/>
        <c:ser>
          <c:idx val="0"/>
          <c:order val="0"/>
          <c:dLbls>
            <c:dLbl>
              <c:idx val="2"/>
              <c:layout>
                <c:manualLayout>
                  <c:x val="1.4874155276811509E-2"/>
                  <c:y val="3.508638641300414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68B-4E55-A010-42B31E3D564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4370776384057712E-3"/>
                  <c:y val="-4.385798301625508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68B-4E55-A010-42B31E3D564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8592694096014394E-2"/>
                  <c:y val="4.82437813178805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68B-4E55-A010-42B31E3D564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8592694096014428E-3"/>
                  <c:y val="5.262957961950609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68B-4E55-A010-42B31E3D564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409-4C0F-B616-BEF7E6A7FB9F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409-4C0F-B616-BEF7E6A7FB9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'[Красота 2020 -9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2020 -9 мес.xlsx]Структура конс и район'!$B$4:$B$11</c:f>
              <c:numCache>
                <c:formatCode>#\ ##0.0</c:formatCode>
                <c:ptCount val="8"/>
                <c:pt idx="0">
                  <c:v>526.91064414000004</c:v>
                </c:pt>
                <c:pt idx="1">
                  <c:v>379.64231925000001</c:v>
                </c:pt>
                <c:pt idx="2">
                  <c:v>40.487548699999998</c:v>
                </c:pt>
                <c:pt idx="3">
                  <c:v>49.93907359</c:v>
                </c:pt>
                <c:pt idx="4">
                  <c:v>38.470406359999998</c:v>
                </c:pt>
                <c:pt idx="5">
                  <c:v>18.371296240000003</c:v>
                </c:pt>
                <c:pt idx="6">
                  <c:v>1125.3000000000002</c:v>
                </c:pt>
                <c:pt idx="7" formatCode="0.0">
                  <c:v>29.640158079999999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409-4C0F-B616-BEF7E6A7FB9F}"/>
            </c:ext>
          </c:extLst>
        </c:ser>
        <c:ser>
          <c:idx val="1"/>
          <c:order val="1"/>
          <c:dLbls>
            <c:dLbl>
              <c:idx val="6"/>
              <c:layout>
                <c:manualLayout>
                  <c:x val="1.8575851393188854E-2"/>
                  <c:y val="-3.7758105078279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409-4C0F-B616-BEF7E6A7FB9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'[Красота 2020 -9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2020 -9 мес.xlsx]Структура конс и район'!$C$4:$C$11</c:f>
              <c:numCache>
                <c:formatCode>General</c:formatCode>
                <c:ptCount val="8"/>
                <c:pt idx="0" formatCode="#\ ##0.0">
                  <c:v>556.55080222000004</c:v>
                </c:pt>
                <c:pt idx="6" formatCode="#\ ##0.0">
                  <c:v>1125.3000000000002</c:v>
                </c:pt>
                <c:pt idx="7" formatCode="#\ ##0.0">
                  <c:v>29.640158079999999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409-4C0F-B616-BEF7E6A7FB9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5518853284611699"/>
          <c:y val="0.19041986085564186"/>
          <c:w val="0.31798059918250704"/>
          <c:h val="0.63132977029366966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75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75000"/>
                  </a:schemeClr>
                </a:solidFill>
              </a:rPr>
              <a:t>СТРУКТУРА</a:t>
            </a:r>
            <a:r>
              <a:rPr lang="ru-RU" sz="1400" baseline="0">
                <a:solidFill>
                  <a:schemeClr val="accent5">
                    <a:lumMod val="75000"/>
                  </a:schemeClr>
                </a:solidFill>
              </a:rPr>
              <a:t> ДОХОДОВ БЮДЖЕТА НОВОКУБАНСКОГО РАЙОНА</a:t>
            </a:r>
            <a:endParaRPr lang="ru-RU" sz="1400">
              <a:solidFill>
                <a:schemeClr val="accent5">
                  <a:lumMod val="75000"/>
                </a:schemeClr>
              </a:solidFill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1621077966339905E-2"/>
          <c:y val="0.19896775363015767"/>
          <c:w val="0.27179634704800726"/>
          <c:h val="0.60527123119391024"/>
        </c:manualLayout>
      </c:layout>
      <c:doughnutChart>
        <c:varyColors val="1"/>
        <c:ser>
          <c:idx val="0"/>
          <c:order val="0"/>
          <c:dLbls>
            <c:dLbl>
              <c:idx val="2"/>
              <c:layout>
                <c:manualLayout>
                  <c:x val="9.2963470480072145E-3"/>
                  <c:y val="3.978994667833692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113-47A5-A8CC-657C6E030CD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2963470480071798E-3"/>
                  <c:y val="3.183195734267070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113-47A5-A8CC-657C6E030CDF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1EA-4851-9781-383213CCCB4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1EA-4851-9781-383213CCCB4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'[Красота 2020 -9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2020 -9 мес.xlsx]Структура конс и район'!$B$17:$B$22</c:f>
              <c:numCache>
                <c:formatCode>#\ ##0.0</c:formatCode>
                <c:ptCount val="6"/>
                <c:pt idx="0">
                  <c:v>336.17020535</c:v>
                </c:pt>
                <c:pt idx="1">
                  <c:v>283.76800151999998</c:v>
                </c:pt>
                <c:pt idx="2">
                  <c:v>32.688820079999999</c:v>
                </c:pt>
                <c:pt idx="3">
                  <c:v>19.713383750000002</c:v>
                </c:pt>
                <c:pt idx="4">
                  <c:v>955</c:v>
                </c:pt>
                <c:pt idx="5" formatCode="0.0">
                  <c:v>21.565531660000005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1EA-4851-9781-383213CCCB47}"/>
            </c:ext>
          </c:extLst>
        </c:ser>
        <c:ser>
          <c:idx val="1"/>
          <c:order val="1"/>
          <c:dLbls>
            <c:dLbl>
              <c:idx val="4"/>
              <c:layout>
                <c:manualLayout>
                  <c:x val="6.2111801242236021E-3"/>
                  <c:y val="-6.31911427579134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1EA-4851-9781-383213CCCB4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'[Красота 2020 -9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2020 -9 мес.xlsx]Структура конс и район'!$C$17:$C$22</c:f>
              <c:numCache>
                <c:formatCode>General</c:formatCode>
                <c:ptCount val="6"/>
                <c:pt idx="0" formatCode="#\ ##0.0">
                  <c:v>357.73573700999998</c:v>
                </c:pt>
                <c:pt idx="4" formatCode="#\ ##0.0">
                  <c:v>955</c:v>
                </c:pt>
                <c:pt idx="5" formatCode="#\ ##0.0">
                  <c:v>21.565531660000005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1EA-4851-9781-383213CCCB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5518853284611699"/>
          <c:y val="0.2551789184658384"/>
          <c:w val="0.2993879050864926"/>
          <c:h val="0.41708660834593131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10,6%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8,0%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2,7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57,2%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7,4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8547500213658321E-2"/>
                  <c:y val="-0.1833243318162021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6DD-443C-80D4-933E23CA14C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#\ ##0.0\ _₽_-;\-* #\ ##0.0\ _₽_-;_-* "-"??\ _₽_-;_-@_-</c:formatCode>
                <c:ptCount val="11"/>
                <c:pt idx="0">
                  <c:v>11.995104039167687</c:v>
                </c:pt>
                <c:pt idx="1">
                  <c:v>0.97919216646266838</c:v>
                </c:pt>
                <c:pt idx="2">
                  <c:v>2.3255813953488373</c:v>
                </c:pt>
                <c:pt idx="3">
                  <c:v>8.2007343941248472</c:v>
                </c:pt>
                <c:pt idx="4">
                  <c:v>2.9375764993880047</c:v>
                </c:pt>
                <c:pt idx="5">
                  <c:v>0.12239902080783355</c:v>
                </c:pt>
                <c:pt idx="6">
                  <c:v>0</c:v>
                </c:pt>
                <c:pt idx="7">
                  <c:v>60.097919216646268</c:v>
                </c:pt>
                <c:pt idx="8">
                  <c:v>7.2215422276621783</c:v>
                </c:pt>
                <c:pt idx="9">
                  <c:v>0.12239902080783355</c:v>
                </c:pt>
                <c:pt idx="10">
                  <c:v>5.9975520195838437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1581,6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23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E9D345FA-88FF-4256-B5ED-F8142FA5550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82" y="4776872"/>
            <a:ext cx="5438711" cy="3908752"/>
          </a:xfrm>
          <a:prstGeom prst="rect">
            <a:avLst/>
          </a:prstGeom>
        </p:spPr>
        <p:txBody>
          <a:bodyPr vert="horz" lIns="83786" tIns="41893" rIns="83786" bIns="4189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23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F25C8C29-82AD-4EDB-A033-5A6C2B716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4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C8C29-82AD-4EDB-A033-5A6C2B716C1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3000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92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308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3000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92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840" cy="7063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42B657B-45D5-49E8-9C98-6BEDCCE76E3F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26.03.2021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1D50AA6-06D5-45DA-B40F-294708F0B09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61855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0" y="-601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2288880" y="1465560"/>
            <a:ext cx="4454280" cy="100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4" name="Group 4"/>
          <p:cNvGrpSpPr/>
          <p:nvPr/>
        </p:nvGrpSpPr>
        <p:grpSpPr>
          <a:xfrm>
            <a:off x="1946880" y="0"/>
            <a:ext cx="4926960" cy="3431520"/>
            <a:chOff x="1946880" y="0"/>
            <a:chExt cx="4926960" cy="3431520"/>
          </a:xfrm>
        </p:grpSpPr>
        <p:grpSp>
          <p:nvGrpSpPr>
            <p:cNvPr id="45" name="Group 5"/>
            <p:cNvGrpSpPr/>
            <p:nvPr/>
          </p:nvGrpSpPr>
          <p:grpSpPr>
            <a:xfrm>
              <a:off x="1946880" y="25920"/>
              <a:ext cx="1835640" cy="3377520"/>
              <a:chOff x="1946880" y="25920"/>
              <a:chExt cx="1835640" cy="3377520"/>
            </a:xfrm>
          </p:grpSpPr>
          <p:grpSp>
            <p:nvGrpSpPr>
              <p:cNvPr id="46" name="Group 6"/>
              <p:cNvGrpSpPr/>
              <p:nvPr/>
            </p:nvGrpSpPr>
            <p:grpSpPr>
              <a:xfrm>
                <a:off x="1946880" y="25920"/>
                <a:ext cx="1835640" cy="1732680"/>
                <a:chOff x="1946880" y="25920"/>
                <a:chExt cx="1835640" cy="1732680"/>
              </a:xfrm>
            </p:grpSpPr>
            <p:sp>
              <p:nvSpPr>
                <p:cNvPr id="47" name="CustomShape 7"/>
                <p:cNvSpPr/>
                <p:nvPr/>
              </p:nvSpPr>
              <p:spPr>
                <a:xfrm>
                  <a:off x="194688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8" name="CustomShape 8"/>
                <p:cNvSpPr/>
                <p:nvPr/>
              </p:nvSpPr>
              <p:spPr>
                <a:xfrm>
                  <a:off x="287316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9" name="CustomShape 9"/>
                <p:cNvSpPr/>
                <p:nvPr/>
              </p:nvSpPr>
              <p:spPr>
                <a:xfrm>
                  <a:off x="194688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0" name="CustomShape 10"/>
                <p:cNvSpPr/>
                <p:nvPr/>
              </p:nvSpPr>
              <p:spPr>
                <a:xfrm>
                  <a:off x="287316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1" name="Group 11"/>
              <p:cNvGrpSpPr/>
              <p:nvPr/>
            </p:nvGrpSpPr>
            <p:grpSpPr>
              <a:xfrm>
                <a:off x="1997640" y="1702080"/>
                <a:ext cx="1720440" cy="1701360"/>
                <a:chOff x="1997640" y="1702080"/>
                <a:chExt cx="1720440" cy="1701360"/>
              </a:xfrm>
            </p:grpSpPr>
            <p:sp>
              <p:nvSpPr>
                <p:cNvPr id="52" name="CustomShape 12"/>
                <p:cNvSpPr/>
                <p:nvPr/>
              </p:nvSpPr>
              <p:spPr>
                <a:xfrm rot="2502000">
                  <a:off x="1957320" y="20815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3"/>
                <p:cNvSpPr/>
                <p:nvPr/>
              </p:nvSpPr>
              <p:spPr>
                <a:xfrm rot="8298000">
                  <a:off x="2614680" y="205056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4" name="CustomShape 14"/>
                <p:cNvSpPr/>
                <p:nvPr/>
              </p:nvSpPr>
              <p:spPr>
                <a:xfrm rot="8298000">
                  <a:off x="1965960" y="26791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5" name="CustomShape 15"/>
                <p:cNvSpPr/>
                <p:nvPr/>
              </p:nvSpPr>
              <p:spPr>
                <a:xfrm rot="13302000">
                  <a:off x="2586960" y="267948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6" name="Group 16"/>
            <p:cNvGrpSpPr/>
            <p:nvPr/>
          </p:nvGrpSpPr>
          <p:grpSpPr>
            <a:xfrm>
              <a:off x="4050000" y="0"/>
              <a:ext cx="1286280" cy="1372680"/>
              <a:chOff x="4050000" y="0"/>
              <a:chExt cx="1286280" cy="1372680"/>
            </a:xfrm>
          </p:grpSpPr>
          <p:grpSp>
            <p:nvGrpSpPr>
              <p:cNvPr id="57" name="Group 17"/>
              <p:cNvGrpSpPr/>
              <p:nvPr/>
            </p:nvGrpSpPr>
            <p:grpSpPr>
              <a:xfrm>
                <a:off x="4708080" y="716760"/>
                <a:ext cx="628200" cy="645840"/>
                <a:chOff x="4708080" y="716760"/>
                <a:chExt cx="628200" cy="645840"/>
              </a:xfrm>
            </p:grpSpPr>
            <p:sp>
              <p:nvSpPr>
                <p:cNvPr id="58" name="CustomShape 18"/>
                <p:cNvSpPr/>
                <p:nvPr/>
              </p:nvSpPr>
              <p:spPr>
                <a:xfrm rot="2763000">
                  <a:off x="4705560" y="83736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9" name="CustomShape 19"/>
                <p:cNvSpPr/>
                <p:nvPr/>
              </p:nvSpPr>
              <p:spPr>
                <a:xfrm rot="8037000">
                  <a:off x="4926240" y="84384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0" name="CustomShape 20"/>
                <p:cNvSpPr/>
                <p:nvPr/>
              </p:nvSpPr>
              <p:spPr>
                <a:xfrm rot="8037000">
                  <a:off x="4701960" y="108936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1" name="CustomShape 21"/>
                <p:cNvSpPr/>
                <p:nvPr/>
              </p:nvSpPr>
              <p:spPr>
                <a:xfrm rot="13563600">
                  <a:off x="4938840" y="108720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2" name="Group 22"/>
              <p:cNvGrpSpPr/>
              <p:nvPr/>
            </p:nvGrpSpPr>
            <p:grpSpPr>
              <a:xfrm>
                <a:off x="4050000" y="730440"/>
                <a:ext cx="635760" cy="642240"/>
                <a:chOff x="4050000" y="730440"/>
                <a:chExt cx="635760" cy="642240"/>
              </a:xfrm>
            </p:grpSpPr>
            <p:sp>
              <p:nvSpPr>
                <p:cNvPr id="63" name="CustomShape 23"/>
                <p:cNvSpPr/>
                <p:nvPr/>
              </p:nvSpPr>
              <p:spPr>
                <a:xfrm rot="10800000">
                  <a:off x="4371480" y="10454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4"/>
                <p:cNvSpPr/>
                <p:nvPr/>
              </p:nvSpPr>
              <p:spPr>
                <a:xfrm rot="10800000">
                  <a:off x="4371480" y="73008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5" name="CustomShape 25"/>
                <p:cNvSpPr/>
                <p:nvPr/>
              </p:nvSpPr>
              <p:spPr>
                <a:xfrm rot="10800000">
                  <a:off x="4051440" y="7376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6" name="CustomShape 26"/>
                <p:cNvSpPr/>
                <p:nvPr/>
              </p:nvSpPr>
              <p:spPr>
                <a:xfrm rot="10800000">
                  <a:off x="4050000" y="104652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7" name="Group 27"/>
              <p:cNvGrpSpPr/>
              <p:nvPr/>
            </p:nvGrpSpPr>
            <p:grpSpPr>
              <a:xfrm>
                <a:off x="4693680" y="0"/>
                <a:ext cx="635040" cy="676440"/>
                <a:chOff x="4693680" y="0"/>
                <a:chExt cx="635040" cy="676440"/>
              </a:xfrm>
            </p:grpSpPr>
            <p:sp>
              <p:nvSpPr>
                <p:cNvPr id="68" name="CustomShape 28"/>
                <p:cNvSpPr/>
                <p:nvPr/>
              </p:nvSpPr>
              <p:spPr>
                <a:xfrm>
                  <a:off x="469368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9"/>
                <p:cNvSpPr/>
                <p:nvPr/>
              </p:nvSpPr>
              <p:spPr>
                <a:xfrm>
                  <a:off x="501444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0" name="CustomShape 30"/>
                <p:cNvSpPr/>
                <p:nvPr/>
              </p:nvSpPr>
              <p:spPr>
                <a:xfrm>
                  <a:off x="469368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1" name="CustomShape 31"/>
                <p:cNvSpPr/>
                <p:nvPr/>
              </p:nvSpPr>
              <p:spPr>
                <a:xfrm>
                  <a:off x="501444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2" name="CustomShape 32"/>
              <p:cNvSpPr/>
              <p:nvPr/>
            </p:nvSpPr>
            <p:spPr>
              <a:xfrm rot="10800000">
                <a:off x="4050000" y="22320"/>
                <a:ext cx="628920" cy="6523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3" name="Group 33"/>
            <p:cNvGrpSpPr/>
            <p:nvPr/>
          </p:nvGrpSpPr>
          <p:grpSpPr>
            <a:xfrm>
              <a:off x="3880800" y="1507680"/>
              <a:ext cx="618120" cy="655200"/>
              <a:chOff x="3880800" y="1507680"/>
              <a:chExt cx="618120" cy="655200"/>
            </a:xfrm>
          </p:grpSpPr>
          <p:sp>
            <p:nvSpPr>
              <p:cNvPr id="74" name="CustomShape 34"/>
              <p:cNvSpPr/>
              <p:nvPr/>
            </p:nvSpPr>
            <p:spPr>
              <a:xfrm rot="5400000">
                <a:off x="4185360" y="1512360"/>
                <a:ext cx="31824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5" name="CustomShape 35"/>
              <p:cNvSpPr/>
              <p:nvPr/>
            </p:nvSpPr>
            <p:spPr>
              <a:xfrm rot="5400000">
                <a:off x="4185360" y="183744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6" name="CustomShape 36"/>
              <p:cNvSpPr/>
              <p:nvPr/>
            </p:nvSpPr>
            <p:spPr>
              <a:xfrm rot="5400000">
                <a:off x="3875760" y="152460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7" name="CustomShape 37"/>
              <p:cNvSpPr/>
              <p:nvPr/>
            </p:nvSpPr>
            <p:spPr>
              <a:xfrm rot="5400000">
                <a:off x="3875760" y="184932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8" name="Group 38"/>
            <p:cNvGrpSpPr/>
            <p:nvPr/>
          </p:nvGrpSpPr>
          <p:grpSpPr>
            <a:xfrm>
              <a:off x="4898160" y="2727000"/>
              <a:ext cx="630360" cy="648000"/>
              <a:chOff x="4898160" y="2727000"/>
              <a:chExt cx="630360" cy="648000"/>
            </a:xfrm>
          </p:grpSpPr>
          <p:sp>
            <p:nvSpPr>
              <p:cNvPr id="79" name="CustomShape 39"/>
              <p:cNvSpPr/>
              <p:nvPr/>
            </p:nvSpPr>
            <p:spPr>
              <a:xfrm rot="2771400">
                <a:off x="4896000" y="284796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40"/>
              <p:cNvSpPr/>
              <p:nvPr/>
            </p:nvSpPr>
            <p:spPr>
              <a:xfrm rot="8028600">
                <a:off x="5116680" y="2854800"/>
                <a:ext cx="41292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1" name="CustomShape 41"/>
              <p:cNvSpPr/>
              <p:nvPr/>
            </p:nvSpPr>
            <p:spPr>
              <a:xfrm rot="8028600">
                <a:off x="4893120" y="3101040"/>
                <a:ext cx="41256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2" name="CustomShape 42"/>
              <p:cNvSpPr/>
              <p:nvPr/>
            </p:nvSpPr>
            <p:spPr>
              <a:xfrm rot="13571400">
                <a:off x="5130000" y="309924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3" name="Group 43"/>
            <p:cNvGrpSpPr/>
            <p:nvPr/>
          </p:nvGrpSpPr>
          <p:grpSpPr>
            <a:xfrm>
              <a:off x="3830400" y="2247480"/>
              <a:ext cx="702000" cy="1184040"/>
              <a:chOff x="3830400" y="2247480"/>
              <a:chExt cx="702000" cy="1184040"/>
            </a:xfrm>
          </p:grpSpPr>
          <p:sp>
            <p:nvSpPr>
              <p:cNvPr id="84" name="CustomShape 44"/>
              <p:cNvSpPr/>
              <p:nvPr/>
            </p:nvSpPr>
            <p:spPr>
              <a:xfrm rot="2391600">
                <a:off x="3808080" y="2653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5"/>
              <p:cNvSpPr/>
              <p:nvPr/>
            </p:nvSpPr>
            <p:spPr>
              <a:xfrm rot="8408400">
                <a:off x="4082040" y="2635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6" name="CustomShape 46"/>
              <p:cNvSpPr/>
              <p:nvPr/>
            </p:nvSpPr>
            <p:spPr>
              <a:xfrm rot="2391600">
                <a:off x="3807720" y="2896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7" name="CustomShape 47"/>
              <p:cNvSpPr/>
              <p:nvPr/>
            </p:nvSpPr>
            <p:spPr>
              <a:xfrm rot="8408400">
                <a:off x="4082040" y="287856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8"/>
              <p:cNvSpPr/>
              <p:nvPr/>
            </p:nvSpPr>
            <p:spPr>
              <a:xfrm rot="2391600">
                <a:off x="3808080" y="2410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9"/>
              <p:cNvSpPr/>
              <p:nvPr/>
            </p:nvSpPr>
            <p:spPr>
              <a:xfrm rot="8408400">
                <a:off x="4082040" y="239148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50"/>
              <p:cNvSpPr/>
              <p:nvPr/>
            </p:nvSpPr>
            <p:spPr>
              <a:xfrm rot="2391600">
                <a:off x="3808080" y="31237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51"/>
              <p:cNvSpPr/>
              <p:nvPr/>
            </p:nvSpPr>
            <p:spPr>
              <a:xfrm rot="8408400">
                <a:off x="4082040" y="31050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2" name="Group 52"/>
            <p:cNvGrpSpPr/>
            <p:nvPr/>
          </p:nvGrpSpPr>
          <p:grpSpPr>
            <a:xfrm>
              <a:off x="4543920" y="1539000"/>
              <a:ext cx="1302840" cy="1264680"/>
              <a:chOff x="4543920" y="1539000"/>
              <a:chExt cx="1302840" cy="1264680"/>
            </a:xfrm>
          </p:grpSpPr>
          <p:sp>
            <p:nvSpPr>
              <p:cNvPr id="93" name="CustomShape 53"/>
              <p:cNvSpPr/>
              <p:nvPr/>
            </p:nvSpPr>
            <p:spPr>
              <a:xfrm rot="10800000">
                <a:off x="5202720" y="215892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4"/>
              <p:cNvSpPr/>
              <p:nvPr/>
            </p:nvSpPr>
            <p:spPr>
              <a:xfrm rot="10800000">
                <a:off x="5202720" y="153900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5" name="CustomShape 55"/>
              <p:cNvSpPr/>
              <p:nvPr/>
            </p:nvSpPr>
            <p:spPr>
              <a:xfrm rot="10800000">
                <a:off x="4546800" y="15526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6" name="CustomShape 56"/>
              <p:cNvSpPr/>
              <p:nvPr/>
            </p:nvSpPr>
            <p:spPr>
              <a:xfrm rot="10800000">
                <a:off x="4543920" y="21610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7" name="Group 57"/>
            <p:cNvGrpSpPr/>
            <p:nvPr/>
          </p:nvGrpSpPr>
          <p:grpSpPr>
            <a:xfrm>
              <a:off x="5514840" y="360"/>
              <a:ext cx="1260360" cy="1313640"/>
              <a:chOff x="5514840" y="360"/>
              <a:chExt cx="1260360" cy="1313640"/>
            </a:xfrm>
          </p:grpSpPr>
          <p:sp>
            <p:nvSpPr>
              <p:cNvPr id="98" name="CustomShape 58"/>
              <p:cNvSpPr/>
              <p:nvPr/>
            </p:nvSpPr>
            <p:spPr>
              <a:xfrm rot="10800000">
                <a:off x="6148440" y="65664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9"/>
              <p:cNvSpPr/>
              <p:nvPr/>
            </p:nvSpPr>
            <p:spPr>
              <a:xfrm rot="10800000">
                <a:off x="5528520" y="2340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0" name="CustomShape 60"/>
              <p:cNvSpPr/>
              <p:nvPr/>
            </p:nvSpPr>
            <p:spPr>
              <a:xfrm rot="10800000">
                <a:off x="6154200" y="0"/>
                <a:ext cx="621000" cy="655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1" name="CustomShape 61"/>
              <p:cNvSpPr/>
              <p:nvPr/>
            </p:nvSpPr>
            <p:spPr>
              <a:xfrm rot="10800000">
                <a:off x="5832360" y="9849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62"/>
              <p:cNvSpPr/>
              <p:nvPr/>
            </p:nvSpPr>
            <p:spPr>
              <a:xfrm rot="10800000">
                <a:off x="5832360" y="6681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3"/>
              <p:cNvSpPr/>
              <p:nvPr/>
            </p:nvSpPr>
            <p:spPr>
              <a:xfrm rot="10800000">
                <a:off x="5515920" y="67500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4"/>
              <p:cNvSpPr/>
              <p:nvPr/>
            </p:nvSpPr>
            <p:spPr>
              <a:xfrm rot="10800000">
                <a:off x="5514840" y="98604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5" name="CustomShape 65"/>
            <p:cNvSpPr/>
            <p:nvPr/>
          </p:nvSpPr>
          <p:spPr>
            <a:xfrm>
              <a:off x="5965560" y="2507040"/>
              <a:ext cx="779760" cy="74952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CustomShape 66"/>
            <p:cNvSpPr/>
            <p:nvPr/>
          </p:nvSpPr>
          <p:spPr>
            <a:xfrm rot="10800000">
              <a:off x="5965560" y="1577880"/>
              <a:ext cx="908280" cy="92880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7" name="CustomShape 67"/>
          <p:cNvSpPr/>
          <p:nvPr/>
        </p:nvSpPr>
        <p:spPr>
          <a:xfrm rot="10800000" flipH="1">
            <a:off x="-360" y="-59400"/>
            <a:ext cx="6857640" cy="27669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68"/>
          <p:cNvSpPr/>
          <p:nvPr/>
        </p:nvSpPr>
        <p:spPr>
          <a:xfrm rot="10800000" flipV="1">
            <a:off x="-119160" y="6423840"/>
            <a:ext cx="6993000" cy="27201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69"/>
          <p:cNvSpPr/>
          <p:nvPr/>
        </p:nvSpPr>
        <p:spPr>
          <a:xfrm>
            <a:off x="195120" y="543960"/>
            <a:ext cx="178128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>
                <a:solidFill>
                  <a:srgbClr val="FFFFFF"/>
                </a:solidFill>
                <a:latin typeface="Segoe UI"/>
              </a:rPr>
              <a:t>2020 год</a:t>
            </a:r>
            <a:endParaRPr lang="ru-RU" sz="3000" b="0" strike="noStrike" spc="-1">
              <a:latin typeface="Arial"/>
            </a:endParaRPr>
          </a:p>
        </p:txBody>
      </p:sp>
      <p:grpSp>
        <p:nvGrpSpPr>
          <p:cNvPr id="110" name="Group 70"/>
          <p:cNvGrpSpPr/>
          <p:nvPr/>
        </p:nvGrpSpPr>
        <p:grpSpPr>
          <a:xfrm>
            <a:off x="109800" y="4327200"/>
            <a:ext cx="6645240" cy="4740120"/>
            <a:chOff x="109800" y="4327200"/>
            <a:chExt cx="6645240" cy="4740120"/>
          </a:xfrm>
        </p:grpSpPr>
        <p:grpSp>
          <p:nvGrpSpPr>
            <p:cNvPr id="111" name="Group 71"/>
            <p:cNvGrpSpPr/>
            <p:nvPr/>
          </p:nvGrpSpPr>
          <p:grpSpPr>
            <a:xfrm>
              <a:off x="109800" y="4363200"/>
              <a:ext cx="2476080" cy="4672080"/>
              <a:chOff x="109800" y="4363200"/>
              <a:chExt cx="2476080" cy="4672080"/>
            </a:xfrm>
          </p:grpSpPr>
          <p:grpSp>
            <p:nvGrpSpPr>
              <p:cNvPr id="112" name="Group 72"/>
              <p:cNvGrpSpPr/>
              <p:nvPr/>
            </p:nvGrpSpPr>
            <p:grpSpPr>
              <a:xfrm>
                <a:off x="109800" y="4363200"/>
                <a:ext cx="2476080" cy="2396880"/>
                <a:chOff x="109800" y="4363200"/>
                <a:chExt cx="2476080" cy="2396880"/>
              </a:xfrm>
            </p:grpSpPr>
            <p:sp>
              <p:nvSpPr>
                <p:cNvPr id="113" name="CustomShape 73"/>
                <p:cNvSpPr/>
                <p:nvPr/>
              </p:nvSpPr>
              <p:spPr>
                <a:xfrm>
                  <a:off x="10980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4" name="CustomShape 74"/>
                <p:cNvSpPr/>
                <p:nvPr/>
              </p:nvSpPr>
              <p:spPr>
                <a:xfrm>
                  <a:off x="135864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5" name="CustomShape 75"/>
                <p:cNvSpPr/>
                <p:nvPr/>
              </p:nvSpPr>
              <p:spPr>
                <a:xfrm>
                  <a:off x="109800" y="560412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6" name="CustomShape 76"/>
                <p:cNvSpPr/>
                <p:nvPr/>
              </p:nvSpPr>
              <p:spPr>
                <a:xfrm>
                  <a:off x="1359360" y="5604120"/>
                  <a:ext cx="122652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17" name="Group 77"/>
              <p:cNvGrpSpPr/>
              <p:nvPr/>
            </p:nvGrpSpPr>
            <p:grpSpPr>
              <a:xfrm>
                <a:off x="157320" y="6701040"/>
                <a:ext cx="2340360" cy="2334240"/>
                <a:chOff x="157320" y="6701040"/>
                <a:chExt cx="2340360" cy="2334240"/>
              </a:xfrm>
            </p:grpSpPr>
            <p:sp>
              <p:nvSpPr>
                <p:cNvPr id="118" name="CustomShape 78"/>
                <p:cNvSpPr/>
                <p:nvPr/>
              </p:nvSpPr>
              <p:spPr>
                <a:xfrm rot="2545800">
                  <a:off x="109800" y="720540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9"/>
                <p:cNvSpPr/>
                <p:nvPr/>
              </p:nvSpPr>
              <p:spPr>
                <a:xfrm rot="8254200">
                  <a:off x="995760" y="717192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0" name="CustomShape 80"/>
                <p:cNvSpPr/>
                <p:nvPr/>
              </p:nvSpPr>
              <p:spPr>
                <a:xfrm rot="8254200">
                  <a:off x="121320" y="804096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1" name="CustomShape 81"/>
                <p:cNvSpPr/>
                <p:nvPr/>
              </p:nvSpPr>
              <p:spPr>
                <a:xfrm rot="13345800">
                  <a:off x="969480" y="804132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2" name="Group 82"/>
            <p:cNvGrpSpPr/>
            <p:nvPr/>
          </p:nvGrpSpPr>
          <p:grpSpPr>
            <a:xfrm>
              <a:off x="2946240" y="4327200"/>
              <a:ext cx="1742400" cy="1898640"/>
              <a:chOff x="2946240" y="4327200"/>
              <a:chExt cx="1742400" cy="1898640"/>
            </a:xfrm>
          </p:grpSpPr>
          <p:grpSp>
            <p:nvGrpSpPr>
              <p:cNvPr id="123" name="Group 83"/>
              <p:cNvGrpSpPr/>
              <p:nvPr/>
            </p:nvGrpSpPr>
            <p:grpSpPr>
              <a:xfrm>
                <a:off x="3826800" y="5318640"/>
                <a:ext cx="861840" cy="893160"/>
                <a:chOff x="3826800" y="5318640"/>
                <a:chExt cx="861840" cy="893160"/>
              </a:xfrm>
            </p:grpSpPr>
            <p:sp>
              <p:nvSpPr>
                <p:cNvPr id="124" name="CustomShape 84"/>
                <p:cNvSpPr/>
                <p:nvPr/>
              </p:nvSpPr>
              <p:spPr>
                <a:xfrm rot="2806800">
                  <a:off x="3825000" y="54849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5" name="CustomShape 85"/>
                <p:cNvSpPr/>
                <p:nvPr/>
              </p:nvSpPr>
              <p:spPr>
                <a:xfrm rot="7993200">
                  <a:off x="4122720" y="549756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6" name="CustomShape 86"/>
                <p:cNvSpPr/>
                <p:nvPr/>
              </p:nvSpPr>
              <p:spPr>
                <a:xfrm rot="7993200">
                  <a:off x="3820320" y="583704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7" name="CustomShape 87"/>
                <p:cNvSpPr/>
                <p:nvPr/>
              </p:nvSpPr>
              <p:spPr>
                <a:xfrm rot="13606800">
                  <a:off x="4143600" y="58341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8" name="Group 88"/>
              <p:cNvGrpSpPr/>
              <p:nvPr/>
            </p:nvGrpSpPr>
            <p:grpSpPr>
              <a:xfrm>
                <a:off x="2946240" y="5337720"/>
                <a:ext cx="857880" cy="888120"/>
                <a:chOff x="2946240" y="5337720"/>
                <a:chExt cx="857880" cy="888120"/>
              </a:xfrm>
            </p:grpSpPr>
            <p:sp>
              <p:nvSpPr>
                <p:cNvPr id="129" name="CustomShape 89"/>
                <p:cNvSpPr/>
                <p:nvPr/>
              </p:nvSpPr>
              <p:spPr>
                <a:xfrm rot="10800000">
                  <a:off x="3380040" y="57733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90"/>
                <p:cNvSpPr/>
                <p:nvPr/>
              </p:nvSpPr>
              <p:spPr>
                <a:xfrm rot="10800000">
                  <a:off x="3380040" y="53377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1" name="CustomShape 91"/>
                <p:cNvSpPr/>
                <p:nvPr/>
              </p:nvSpPr>
              <p:spPr>
                <a:xfrm rot="10800000">
                  <a:off x="2948040" y="534744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2" name="CustomShape 92"/>
                <p:cNvSpPr/>
                <p:nvPr/>
              </p:nvSpPr>
              <p:spPr>
                <a:xfrm rot="10800000">
                  <a:off x="2946240" y="577476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3" name="Group 93"/>
              <p:cNvGrpSpPr/>
              <p:nvPr/>
            </p:nvGrpSpPr>
            <p:grpSpPr>
              <a:xfrm>
                <a:off x="3814920" y="4327200"/>
                <a:ext cx="856080" cy="935640"/>
                <a:chOff x="3814920" y="4327200"/>
                <a:chExt cx="856080" cy="935640"/>
              </a:xfrm>
            </p:grpSpPr>
            <p:sp>
              <p:nvSpPr>
                <p:cNvPr id="134" name="CustomShape 94"/>
                <p:cNvSpPr/>
                <p:nvPr/>
              </p:nvSpPr>
              <p:spPr>
                <a:xfrm>
                  <a:off x="3814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5"/>
                <p:cNvSpPr/>
                <p:nvPr/>
              </p:nvSpPr>
              <p:spPr>
                <a:xfrm>
                  <a:off x="4246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6" name="CustomShape 96"/>
                <p:cNvSpPr/>
                <p:nvPr/>
              </p:nvSpPr>
              <p:spPr>
                <a:xfrm>
                  <a:off x="3814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7" name="CustomShape 97"/>
                <p:cNvSpPr/>
                <p:nvPr/>
              </p:nvSpPr>
              <p:spPr>
                <a:xfrm>
                  <a:off x="4246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38" name="CustomShape 98"/>
              <p:cNvSpPr/>
              <p:nvPr/>
            </p:nvSpPr>
            <p:spPr>
              <a:xfrm rot="10800000">
                <a:off x="2946600" y="4358160"/>
                <a:ext cx="848160" cy="9025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39" name="Group 99"/>
            <p:cNvGrpSpPr/>
            <p:nvPr/>
          </p:nvGrpSpPr>
          <p:grpSpPr>
            <a:xfrm>
              <a:off x="2718000" y="6413040"/>
              <a:ext cx="834120" cy="905760"/>
              <a:chOff x="2718000" y="6413040"/>
              <a:chExt cx="834120" cy="905760"/>
            </a:xfrm>
          </p:grpSpPr>
          <p:sp>
            <p:nvSpPr>
              <p:cNvPr id="140" name="CustomShape 100"/>
              <p:cNvSpPr/>
              <p:nvPr/>
            </p:nvSpPr>
            <p:spPr>
              <a:xfrm rot="5400000">
                <a:off x="3123720" y="64252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1" name="CustomShape 101"/>
              <p:cNvSpPr/>
              <p:nvPr/>
            </p:nvSpPr>
            <p:spPr>
              <a:xfrm rot="5400000">
                <a:off x="3123720" y="68742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2" name="CustomShape 102"/>
              <p:cNvSpPr/>
              <p:nvPr/>
            </p:nvSpPr>
            <p:spPr>
              <a:xfrm rot="5400000">
                <a:off x="2705760" y="64414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3" name="CustomShape 103"/>
              <p:cNvSpPr/>
              <p:nvPr/>
            </p:nvSpPr>
            <p:spPr>
              <a:xfrm rot="5400000">
                <a:off x="2705760" y="68904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4" name="Group 104"/>
            <p:cNvGrpSpPr/>
            <p:nvPr/>
          </p:nvGrpSpPr>
          <p:grpSpPr>
            <a:xfrm>
              <a:off x="4083480" y="8099640"/>
              <a:ext cx="864000" cy="896760"/>
              <a:chOff x="4083480" y="8099640"/>
              <a:chExt cx="864000" cy="896760"/>
            </a:xfrm>
          </p:grpSpPr>
          <p:sp>
            <p:nvSpPr>
              <p:cNvPr id="145" name="CustomShape 105"/>
              <p:cNvSpPr/>
              <p:nvPr/>
            </p:nvSpPr>
            <p:spPr>
              <a:xfrm rot="2815200">
                <a:off x="4082040" y="8266320"/>
                <a:ext cx="54720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6"/>
              <p:cNvSpPr/>
              <p:nvPr/>
            </p:nvSpPr>
            <p:spPr>
              <a:xfrm rot="7985400">
                <a:off x="4379760" y="827964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" name="CustomShape 107"/>
              <p:cNvSpPr/>
              <p:nvPr/>
            </p:nvSpPr>
            <p:spPr>
              <a:xfrm rot="7985400">
                <a:off x="4077360" y="862056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8" name="CustomShape 108"/>
              <p:cNvSpPr/>
              <p:nvPr/>
            </p:nvSpPr>
            <p:spPr>
              <a:xfrm rot="13614600">
                <a:off x="4401000" y="8618040"/>
                <a:ext cx="54756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9" name="Group 109"/>
            <p:cNvGrpSpPr/>
            <p:nvPr/>
          </p:nvGrpSpPr>
          <p:grpSpPr>
            <a:xfrm>
              <a:off x="2642040" y="7443000"/>
              <a:ext cx="955080" cy="1624320"/>
              <a:chOff x="2642040" y="7443000"/>
              <a:chExt cx="955080" cy="1624320"/>
            </a:xfrm>
          </p:grpSpPr>
          <p:sp>
            <p:nvSpPr>
              <p:cNvPr id="150" name="CustomShape 110"/>
              <p:cNvSpPr/>
              <p:nvPr/>
            </p:nvSpPr>
            <p:spPr>
              <a:xfrm rot="2434200">
                <a:off x="2614320" y="799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11"/>
              <p:cNvSpPr/>
              <p:nvPr/>
            </p:nvSpPr>
            <p:spPr>
              <a:xfrm rot="8365800">
                <a:off x="2984400" y="79754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2" name="CustomShape 112"/>
              <p:cNvSpPr/>
              <p:nvPr/>
            </p:nvSpPr>
            <p:spPr>
              <a:xfrm rot="2434200">
                <a:off x="2614320" y="833436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3" name="CustomShape 113"/>
              <p:cNvSpPr/>
              <p:nvPr/>
            </p:nvSpPr>
            <p:spPr>
              <a:xfrm rot="8365800">
                <a:off x="2984400" y="831168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4"/>
              <p:cNvSpPr/>
              <p:nvPr/>
            </p:nvSpPr>
            <p:spPr>
              <a:xfrm rot="2434200">
                <a:off x="2614320" y="766080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5"/>
              <p:cNvSpPr/>
              <p:nvPr/>
            </p:nvSpPr>
            <p:spPr>
              <a:xfrm rot="8365800">
                <a:off x="2984400" y="763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6"/>
              <p:cNvSpPr/>
              <p:nvPr/>
            </p:nvSpPr>
            <p:spPr>
              <a:xfrm rot="2434200">
                <a:off x="2614320" y="86479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7"/>
              <p:cNvSpPr/>
              <p:nvPr/>
            </p:nvSpPr>
            <p:spPr>
              <a:xfrm rot="8365800">
                <a:off x="2984400" y="86252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8" name="Group 118"/>
            <p:cNvGrpSpPr/>
            <p:nvPr/>
          </p:nvGrpSpPr>
          <p:grpSpPr>
            <a:xfrm>
              <a:off x="3612240" y="6455880"/>
              <a:ext cx="1757880" cy="1749960"/>
              <a:chOff x="3612240" y="6455880"/>
              <a:chExt cx="1757880" cy="1749960"/>
            </a:xfrm>
          </p:grpSpPr>
          <p:sp>
            <p:nvSpPr>
              <p:cNvPr id="159" name="CustomShape 119"/>
              <p:cNvSpPr/>
              <p:nvPr/>
            </p:nvSpPr>
            <p:spPr>
              <a:xfrm rot="10800000">
                <a:off x="4501080" y="731340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20"/>
              <p:cNvSpPr/>
              <p:nvPr/>
            </p:nvSpPr>
            <p:spPr>
              <a:xfrm rot="10800000">
                <a:off x="4501080" y="645588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" name="CustomShape 121"/>
              <p:cNvSpPr/>
              <p:nvPr/>
            </p:nvSpPr>
            <p:spPr>
              <a:xfrm rot="10800000">
                <a:off x="3615840" y="647496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" name="CustomShape 122"/>
              <p:cNvSpPr/>
              <p:nvPr/>
            </p:nvSpPr>
            <p:spPr>
              <a:xfrm rot="10800000">
                <a:off x="3612240" y="731664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" name="Group 123"/>
            <p:cNvGrpSpPr/>
            <p:nvPr/>
          </p:nvGrpSpPr>
          <p:grpSpPr>
            <a:xfrm>
              <a:off x="4921920" y="4327560"/>
              <a:ext cx="1699920" cy="1816920"/>
              <a:chOff x="4921920" y="4327560"/>
              <a:chExt cx="1699920" cy="1816920"/>
            </a:xfrm>
          </p:grpSpPr>
          <p:sp>
            <p:nvSpPr>
              <p:cNvPr id="164" name="CustomShape 124"/>
              <p:cNvSpPr/>
              <p:nvPr/>
            </p:nvSpPr>
            <p:spPr>
              <a:xfrm rot="10800000">
                <a:off x="5776920" y="523584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5"/>
              <p:cNvSpPr/>
              <p:nvPr/>
            </p:nvSpPr>
            <p:spPr>
              <a:xfrm rot="10800000">
                <a:off x="4940640" y="435996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6" name="CustomShape 126"/>
              <p:cNvSpPr/>
              <p:nvPr/>
            </p:nvSpPr>
            <p:spPr>
              <a:xfrm rot="10800000">
                <a:off x="5784480" y="4327560"/>
                <a:ext cx="837360" cy="907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CustomShape 127"/>
              <p:cNvSpPr/>
              <p:nvPr/>
            </p:nvSpPr>
            <p:spPr>
              <a:xfrm rot="10800000">
                <a:off x="5350320" y="56898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8"/>
              <p:cNvSpPr/>
              <p:nvPr/>
            </p:nvSpPr>
            <p:spPr>
              <a:xfrm rot="10800000">
                <a:off x="5350320" y="52516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9"/>
              <p:cNvSpPr/>
              <p:nvPr/>
            </p:nvSpPr>
            <p:spPr>
              <a:xfrm rot="10800000">
                <a:off x="4923720" y="52614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30"/>
              <p:cNvSpPr/>
              <p:nvPr/>
            </p:nvSpPr>
            <p:spPr>
              <a:xfrm rot="10800000">
                <a:off x="4921920" y="56908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1" name="CustomShape 131"/>
            <p:cNvSpPr/>
            <p:nvPr/>
          </p:nvSpPr>
          <p:spPr>
            <a:xfrm>
              <a:off x="5529960" y="7795080"/>
              <a:ext cx="1051920" cy="103680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132"/>
            <p:cNvSpPr/>
            <p:nvPr/>
          </p:nvSpPr>
          <p:spPr>
            <a:xfrm rot="10800000">
              <a:off x="5529960" y="6510240"/>
              <a:ext cx="1225080" cy="12848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3" name="CustomShape 133"/>
          <p:cNvSpPr/>
          <p:nvPr/>
        </p:nvSpPr>
        <p:spPr>
          <a:xfrm>
            <a:off x="1511280" y="7002720"/>
            <a:ext cx="342864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4" name="CustomShape 134"/>
          <p:cNvSpPr/>
          <p:nvPr/>
        </p:nvSpPr>
        <p:spPr>
          <a:xfrm>
            <a:off x="783360" y="7278840"/>
            <a:ext cx="6059880" cy="173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5" name="CustomShape 135"/>
          <p:cNvSpPr/>
          <p:nvPr/>
        </p:nvSpPr>
        <p:spPr>
          <a:xfrm>
            <a:off x="82440" y="14796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6" name="CustomShape 136"/>
          <p:cNvSpPr/>
          <p:nvPr/>
        </p:nvSpPr>
        <p:spPr>
          <a:xfrm>
            <a:off x="82440" y="226584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7" name="CustomShape 137"/>
          <p:cNvSpPr/>
          <p:nvPr/>
        </p:nvSpPr>
        <p:spPr>
          <a:xfrm>
            <a:off x="82440" y="4565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78" name="CustomShape 138"/>
          <p:cNvSpPr/>
          <p:nvPr/>
        </p:nvSpPr>
        <p:spPr>
          <a:xfrm>
            <a:off x="82440" y="18738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9"/>
          <p:cNvSpPr/>
          <p:nvPr/>
        </p:nvSpPr>
        <p:spPr>
          <a:xfrm>
            <a:off x="82440" y="2646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40"/>
          <p:cNvSpPr/>
          <p:nvPr/>
        </p:nvSpPr>
        <p:spPr>
          <a:xfrm>
            <a:off x="82440" y="378756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41"/>
          <p:cNvSpPr/>
          <p:nvPr/>
        </p:nvSpPr>
        <p:spPr>
          <a:xfrm>
            <a:off x="82440" y="3024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42"/>
          <p:cNvSpPr/>
          <p:nvPr/>
        </p:nvSpPr>
        <p:spPr>
          <a:xfrm>
            <a:off x="79920" y="5337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3"/>
          <p:cNvSpPr/>
          <p:nvPr/>
        </p:nvSpPr>
        <p:spPr>
          <a:xfrm>
            <a:off x="82440" y="3404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4"/>
          <p:cNvSpPr/>
          <p:nvPr/>
        </p:nvSpPr>
        <p:spPr>
          <a:xfrm>
            <a:off x="81000" y="49507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октябрь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5"/>
          <p:cNvSpPr/>
          <p:nvPr/>
        </p:nvSpPr>
        <p:spPr>
          <a:xfrm>
            <a:off x="82440" y="417420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6"/>
          <p:cNvSpPr/>
          <p:nvPr/>
        </p:nvSpPr>
        <p:spPr>
          <a:xfrm>
            <a:off x="65160" y="5722560"/>
            <a:ext cx="1337400" cy="33588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87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360" y="5387400"/>
            <a:ext cx="406800" cy="5504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8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800" cy="5544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9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84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0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9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5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5000" cy="5576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640" cy="577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6" name="CustomShape 147"/>
          <p:cNvSpPr/>
          <p:nvPr/>
        </p:nvSpPr>
        <p:spPr>
          <a:xfrm>
            <a:off x="2463480" y="3904200"/>
            <a:ext cx="3550680" cy="51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7" name="CustomShape 148"/>
          <p:cNvSpPr/>
          <p:nvPr/>
        </p:nvSpPr>
        <p:spPr>
          <a:xfrm>
            <a:off x="2264760" y="3204000"/>
            <a:ext cx="4311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8" name="CustomShape 149"/>
          <p:cNvSpPr/>
          <p:nvPr/>
        </p:nvSpPr>
        <p:spPr>
          <a:xfrm>
            <a:off x="4014360" y="4883760"/>
            <a:ext cx="2721960" cy="115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9" name="CustomShape 150"/>
          <p:cNvSpPr/>
          <p:nvPr/>
        </p:nvSpPr>
        <p:spPr>
          <a:xfrm>
            <a:off x="4138560" y="4599360"/>
            <a:ext cx="25390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0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6240" cy="696960"/>
          </a:xfrm>
          <a:prstGeom prst="rect">
            <a:avLst/>
          </a:prstGeom>
          <a:ln w="0">
            <a:noFill/>
          </a:ln>
        </p:spPr>
      </p:pic>
      <p:grpSp>
        <p:nvGrpSpPr>
          <p:cNvPr id="201" name="Group 151"/>
          <p:cNvGrpSpPr/>
          <p:nvPr/>
        </p:nvGrpSpPr>
        <p:grpSpPr>
          <a:xfrm>
            <a:off x="5566680" y="434880"/>
            <a:ext cx="1276560" cy="807120"/>
            <a:chOff x="5566680" y="434880"/>
            <a:chExt cx="1276560" cy="807120"/>
          </a:xfrm>
        </p:grpSpPr>
        <p:sp>
          <p:nvSpPr>
            <p:cNvPr id="202" name="CustomShape 152"/>
            <p:cNvSpPr/>
            <p:nvPr/>
          </p:nvSpPr>
          <p:spPr>
            <a:xfrm>
              <a:off x="643752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3" name="CustomShape 153"/>
            <p:cNvSpPr/>
            <p:nvPr/>
          </p:nvSpPr>
          <p:spPr>
            <a:xfrm>
              <a:off x="630432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4" name="CustomShape 154"/>
            <p:cNvSpPr/>
            <p:nvPr/>
          </p:nvSpPr>
          <p:spPr>
            <a:xfrm>
              <a:off x="621936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5" name="CustomShape 155"/>
            <p:cNvSpPr/>
            <p:nvPr/>
          </p:nvSpPr>
          <p:spPr>
            <a:xfrm>
              <a:off x="5784840" y="434880"/>
              <a:ext cx="40788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6"/>
            <p:cNvSpPr/>
            <p:nvPr/>
          </p:nvSpPr>
          <p:spPr>
            <a:xfrm>
              <a:off x="600084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7"/>
            <p:cNvSpPr/>
            <p:nvPr/>
          </p:nvSpPr>
          <p:spPr>
            <a:xfrm>
              <a:off x="556668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8"/>
            <p:cNvSpPr/>
            <p:nvPr/>
          </p:nvSpPr>
          <p:spPr>
            <a:xfrm flipV="1">
              <a:off x="608616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9"/>
            <p:cNvSpPr/>
            <p:nvPr/>
          </p:nvSpPr>
          <p:spPr>
            <a:xfrm flipV="1">
              <a:off x="565164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60"/>
            <p:cNvSpPr/>
            <p:nvPr/>
          </p:nvSpPr>
          <p:spPr>
            <a:xfrm>
              <a:off x="587016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3"/>
          <p:cNvSpPr/>
          <p:nvPr/>
        </p:nvSpPr>
        <p:spPr>
          <a:xfrm>
            <a:off x="26640" y="126360"/>
            <a:ext cx="44542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graphicFrame>
        <p:nvGraphicFramePr>
          <p:cNvPr id="214" name="Table 4"/>
          <p:cNvGraphicFramePr/>
          <p:nvPr>
            <p:extLst>
              <p:ext uri="{D42A27DB-BD31-4B8C-83A1-F6EECF244321}">
                <p14:modId xmlns:p14="http://schemas.microsoft.com/office/powerpoint/2010/main" val="1231549930"/>
              </p:ext>
            </p:extLst>
          </p:nvPr>
        </p:nvGraphicFramePr>
        <p:xfrm>
          <a:off x="158760" y="1314000"/>
          <a:ext cx="6366240" cy="2135280"/>
        </p:xfrm>
        <a:graphic>
          <a:graphicData uri="http://schemas.openxmlformats.org/drawingml/2006/table">
            <a:tbl>
              <a:tblPr/>
              <a:tblGrid>
                <a:gridCol w="280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2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88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00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9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Утвержденные бюджетные назначения 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2020 года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Исполнено за январь-сентябрь</a:t>
                      </a:r>
                      <a:endParaRPr lang="ru-RU" sz="11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2020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9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Доходы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2 328,5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1 681,9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9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Налоговые и неналоговые доходы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774,5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556,5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9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Безвозмездные поступления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1 554,0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1 125,4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9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Расходы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2 174,1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81,7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0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Дефицит (-)/ профицит (+)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-37,7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39,3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-104,3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15" name="CustomShape 5"/>
          <p:cNvSpPr/>
          <p:nvPr/>
        </p:nvSpPr>
        <p:spPr>
          <a:xfrm>
            <a:off x="109800" y="899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6" name="CustomShape 6"/>
          <p:cNvSpPr/>
          <p:nvPr/>
        </p:nvSpPr>
        <p:spPr>
          <a:xfrm>
            <a:off x="109800" y="33944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217" name="Table 7"/>
          <p:cNvGraphicFramePr/>
          <p:nvPr>
            <p:extLst>
              <p:ext uri="{D42A27DB-BD31-4B8C-83A1-F6EECF244321}">
                <p14:modId xmlns:p14="http://schemas.microsoft.com/office/powerpoint/2010/main" val="1737913498"/>
              </p:ext>
            </p:extLst>
          </p:nvPr>
        </p:nvGraphicFramePr>
        <p:xfrm>
          <a:off x="167040" y="3902400"/>
          <a:ext cx="6357600" cy="2232840"/>
        </p:xfrm>
        <a:graphic>
          <a:graphicData uri="http://schemas.openxmlformats.org/drawingml/2006/table">
            <a:tbl>
              <a:tblPr/>
              <a:tblGrid>
                <a:gridCol w="2800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5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08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1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Утвержденные бюджетные назначения 2020 года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Исполнено за 9 мес. 2020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% исполнения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4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Доходы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1 818,6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1 312,7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Налоговые и неналоговые доходы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454,8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357,7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Безвозмездные поступления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1 363,8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955,0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4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Расходы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1 672,6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66,3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4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Дефицит (-)/ профицит (+)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-15,7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8,2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-51,9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18" name="CustomShape 8"/>
          <p:cNvSpPr/>
          <p:nvPr/>
        </p:nvSpPr>
        <p:spPr>
          <a:xfrm>
            <a:off x="5413320" y="9597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19" name="CustomShape 9"/>
          <p:cNvSpPr/>
          <p:nvPr/>
        </p:nvSpPr>
        <p:spPr>
          <a:xfrm>
            <a:off x="5426640" y="358092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0" name="CustomShape 10"/>
          <p:cNvSpPr/>
          <p:nvPr/>
        </p:nvSpPr>
        <p:spPr>
          <a:xfrm>
            <a:off x="3084120" y="74523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848741"/>
              </p:ext>
            </p:extLst>
          </p:nvPr>
        </p:nvGraphicFramePr>
        <p:xfrm>
          <a:off x="-533400" y="6035040"/>
          <a:ext cx="4560720" cy="3036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xmlns="" id="{00000000-0008-0000-02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495657"/>
              </p:ext>
            </p:extLst>
          </p:nvPr>
        </p:nvGraphicFramePr>
        <p:xfrm>
          <a:off x="3505200" y="6183840"/>
          <a:ext cx="3611880" cy="274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"/>
          <p:cNvSpPr/>
          <p:nvPr/>
        </p:nvSpPr>
        <p:spPr>
          <a:xfrm rot="10800000" flipV="1">
            <a:off x="-119160" y="8244720"/>
            <a:ext cx="6993000" cy="899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3"/>
          <p:cNvSpPr/>
          <p:nvPr/>
        </p:nvSpPr>
        <p:spPr>
          <a:xfrm>
            <a:off x="26640" y="0"/>
            <a:ext cx="445428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6" name="CustomShape 4"/>
          <p:cNvSpPr/>
          <p:nvPr/>
        </p:nvSpPr>
        <p:spPr>
          <a:xfrm>
            <a:off x="1201680" y="827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7" name="CustomShape 5"/>
          <p:cNvSpPr/>
          <p:nvPr/>
        </p:nvSpPr>
        <p:spPr>
          <a:xfrm>
            <a:off x="1238040" y="486000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3989494"/>
              </p:ext>
            </p:extLst>
          </p:nvPr>
        </p:nvGraphicFramePr>
        <p:xfrm>
          <a:off x="26640" y="1161360"/>
          <a:ext cx="6830640" cy="369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097019"/>
              </p:ext>
            </p:extLst>
          </p:nvPr>
        </p:nvGraphicFramePr>
        <p:xfrm>
          <a:off x="26640" y="4977114"/>
          <a:ext cx="6830640" cy="4166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3"/>
          <p:cNvSpPr/>
          <p:nvPr/>
        </p:nvSpPr>
        <p:spPr>
          <a:xfrm>
            <a:off x="26640" y="126360"/>
            <a:ext cx="412200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908640" y="7380360"/>
            <a:ext cx="8071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1312,7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solidFill>
                  <a:srgbClr val="10243E"/>
                </a:solidFill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34" name="Table 5"/>
          <p:cNvGraphicFramePr/>
          <p:nvPr>
            <p:extLst>
              <p:ext uri="{D42A27DB-BD31-4B8C-83A1-F6EECF244321}">
                <p14:modId xmlns:p14="http://schemas.microsoft.com/office/powerpoint/2010/main" val="1837062248"/>
              </p:ext>
            </p:extLst>
          </p:nvPr>
        </p:nvGraphicFramePr>
        <p:xfrm>
          <a:off x="5316480" y="3981691"/>
          <a:ext cx="987275" cy="1629707"/>
        </p:xfrm>
        <a:graphic>
          <a:graphicData uri="http://schemas.openxmlformats.org/drawingml/2006/table">
            <a:tbl>
              <a:tblPr/>
              <a:tblGrid>
                <a:gridCol w="987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380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526,9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750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379,6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750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40,5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750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49,9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750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38,5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750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18,4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750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1 125,3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7506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235" name="Table 6"/>
          <p:cNvGraphicFramePr/>
          <p:nvPr>
            <p:extLst>
              <p:ext uri="{D42A27DB-BD31-4B8C-83A1-F6EECF244321}">
                <p14:modId xmlns:p14="http://schemas.microsoft.com/office/powerpoint/2010/main" val="2307924339"/>
              </p:ext>
            </p:extLst>
          </p:nvPr>
        </p:nvGraphicFramePr>
        <p:xfrm>
          <a:off x="5316479" y="6884025"/>
          <a:ext cx="1211643" cy="1216693"/>
        </p:xfrm>
        <a:graphic>
          <a:graphicData uri="http://schemas.openxmlformats.org/drawingml/2006/table">
            <a:tbl>
              <a:tblPr/>
              <a:tblGrid>
                <a:gridCol w="1211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25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336,2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25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283,8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25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32,7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25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19,7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25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955,0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858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36" name="CustomShape 7"/>
          <p:cNvSpPr/>
          <p:nvPr/>
        </p:nvSpPr>
        <p:spPr>
          <a:xfrm>
            <a:off x="5316480" y="3706036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490101" y="6588751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8" name="CustomShape 9"/>
          <p:cNvSpPr/>
          <p:nvPr/>
        </p:nvSpPr>
        <p:spPr>
          <a:xfrm>
            <a:off x="908640" y="4431837"/>
            <a:ext cx="807120" cy="4294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 dirty="0">
                <a:latin typeface="Arial"/>
              </a:rPr>
              <a:t>1681,9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solidFill>
                  <a:srgbClr val="10243E"/>
                </a:solidFill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42559"/>
              </p:ext>
            </p:extLst>
          </p:nvPr>
        </p:nvGraphicFramePr>
        <p:xfrm>
          <a:off x="-360" y="642951"/>
          <a:ext cx="6857640" cy="274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xmlns="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6996860"/>
              </p:ext>
            </p:extLst>
          </p:nvPr>
        </p:nvGraphicFramePr>
        <p:xfrm>
          <a:off x="-360" y="3478850"/>
          <a:ext cx="6858360" cy="261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xmlns="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375190"/>
              </p:ext>
            </p:extLst>
          </p:nvPr>
        </p:nvGraphicFramePr>
        <p:xfrm>
          <a:off x="26640" y="6076709"/>
          <a:ext cx="6830640" cy="3067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6" name="Table 5"/>
          <p:cNvGraphicFramePr/>
          <p:nvPr>
            <p:extLst>
              <p:ext uri="{D42A27DB-BD31-4B8C-83A1-F6EECF244321}">
                <p14:modId xmlns:p14="http://schemas.microsoft.com/office/powerpoint/2010/main" val="3313455625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Утверждено бюджетных назначений     на 2020 год, 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     за январь 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сентябрь 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2020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% исполнения годовых бюджетных назначений 2020  года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latin typeface="Times New Roman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latin typeface="Times New Roman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2 453,7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1 581,6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265,9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168,7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1 391,8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904,7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75,0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7236758"/>
              </p:ext>
            </p:extLst>
          </p:nvPr>
        </p:nvGraphicFramePr>
        <p:xfrm>
          <a:off x="-641136" y="1203121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303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56" name="Table 5"/>
          <p:cNvGraphicFramePr/>
          <p:nvPr>
            <p:extLst>
              <p:ext uri="{D42A27DB-BD31-4B8C-83A1-F6EECF244321}">
                <p14:modId xmlns:p14="http://schemas.microsoft.com/office/powerpoint/2010/main" val="4061061821"/>
              </p:ext>
            </p:extLst>
          </p:nvPr>
        </p:nvGraphicFramePr>
        <p:xfrm>
          <a:off x="202680" y="1205640"/>
          <a:ext cx="3305160" cy="7712640"/>
        </p:xfrm>
        <a:graphic>
          <a:graphicData uri="http://schemas.openxmlformats.org/drawingml/2006/table">
            <a:tbl>
              <a:tblPr/>
              <a:tblGrid>
                <a:gridCol w="1857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5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1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61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Муниципальная программа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за январь  </a:t>
                      </a:r>
                      <a:r>
                        <a:rPr lang="ru-RU" sz="105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сентябрь </a:t>
                      </a: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2020 год, млн. руб.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% испол-нения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образования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865,9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поддержка граждан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Дети Кубани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1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жилищно-коммунального хозяйства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безопасности населения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культуры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физической культуры и массового спорта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Экономическое развитие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муниципальной службы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Молодежь Кубани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Информационное обеспечение жителей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Информатизация администрации МО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Доступная среда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муниципальным имуществом и земельными ресурсами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257" name="Table 6"/>
          <p:cNvGraphicFramePr/>
          <p:nvPr>
            <p:extLst>
              <p:ext uri="{D42A27DB-BD31-4B8C-83A1-F6EECF244321}">
                <p14:modId xmlns:p14="http://schemas.microsoft.com/office/powerpoint/2010/main" val="2048362323"/>
              </p:ext>
            </p:extLst>
          </p:nvPr>
        </p:nvGraphicFramePr>
        <p:xfrm>
          <a:off x="3587760" y="1203480"/>
          <a:ext cx="3009240" cy="6411240"/>
        </p:xfrm>
        <a:graphic>
          <a:graphicData uri="http://schemas.openxmlformats.org/drawingml/2006/table">
            <a:tbl>
              <a:tblPr/>
              <a:tblGrid>
                <a:gridCol w="1641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5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25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61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Муниципальная программа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за январь </a:t>
                      </a:r>
                      <a:r>
                        <a:rPr lang="ru-RU" sz="105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сентябрь </a:t>
                      </a: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2020 год, млн. руб.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% испол-нения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муниципальными финансами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Формирование современной городской среды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6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4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Укрепление материально-технической базы архивного отдела администрации муниципального образования Новокубанский район на 2020-2022 годы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Материально-техническое и программное обеспечение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1 447,1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58" name="CustomShape 7"/>
          <p:cNvSpPr/>
          <p:nvPr/>
        </p:nvSpPr>
        <p:spPr>
          <a:xfrm>
            <a:off x="3463200" y="7697880"/>
            <a:ext cx="3428640" cy="109115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январь-август 2020 года муниципальные программы Новокубанского района исполнены в сумме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1447,1 млн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. руб., что составляет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64,3 %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5198</TotalTime>
  <Words>652</Words>
  <Application>Microsoft Office PowerPoint</Application>
  <PresentationFormat>Экран (4:3)</PresentationFormat>
  <Paragraphs>268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DejaVu Sans</vt:lpstr>
      <vt:lpstr>Segoe UI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Христозова Антонина</cp:lastModifiedBy>
  <cp:revision>490</cp:revision>
  <cp:lastPrinted>2021-03-25T11:18:23Z</cp:lastPrinted>
  <dcterms:modified xsi:type="dcterms:W3CDTF">2021-03-26T07:01:44Z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