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2DCD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2898" y="390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8236544"/>
        <c:axId val="168238080"/>
      </c:barChart>
      <c:catAx>
        <c:axId val="1682365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8238080"/>
        <c:crosses val="autoZero"/>
        <c:auto val="1"/>
        <c:lblAlgn val="ctr"/>
        <c:lblOffset val="100"/>
        <c:noMultiLvlLbl val="0"/>
      </c:catAx>
      <c:valAx>
        <c:axId val="168238080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1682365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8264448"/>
        <c:axId val="168265984"/>
      </c:barChart>
      <c:catAx>
        <c:axId val="1682644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8265984"/>
        <c:crosses val="autoZero"/>
        <c:auto val="1"/>
        <c:lblAlgn val="ctr"/>
        <c:lblOffset val="100"/>
        <c:noMultiLvlLbl val="0"/>
      </c:catAx>
      <c:valAx>
        <c:axId val="168265984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682644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681501658545876"/>
          <c:w val="0.9247161407926634"/>
          <c:h val="0.737728794022886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2019 - 9 мес.xlsx]Доходы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2019 - 9 мес.xlsx]Доходы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76.213689999999971</c:v>
                </c:pt>
                <c:pt idx="7">
                  <c:v>49.067260000000012</c:v>
                </c:pt>
                <c:pt idx="8">
                  <c:v>56.023660999999976</c:v>
                </c:pt>
              </c:numCache>
            </c:numRef>
          </c:val>
        </c:ser>
        <c:ser>
          <c:idx val="1"/>
          <c:order val="1"/>
          <c:tx>
            <c:strRef>
              <c:f>'[Красота 2019 - 9 мес.xlsx]Доходы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2019 - 9 мес.xlsx]Доходы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43.591329999999999</c:v>
                </c:pt>
                <c:pt idx="2">
                  <c:v>63.172190000000001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8336384"/>
        <c:axId val="168350464"/>
      </c:barChart>
      <c:lineChart>
        <c:grouping val="standard"/>
        <c:varyColors val="0"/>
        <c:ser>
          <c:idx val="2"/>
          <c:order val="2"/>
          <c:tx>
            <c:strRef>
              <c:f>'[Красота 2019 - 9 мес.xlsx]Доходы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2019 - 9 мес.xlsx]Доходы и дин конс'!$B$4:$M$4</c:f>
              <c:numCache>
                <c:formatCode>0.0</c:formatCode>
                <c:ptCount val="12"/>
                <c:pt idx="0">
                  <c:v>106.14563151538086</c:v>
                </c:pt>
                <c:pt idx="1">
                  <c:v>78.983622858637943</c:v>
                </c:pt>
                <c:pt idx="2">
                  <c:v>122.24075776193193</c:v>
                </c:pt>
                <c:pt idx="3">
                  <c:v>142.96349216016043</c:v>
                </c:pt>
                <c:pt idx="4">
                  <c:v>116.89052289070345</c:v>
                </c:pt>
                <c:pt idx="5">
                  <c:v>87.648982853903163</c:v>
                </c:pt>
                <c:pt idx="6">
                  <c:v>146.51160150443587</c:v>
                </c:pt>
                <c:pt idx="7">
                  <c:v>118.4891359711943</c:v>
                </c:pt>
                <c:pt idx="8">
                  <c:v>64.816964864497479</c:v>
                </c:pt>
                <c:pt idx="9">
                  <c:v>114.11233837565781</c:v>
                </c:pt>
                <c:pt idx="10">
                  <c:v>113.2886946660191</c:v>
                </c:pt>
                <c:pt idx="11">
                  <c:v>100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2019 - 9 мес.xlsx]Доходы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2019 - 9 мес.xlsx]Доходы и дин конс'!$B$5:$G$5</c:f>
              <c:numCache>
                <c:formatCode>0.0</c:formatCode>
                <c:ptCount val="6"/>
                <c:pt idx="0">
                  <c:v>107.82472004544638</c:v>
                </c:pt>
                <c:pt idx="1">
                  <c:v>116.87863159944875</c:v>
                </c:pt>
                <c:pt idx="2">
                  <c:v>76.731280014196116</c:v>
                </c:pt>
                <c:pt idx="3">
                  <c:v>113.95029611238017</c:v>
                </c:pt>
                <c:pt idx="4">
                  <c:v>108.29544558122137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352384"/>
        <c:axId val="187961728"/>
      </c:lineChart>
      <c:catAx>
        <c:axId val="16833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8350464"/>
        <c:crosses val="autoZero"/>
        <c:auto val="1"/>
        <c:lblAlgn val="ctr"/>
        <c:lblOffset val="100"/>
        <c:noMultiLvlLbl val="0"/>
      </c:catAx>
      <c:valAx>
        <c:axId val="16835046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2.2308721377976345E-2"/>
              <c:y val="3.9653828146079005E-2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68336384"/>
        <c:crosses val="autoZero"/>
        <c:crossBetween val="between"/>
      </c:valAx>
      <c:catAx>
        <c:axId val="168352384"/>
        <c:scaling>
          <c:orientation val="minMax"/>
        </c:scaling>
        <c:delete val="1"/>
        <c:axPos val="b"/>
        <c:majorTickMark val="out"/>
        <c:minorTickMark val="none"/>
        <c:tickLblPos val="nextTo"/>
        <c:crossAx val="187961728"/>
        <c:crosses val="autoZero"/>
        <c:auto val="1"/>
        <c:lblAlgn val="ctr"/>
        <c:lblOffset val="100"/>
        <c:noMultiLvlLbl val="0"/>
      </c:catAx>
      <c:valAx>
        <c:axId val="18796172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dirty="0"/>
                  <a:t>Динамика </a:t>
                </a:r>
              </a:p>
              <a:p>
                <a:pPr>
                  <a:defRPr/>
                </a:pPr>
                <a:r>
                  <a:rPr lang="ru-RU" b="0" dirty="0"/>
                  <a:t>с начала года,</a:t>
                </a:r>
                <a:r>
                  <a:rPr lang="ru-RU" b="0" baseline="0" dirty="0"/>
                  <a:t> %</a:t>
                </a:r>
                <a:endParaRPr lang="ru-RU" b="0" dirty="0"/>
              </a:p>
            </c:rich>
          </c:tx>
          <c:layout>
            <c:manualLayout>
              <c:xMode val="edge"/>
              <c:yMode val="edge"/>
              <c:x val="0.86007776726587448"/>
              <c:y val="3.1584288253686095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68352384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2019 - 9 мес.xlsx]Доходы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2019 - 9 мес.xlsx]Доходы и дин район'!$B$2:$M$2</c:f>
              <c:numCache>
                <c:formatCode>#,##0.0</c:formatCode>
                <c:ptCount val="12"/>
                <c:pt idx="0">
                  <c:v>24.563000000000006</c:v>
                </c:pt>
                <c:pt idx="1">
                  <c:v>31.280330000000003</c:v>
                </c:pt>
                <c:pt idx="2">
                  <c:v>31.816479999999995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</c:numCache>
            </c:numRef>
          </c:val>
        </c:ser>
        <c:ser>
          <c:idx val="1"/>
          <c:order val="1"/>
          <c:tx>
            <c:strRef>
              <c:f>'[Красота 2019 - 9 мес.xlsx]Доходы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2019 - 9 мес.xlsx]Доходы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87999744"/>
        <c:axId val="188001280"/>
      </c:barChart>
      <c:lineChart>
        <c:grouping val="standard"/>
        <c:varyColors val="0"/>
        <c:ser>
          <c:idx val="2"/>
          <c:order val="2"/>
          <c:tx>
            <c:strRef>
              <c:f>'[Красота 2019 - 9 мес.xlsx]Доходы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2019 - 9 мес.xlsx]Доходы и дин район'!$B$4:$M$4</c:f>
              <c:numCache>
                <c:formatCode>0.0</c:formatCode>
                <c:ptCount val="12"/>
                <c:pt idx="0">
                  <c:v>107.29053042349948</c:v>
                </c:pt>
                <c:pt idx="1">
                  <c:v>84.424057361236819</c:v>
                </c:pt>
                <c:pt idx="2">
                  <c:v>133.92456997669453</c:v>
                </c:pt>
                <c:pt idx="3">
                  <c:v>141.32855108826007</c:v>
                </c:pt>
                <c:pt idx="4">
                  <c:v>108.83399976447954</c:v>
                </c:pt>
                <c:pt idx="5">
                  <c:v>88.66854998397379</c:v>
                </c:pt>
                <c:pt idx="6">
                  <c:v>134.84291505962614</c:v>
                </c:pt>
                <c:pt idx="7">
                  <c:v>120.11586373749566</c:v>
                </c:pt>
                <c:pt idx="8">
                  <c:v>81.426212092970644</c:v>
                </c:pt>
                <c:pt idx="9">
                  <c:v>129.73833590981599</c:v>
                </c:pt>
                <c:pt idx="10">
                  <c:v>79.304527970271579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 2019 - 9 мес.xlsx]Доходы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 2019 - 9 мес.xlsx]Доходы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2019 - 9 мес.xlsx]Доходы и дин район'!$B$5:$G$5</c:f>
              <c:numCache>
                <c:formatCode>0.0</c:formatCode>
                <c:ptCount val="6"/>
                <c:pt idx="0">
                  <c:v>100.29128282852204</c:v>
                </c:pt>
                <c:pt idx="1">
                  <c:v>109.29099958981368</c:v>
                </c:pt>
                <c:pt idx="2">
                  <c:v>76.137055160962007</c:v>
                </c:pt>
                <c:pt idx="3">
                  <c:v>112.78864384884415</c:v>
                </c:pt>
                <c:pt idx="4">
                  <c:v>110.44086796345086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011648"/>
        <c:axId val="188013184"/>
      </c:lineChart>
      <c:catAx>
        <c:axId val="18799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8001280"/>
        <c:crosses val="autoZero"/>
        <c:auto val="1"/>
        <c:lblAlgn val="ctr"/>
        <c:lblOffset val="100"/>
        <c:noMultiLvlLbl val="0"/>
      </c:catAx>
      <c:valAx>
        <c:axId val="18800128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2.2308721377976345E-2"/>
              <c:y val="4.2164058670065348E-2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87999744"/>
        <c:crosses val="autoZero"/>
        <c:crossBetween val="between"/>
      </c:valAx>
      <c:catAx>
        <c:axId val="188011648"/>
        <c:scaling>
          <c:orientation val="minMax"/>
        </c:scaling>
        <c:delete val="1"/>
        <c:axPos val="b"/>
        <c:majorTickMark val="out"/>
        <c:minorTickMark val="none"/>
        <c:tickLblPos val="nextTo"/>
        <c:crossAx val="188013184"/>
        <c:crosses val="autoZero"/>
        <c:auto val="1"/>
        <c:lblAlgn val="ctr"/>
        <c:lblOffset val="100"/>
        <c:noMultiLvlLbl val="0"/>
      </c:catAx>
      <c:valAx>
        <c:axId val="18801318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88011648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'[Красота 2019 - 9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2019 - 9 мес.xlsx]из анализа исполнения по пос'!$B$22:$B$30</c:f>
              <c:numCache>
                <c:formatCode>#,##0.0</c:formatCode>
                <c:ptCount val="9"/>
                <c:pt idx="0">
                  <c:v>102.57434161713338</c:v>
                </c:pt>
                <c:pt idx="1">
                  <c:v>47.142655708296623</c:v>
                </c:pt>
                <c:pt idx="2">
                  <c:v>123.47934940737176</c:v>
                </c:pt>
                <c:pt idx="3">
                  <c:v>105.24917283362775</c:v>
                </c:pt>
                <c:pt idx="4">
                  <c:v>109.79199674595131</c:v>
                </c:pt>
                <c:pt idx="5">
                  <c:v>133.04695610435965</c:v>
                </c:pt>
                <c:pt idx="6">
                  <c:v>98.627577563474375</c:v>
                </c:pt>
                <c:pt idx="7">
                  <c:v>125.78565663976522</c:v>
                </c:pt>
                <c:pt idx="8">
                  <c:v>105.52607319332222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8078720"/>
        <c:axId val="188084608"/>
      </c:barChart>
      <c:catAx>
        <c:axId val="188078720"/>
        <c:scaling>
          <c:orientation val="maxMin"/>
        </c:scaling>
        <c:delete val="0"/>
        <c:axPos val="l"/>
        <c:majorTickMark val="none"/>
        <c:minorTickMark val="none"/>
        <c:tickLblPos val="nextTo"/>
        <c:crossAx val="188084608"/>
        <c:crosses val="autoZero"/>
        <c:auto val="1"/>
        <c:lblAlgn val="ctr"/>
        <c:lblOffset val="100"/>
        <c:noMultiLvlLbl val="0"/>
      </c:catAx>
      <c:valAx>
        <c:axId val="18808460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880787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2.9666233547132333E-2"/>
          <c:y val="0.22715042112649764"/>
          <c:w val="0.31146679957229506"/>
          <c:h val="0.76828169526749279"/>
        </c:manualLayout>
      </c:layout>
      <c:doughnutChart>
        <c:varyColors val="1"/>
        <c:ser>
          <c:idx val="0"/>
          <c:order val="0"/>
          <c:dLbls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2019 - 9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2019 - 9 мес.xlsx]Структура конс и район'!$B$4:$B$11</c:f>
              <c:numCache>
                <c:formatCode>#,##0.0</c:formatCode>
                <c:ptCount val="8"/>
                <c:pt idx="1">
                  <c:v>283.57823999999999</c:v>
                </c:pt>
                <c:pt idx="2">
                  <c:v>51.250769999999996</c:v>
                </c:pt>
                <c:pt idx="3">
                  <c:v>52.124001</c:v>
                </c:pt>
                <c:pt idx="4">
                  <c:v>41.475630000000002</c:v>
                </c:pt>
                <c:pt idx="5">
                  <c:v>15.721969999999999</c:v>
                </c:pt>
                <c:pt idx="6">
                  <c:v>970.7</c:v>
                </c:pt>
                <c:pt idx="7" formatCode="0.0">
                  <c:v>36.265679999999996</c:v>
                </c:pt>
              </c:numCache>
            </c:numRef>
          </c:val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2019 - 9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2019 - 9 мес.xlsx]Структура конс и район'!$C$4:$C$11</c:f>
              <c:numCache>
                <c:formatCode>General</c:formatCode>
                <c:ptCount val="8"/>
                <c:pt idx="0" formatCode="#,##0.0">
                  <c:v>444.15061100000003</c:v>
                </c:pt>
                <c:pt idx="6" formatCode="#,##0.0">
                  <c:v>970.7</c:v>
                </c:pt>
                <c:pt idx="7" formatCode="#,##0.0">
                  <c:v>36.265679999999996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9254715551868702"/>
          <c:y val="0.3138966888598671"/>
          <c:w val="0.29448983588361566"/>
          <c:h val="0.642533614408040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8997695269174154E-2"/>
          <c:y val="0.13507323320784956"/>
          <c:w val="0.30498150916938838"/>
          <c:h val="0.72143189695308041"/>
        </c:manualLayout>
      </c:layout>
      <c:doughnutChart>
        <c:varyColors val="1"/>
        <c:ser>
          <c:idx val="0"/>
          <c:order val="0"/>
          <c:dLbls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2019 - 9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2019 - 9 мес.xlsx]Структура конс и район'!$B$17:$B$22</c:f>
              <c:numCache>
                <c:formatCode>#,##0.0</c:formatCode>
                <c:ptCount val="6"/>
                <c:pt idx="1">
                  <c:v>215.49643</c:v>
                </c:pt>
                <c:pt idx="2">
                  <c:v>39.629889999999996</c:v>
                </c:pt>
                <c:pt idx="3">
                  <c:v>15.25169</c:v>
                </c:pt>
                <c:pt idx="4">
                  <c:v>890.7</c:v>
                </c:pt>
                <c:pt idx="5" formatCode="0.0">
                  <c:v>23.946359999999999</c:v>
                </c:pt>
              </c:numCache>
            </c:numRef>
          </c:val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'[Красота 2019 - 9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2019 - 9 мес.xlsx]Структура конс и район'!$C$17:$C$22</c:f>
              <c:numCache>
                <c:formatCode>General</c:formatCode>
                <c:ptCount val="6"/>
                <c:pt idx="0" formatCode="#,##0.0">
                  <c:v>270.37801000000002</c:v>
                </c:pt>
                <c:pt idx="4" formatCode="#,##0.0">
                  <c:v>890.7</c:v>
                </c:pt>
                <c:pt idx="5" formatCode="#,##0.0">
                  <c:v>23.946359999999999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0534466241923794"/>
          <c:y val="0.25218456705663506"/>
          <c:w val="0.30014646187932942"/>
          <c:h val="0.4783907615788390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980206367595108E-2"/>
                      <c:h val="2.32657682443859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0729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31213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94401" y="463863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8918" y="1915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0" y="269097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94401" y="387071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7876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9250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6888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4" y="5007420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4401" y="425686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:a16="http://schemas.microsoft.com/office/drawing/2014/main" xmlns="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:a16="http://schemas.microsoft.com/office/drawing/2014/main" xmlns="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:a16="http://schemas.microsoft.com/office/drawing/2014/main" xmlns="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:a16="http://schemas.microsoft.com/office/drawing/2014/main" xmlns="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:a16="http://schemas.microsoft.com/office/drawing/2014/main" xmlns="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:a16="http://schemas.microsoft.com/office/drawing/2014/main" xmlns="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:a16="http://schemas.microsoft.com/office/drawing/2014/main" xmlns="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:a16="http://schemas.microsoft.com/office/drawing/2014/main" xmlns="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:a16="http://schemas.microsoft.com/office/drawing/2014/main" xmlns="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xmlns="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xmlns="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31235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январь-сентябрь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2 199,7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1 451,1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66,0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1 473,2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872435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9 </a:t>
                      </a:r>
                      <a:r>
                        <a:rPr lang="ru-RU" sz="1100" u="none" strike="noStrike" dirty="0">
                          <a:effectLst/>
                        </a:rPr>
                        <a:t>мес.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1 654,1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1 185,1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73,4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597224"/>
              </p:ext>
            </p:extLst>
          </p:nvPr>
        </p:nvGraphicFramePr>
        <p:xfrm>
          <a:off x="3645024" y="6177825"/>
          <a:ext cx="3024336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697438"/>
              </p:ext>
            </p:extLst>
          </p:nvPr>
        </p:nvGraphicFramePr>
        <p:xfrm>
          <a:off x="26591" y="827583"/>
          <a:ext cx="6786785" cy="414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798750"/>
              </p:ext>
            </p:extLst>
          </p:nvPr>
        </p:nvGraphicFramePr>
        <p:xfrm>
          <a:off x="26590" y="5035738"/>
          <a:ext cx="6831409" cy="4108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1451,1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0080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185,1</a:t>
            </a:r>
            <a:endParaRPr lang="en-US" sz="1200" b="1" dirty="0" smtClean="0">
              <a:solidFill>
                <a:schemeClr val="tx2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2075"/>
              </p:ext>
            </p:extLst>
          </p:nvPr>
        </p:nvGraphicFramePr>
        <p:xfrm>
          <a:off x="5066833" y="4209864"/>
          <a:ext cx="1224136" cy="1652317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59758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444,2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283,6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41,5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970,7</a:t>
                      </a:r>
                    </a:p>
                  </a:txBody>
                  <a:tcPr marL="9525" marR="9525" marT="9525" marB="0" anchor="ctr"/>
                </a:tc>
              </a:tr>
              <a:tr h="198937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4091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215,5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39,6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15,3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890,7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527652"/>
              </p:ext>
            </p:extLst>
          </p:nvPr>
        </p:nvGraphicFramePr>
        <p:xfrm>
          <a:off x="26591" y="704571"/>
          <a:ext cx="6786786" cy="2643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489837"/>
              </p:ext>
            </p:extLst>
          </p:nvPr>
        </p:nvGraphicFramePr>
        <p:xfrm>
          <a:off x="0" y="3303887"/>
          <a:ext cx="6857999" cy="2780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909774"/>
              </p:ext>
            </p:extLst>
          </p:nvPr>
        </p:nvGraphicFramePr>
        <p:xfrm>
          <a:off x="-1" y="6156177"/>
          <a:ext cx="6813377" cy="288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53532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81016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8698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09329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январь 2020 года муниципальные программы Новокубанского района исполнены в сумме 76,1 млн. руб., что составляет 3,8 %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4536</TotalTime>
  <Words>644</Words>
  <Application>Microsoft Office PowerPoint</Application>
  <PresentationFormat>Экран (4:3)</PresentationFormat>
  <Paragraphs>264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Артемьева Светлана</cp:lastModifiedBy>
  <cp:revision>416</cp:revision>
  <cp:lastPrinted>2020-02-26T12:13:35Z</cp:lastPrinted>
  <dcterms:modified xsi:type="dcterms:W3CDTF">2020-04-27T14:42:38Z</dcterms:modified>
</cp:coreProperties>
</file>