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7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8\&#1050;&#1088;&#1072;&#1089;&#1086;&#1090;&#107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575678040244968E-2"/>
          <c:y val="7.7064398346146368E-2"/>
          <c:w val="0.57467158792650919"/>
          <c:h val="0.86042781370355048"/>
        </c:manualLayout>
      </c:layout>
      <c:doughnutChart>
        <c:varyColors val="1"/>
        <c:ser>
          <c:idx val="0"/>
          <c:order val="0"/>
          <c:dLbls>
            <c:dLbl>
              <c:idx val="1"/>
              <c:layout>
                <c:manualLayout>
                  <c:x val="2.2222222222222223E-2"/>
                  <c:y val="8.318063083338968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[Красота.xlsx]Исполнение!$A$29:$A$31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[Красота.xlsx]Исполнение!$B$29:$B$31</c:f>
              <c:numCache>
                <c:formatCode>#,##0.0</c:formatCode>
                <c:ptCount val="3"/>
                <c:pt idx="0">
                  <c:v>434.70747999999998</c:v>
                </c:pt>
                <c:pt idx="1">
                  <c:v>49.217257029999992</c:v>
                </c:pt>
                <c:pt idx="2" formatCode="0.0">
                  <c:v>983.43820000000005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2204516622922135"/>
          <c:y val="0.13700513878438603"/>
          <c:w val="0.35156594488188975"/>
          <c:h val="0.719426713410449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'[Красота.xlsx]Доходы и динамика'!$A$2</c:f>
              <c:strCache>
                <c:ptCount val="1"/>
                <c:pt idx="0">
                  <c:v>2018год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динамика'!$B$2:$M$2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43.591319999999989</c:v>
                </c:pt>
                <c:pt idx="2">
                  <c:v>63.172190000000008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'[Красота.xlsx]Доходы и динамика'!$A$3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динамика'!$B$3:$M$3</c:f>
              <c:numCache>
                <c:formatCode>#,##0.0</c:formatCode>
                <c:ptCount val="12"/>
                <c:pt idx="0">
                  <c:v>38.548230000000011</c:v>
                </c:pt>
                <c:pt idx="1">
                  <c:v>39.950363299999985</c:v>
                </c:pt>
                <c:pt idx="2">
                  <c:v>55.190340000000006</c:v>
                </c:pt>
                <c:pt idx="3">
                  <c:v>51.6785</c:v>
                </c:pt>
                <c:pt idx="4">
                  <c:v>42.692199999999993</c:v>
                </c:pt>
                <c:pt idx="5">
                  <c:v>36.221909999999994</c:v>
                </c:pt>
                <c:pt idx="6">
                  <c:v>62.48974969999999</c:v>
                </c:pt>
                <c:pt idx="7">
                  <c:v>49.12406</c:v>
                </c:pt>
                <c:pt idx="8">
                  <c:v>45.955089620000024</c:v>
                </c:pt>
                <c:pt idx="9">
                  <c:v>77.425892469999994</c:v>
                </c:pt>
                <c:pt idx="10">
                  <c:v>71.369160000000008</c:v>
                </c:pt>
                <c:pt idx="11">
                  <c:v>71.317839999999975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4613376"/>
        <c:axId val="84660608"/>
      </c:barChart>
      <c:lineChart>
        <c:grouping val="standard"/>
        <c:varyColors val="0"/>
        <c:ser>
          <c:idx val="2"/>
          <c:order val="2"/>
          <c:tx>
            <c:strRef>
              <c:f>'[Красота.xlsx]Доходы и динамика'!$A$4</c:f>
              <c:strCache>
                <c:ptCount val="1"/>
                <c:pt idx="0">
                  <c:v>динамика в 2017 году</c:v>
                </c:pt>
              </c:strCache>
            </c:strRef>
          </c:tx>
          <c:dLbls>
            <c:dLbl>
              <c:idx val="2"/>
              <c:layout>
                <c:manualLayout>
                  <c:x val="-3.4722222222222245E-2"/>
                  <c:y val="3.72044350433689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88888888888888E-2"/>
                  <c:y val="2.9812825432103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944444444444442E-2"/>
                  <c:y val="4.213217478421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динамика'!$B$4:$M$4</c:f>
              <c:numCache>
                <c:formatCode>0.0</c:formatCode>
                <c:ptCount val="12"/>
                <c:pt idx="0">
                  <c:v>126.07596302910189</c:v>
                </c:pt>
                <c:pt idx="1">
                  <c:v>117.05796968533807</c:v>
                </c:pt>
                <c:pt idx="2">
                  <c:v>103.42493914288444</c:v>
                </c:pt>
                <c:pt idx="3">
                  <c:v>88.21807293907176</c:v>
                </c:pt>
                <c:pt idx="4">
                  <c:v>114.13653437420625</c:v>
                </c:pt>
                <c:pt idx="5">
                  <c:v>91.929581897273749</c:v>
                </c:pt>
                <c:pt idx="6">
                  <c:v>101.9087786390255</c:v>
                </c:pt>
                <c:pt idx="7">
                  <c:v>101.59128604103849</c:v>
                </c:pt>
                <c:pt idx="8">
                  <c:v>80.773315979393246</c:v>
                </c:pt>
                <c:pt idx="9">
                  <c:v>98.776527867417315</c:v>
                </c:pt>
                <c:pt idx="10">
                  <c:v>93.964404490121566</c:v>
                </c:pt>
                <c:pt idx="11">
                  <c:v>94.699533658391474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'[Красота.xlsx]Доходы и динамика'!$A$5</c:f>
              <c:strCache>
                <c:ptCount val="1"/>
                <c:pt idx="0">
                  <c:v>динамика в 2018 году</c:v>
                </c:pt>
              </c:strCache>
            </c:strRef>
          </c:tx>
          <c:marker>
            <c:symbol val="square"/>
            <c:size val="7"/>
          </c:marker>
          <c:dLbls>
            <c:dLbl>
              <c:idx val="1"/>
              <c:layout>
                <c:manualLayout>
                  <c:x val="-3.0555555555555555E-2"/>
                  <c:y val="3.22766953025253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7776E-2"/>
                  <c:y val="3.47405651729471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1763888888888888E-2"/>
                  <c:y val="-3.9175530939706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динамика'!$B$5:$J$5</c:f>
              <c:numCache>
                <c:formatCode>0.0</c:formatCode>
                <c:ptCount val="9"/>
                <c:pt idx="0">
                  <c:v>110.0076190268658</c:v>
                </c:pt>
                <c:pt idx="1">
                  <c:v>109.11370110118625</c:v>
                </c:pt>
                <c:pt idx="2">
                  <c:v>114.46240410912489</c:v>
                </c:pt>
                <c:pt idx="3">
                  <c:v>118.10377623189527</c:v>
                </c:pt>
                <c:pt idx="4">
                  <c:v>99.174978099043869</c:v>
                </c:pt>
                <c:pt idx="5">
                  <c:v>151.2113248583523</c:v>
                </c:pt>
                <c:pt idx="6">
                  <c:v>115.17480446877192</c:v>
                </c:pt>
                <c:pt idx="7">
                  <c:v>110.84545943474539</c:v>
                </c:pt>
                <c:pt idx="8">
                  <c:v>109.20470488683156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662528"/>
        <c:axId val="87441792"/>
      </c:lineChart>
      <c:catAx>
        <c:axId val="8461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4660608"/>
        <c:crosses val="autoZero"/>
        <c:auto val="1"/>
        <c:lblAlgn val="ctr"/>
        <c:lblOffset val="100"/>
        <c:noMultiLvlLbl val="0"/>
      </c:catAx>
      <c:valAx>
        <c:axId val="8466060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84613376"/>
        <c:crosses val="autoZero"/>
        <c:crossBetween val="between"/>
      </c:valAx>
      <c:catAx>
        <c:axId val="84662528"/>
        <c:scaling>
          <c:orientation val="minMax"/>
        </c:scaling>
        <c:delete val="1"/>
        <c:axPos val="b"/>
        <c:majorTickMark val="out"/>
        <c:minorTickMark val="none"/>
        <c:tickLblPos val="nextTo"/>
        <c:crossAx val="87441792"/>
        <c:crosses val="autoZero"/>
        <c:auto val="1"/>
        <c:lblAlgn val="ctr"/>
        <c:lblOffset val="100"/>
        <c:noMultiLvlLbl val="0"/>
      </c:catAx>
      <c:valAx>
        <c:axId val="87441792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84662528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12407491251093614"/>
          <c:y val="0.91783013382693501"/>
          <c:w val="0.7518500656167979"/>
          <c:h val="5.2603427728003513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86419389451095E-2"/>
          <c:y val="5.2660445319138688E-2"/>
          <c:w val="0.75162165718467899"/>
          <c:h val="0.88069195737365824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1"/>
              <c:layout>
                <c:manualLayout>
                  <c:x val="-6.047435704727047E-3"/>
                  <c:y val="-3.070563635339045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6126495212605459E-2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440207130228274"/>
                  <c:y val="-0.1385921493629278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7.8502381911913464E-3"/>
                  <c:y val="-7.7671683284472751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4.0316238031513647E-3"/>
                  <c:y val="2.12577482446549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-0.1344275272916681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[Красота.xlsx]Структура!$A$4:$A$9</c:f>
              <c:strCache>
                <c:ptCount val="6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Специальные налоговые режимы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Прочие налоговые доходы</c:v>
                </c:pt>
              </c:strCache>
            </c:strRef>
          </c:cat>
          <c:val>
            <c:numRef>
              <c:f>[Красота.xlsx]Структура!$B$4:$B$9</c:f>
              <c:numCache>
                <c:formatCode>#,##0.00</c:formatCode>
                <c:ptCount val="6"/>
                <c:pt idx="0">
                  <c:v>288014.84999999998</c:v>
                </c:pt>
                <c:pt idx="1">
                  <c:v>35789.120000000003</c:v>
                </c:pt>
                <c:pt idx="2">
                  <c:v>45397.789999999994</c:v>
                </c:pt>
                <c:pt idx="3">
                  <c:v>4515.0599999999995</c:v>
                </c:pt>
                <c:pt idx="4">
                  <c:v>53210.960000000006</c:v>
                </c:pt>
                <c:pt idx="5">
                  <c:v>7779.6999999999989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1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3.087545713868934E-2"/>
          <c:y val="8.4024536235729558E-2"/>
          <c:w val="0.75258233958617016"/>
          <c:h val="0.88217514750422166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2.040295679007189E-2"/>
                  <c:y val="-0.1219732939725098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2443252469079078E-2"/>
                  <c:y val="-5.26158494983321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1.4282069753050323E-2"/>
                  <c:y val="1.195814761325733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5506231095134329"/>
                  <c:y val="-0.11718984660992164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[Красота.xlsx]Структура!$A$26:$A$31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земельных участков и имущества</c:v>
                </c:pt>
                <c:pt idx="3">
                  <c:v>Штрафы, санкции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[Красота.xlsx]Структура!$B$26:$B$31</c:f>
              <c:numCache>
                <c:formatCode>#,##0.00</c:formatCode>
                <c:ptCount val="6"/>
                <c:pt idx="0">
                  <c:v>19565.447029999999</c:v>
                </c:pt>
                <c:pt idx="1">
                  <c:v>1985.84</c:v>
                </c:pt>
                <c:pt idx="2">
                  <c:v>21215.329999999998</c:v>
                </c:pt>
                <c:pt idx="3">
                  <c:v>4970.5100000000011</c:v>
                </c:pt>
                <c:pt idx="4">
                  <c:v>931.56</c:v>
                </c:pt>
                <c:pt idx="5" formatCode="0.00">
                  <c:v>548.57000000000005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2"/>
        <c:holeSize val="48"/>
      </c:doughnutChart>
    </c:plotArea>
    <c:plotVisOnly val="1"/>
    <c:dispBlanksAs val="gap"/>
    <c:showDLblsOverMax val="0"/>
  </c:chart>
  <c:txPr>
    <a:bodyPr/>
    <a:lstStyle/>
    <a:p>
      <a:pPr>
        <a:defRPr sz="1200" b="1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8,0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0199741705748639"/>
                  <c:y val="-0.190201892498132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3049294308153260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5,6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655120381097146"/>
                  <c:y val="-1.585015770817773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6,5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1,9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22594652099252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5,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7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55,4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5290447129789402E-2"/>
                  <c:y val="-0.1652945018138535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9,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980206367595105E-3"/>
                  <c:y val="-0.1646437360586808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5,9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_-* #,##0.0\ _₽_-;\-* #,##0.0\ _₽_-;_-* "-"??\ _₽_-;_-@_-</c:formatCode>
                <c:ptCount val="10"/>
                <c:pt idx="0">
                  <c:v>10.321350762527233</c:v>
                </c:pt>
                <c:pt idx="1">
                  <c:v>0.68082788671023964</c:v>
                </c:pt>
                <c:pt idx="2">
                  <c:v>2.1786492374727668</c:v>
                </c:pt>
                <c:pt idx="3">
                  <c:v>2.7777777777777777</c:v>
                </c:pt>
                <c:pt idx="4">
                  <c:v>1.7973856209150325</c:v>
                </c:pt>
                <c:pt idx="5">
                  <c:v>0.2178649237472767</c:v>
                </c:pt>
                <c:pt idx="6">
                  <c:v>4.7657952069716778</c:v>
                </c:pt>
                <c:pt idx="7">
                  <c:v>63.289760348583876</c:v>
                </c:pt>
                <c:pt idx="8">
                  <c:v>8.306100217864925</c:v>
                </c:pt>
                <c:pt idx="9">
                  <c:v>5.3376906318082789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1 429,1</a:t>
          </a: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  <cdr:relSizeAnchor xmlns:cdr="http://schemas.openxmlformats.org/drawingml/2006/chartDrawing">
    <cdr:from>
      <cdr:x>0.05714</cdr:x>
      <cdr:y>0.72684</cdr:y>
    </cdr:from>
    <cdr:to>
      <cdr:x>0.13195</cdr:x>
      <cdr:y>0.84239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95003" y="4076690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0.12364</cdr:x>
      <cdr:y>0.12343</cdr:y>
    </cdr:from>
    <cdr:to>
      <cdr:x>0.14857</cdr:x>
      <cdr:y>0.22614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 flipV="1">
          <a:off x="1071067" y="692314"/>
          <a:ext cx="21602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0.23169</cdr:x>
      <cdr:y>0.09776</cdr:y>
    </cdr:from>
    <cdr:to>
      <cdr:x>0.24832</cdr:x>
      <cdr:y>0.17479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07171" y="548298"/>
          <a:ext cx="14401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0.33535</cdr:x>
      <cdr:y>0.11324</cdr:y>
    </cdr:from>
    <cdr:to>
      <cdr:x>0.39354</cdr:x>
      <cdr:y>0.17744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905150" y="635141"/>
          <a:ext cx="504099" cy="360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0.43748</cdr:x>
      <cdr:y>0.14797</cdr:y>
    </cdr:from>
    <cdr:to>
      <cdr:x>0.59542</cdr:x>
      <cdr:y>0.21216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V="1">
          <a:off x="3789909" y="829921"/>
          <a:ext cx="1368214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0.46242</cdr:x>
      <cdr:y>0.19932</cdr:y>
    </cdr:from>
    <cdr:to>
      <cdr:x>0.62035</cdr:x>
      <cdr:y>0.23784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 flipV="1">
          <a:off x="4005933" y="1117953"/>
          <a:ext cx="1368146" cy="216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0.47904</cdr:x>
      <cdr:y>0.27635</cdr:y>
    </cdr:from>
    <cdr:to>
      <cdr:x>0.62035</cdr:x>
      <cdr:y>0.28919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4149949" y="1550001"/>
          <a:ext cx="1224166" cy="72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0.31487</cdr:y>
    </cdr:from>
    <cdr:to>
      <cdr:x>0.59975</cdr:x>
      <cdr:y>0.37906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>
          <a:off x="4331494" y="1766025"/>
          <a:ext cx="864133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0.50131</cdr:x>
      <cdr:y>0.34055</cdr:y>
    </cdr:from>
    <cdr:to>
      <cdr:x>0.65093</cdr:x>
      <cdr:y>0.61014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342835" y="1910041"/>
          <a:ext cx="1296156" cy="15121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0.3919</cdr:y>
    </cdr:from>
    <cdr:to>
      <cdr:x>0.61204</cdr:x>
      <cdr:y>0.76421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4331494" y="2198073"/>
          <a:ext cx="970583" cy="20882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99FB3-E518-450E-9085-0F7813F139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23916" cy="25033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Финансовое управление администрации МО Новокубанский район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769" y="24585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16200000">
            <a:off x="-200591" y="694826"/>
            <a:ext cx="2009137" cy="11197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4775" y="4774283"/>
            <a:ext cx="490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 – это свод бюджета муниципального образования Новокубанский район, бюджета 1 городского поселения района и бюджетов 8 сельских поселений района без учета межбюджетных трансфертами между этими бюджетами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4647" y="1591240"/>
            <a:ext cx="6351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Основные параметры исполнения консолидированного бюджета Новокубанского района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1769" y="3028938"/>
            <a:ext cx="1264414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1769" y="4757130"/>
            <a:ext cx="1264415" cy="256046"/>
          </a:xfrm>
          <a:prstGeom prst="roundRect">
            <a:avLst/>
          </a:prstGeom>
          <a:solidFill>
            <a:srgbClr val="F2DCDB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1769" y="274090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1768" y="3316970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66" y="418106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1769" y="360500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1763" y="534303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767" y="389303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764" y="504516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71765" y="4469098"/>
            <a:ext cx="1264415" cy="256046"/>
          </a:xfrm>
          <a:prstGeom prst="roundRect">
            <a:avLst/>
          </a:prstGeom>
          <a:solidFill>
            <a:srgbClr val="F2DCDB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1769" y="562122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81625" y="145501"/>
            <a:ext cx="3467100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доходной части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35696" y="3543399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467,4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361422"/>
              </p:ext>
            </p:extLst>
          </p:nvPr>
        </p:nvGraphicFramePr>
        <p:xfrm>
          <a:off x="0" y="734010"/>
          <a:ext cx="9144000" cy="6107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5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500" y="145501"/>
            <a:ext cx="59912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25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январь-сентябрь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2018 года в консолидированный бюджет Новокубанского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поступило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483,9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миллиона рублей налоговых и неналоговых доходов, что составляет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114,7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 к объемам поступлений за аналогичный период 2017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484778"/>
              </p:ext>
            </p:extLst>
          </p:nvPr>
        </p:nvGraphicFramePr>
        <p:xfrm>
          <a:off x="0" y="503178"/>
          <a:ext cx="9144000" cy="5154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5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219700" y="145501"/>
            <a:ext cx="36290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579021"/>
              </p:ext>
            </p:extLst>
          </p:nvPr>
        </p:nvGraphicFramePr>
        <p:xfrm>
          <a:off x="5508104" y="2348881"/>
          <a:ext cx="3456384" cy="30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184"/>
                <a:gridCol w="1274200"/>
              </a:tblGrid>
              <a:tr h="815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Январь-сентябрь        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года </a:t>
                      </a:r>
                      <a:r>
                        <a:rPr lang="ru-RU" sz="11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из них:</a:t>
                      </a:r>
                      <a:endParaRPr lang="ru-RU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434 707,48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288 014,85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35 789,12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налоговые режимы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45 397,79</a:t>
                      </a:r>
                    </a:p>
                  </a:txBody>
                  <a:tcPr marL="9525" marR="9525" marT="9525" marB="0" anchor="ctr"/>
                </a:tc>
              </a:tr>
              <a:tr h="5090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4 515,06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53 210,96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7 779,70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7664" y="3789040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434,7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864081"/>
              </p:ext>
            </p:extLst>
          </p:nvPr>
        </p:nvGraphicFramePr>
        <p:xfrm>
          <a:off x="0" y="1412776"/>
          <a:ext cx="6300191" cy="5376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76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29200" y="145501"/>
            <a:ext cx="38195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824070"/>
              </p:ext>
            </p:extLst>
          </p:nvPr>
        </p:nvGraphicFramePr>
        <p:xfrm>
          <a:off x="5508104" y="2276872"/>
          <a:ext cx="3528392" cy="3579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445"/>
                <a:gridCol w="1106947"/>
              </a:tblGrid>
              <a:tr h="61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Январь-сентябрь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из них: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49 217,26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19 565,45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1 985,84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21 215,33</a:t>
                      </a: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4 970,51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931,56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548,57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03648" y="4047455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49,2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8934333"/>
              </p:ext>
            </p:extLst>
          </p:nvPr>
        </p:nvGraphicFramePr>
        <p:xfrm>
          <a:off x="0" y="1547812"/>
          <a:ext cx="6224588" cy="5310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16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708611"/>
              </p:ext>
            </p:extLst>
          </p:nvPr>
        </p:nvGraphicFramePr>
        <p:xfrm>
          <a:off x="222945" y="1136545"/>
          <a:ext cx="8587680" cy="552853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23165"/>
                <a:gridCol w="1156059"/>
                <a:gridCol w="1168101"/>
                <a:gridCol w="1240355"/>
              </a:tblGrid>
              <a:tr h="573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9 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     2018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2018 года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Динамика к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2017 году, %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4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1 429,1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76164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792,1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696012"/>
              </p:ext>
            </p:extLst>
          </p:nvPr>
        </p:nvGraphicFramePr>
        <p:xfrm>
          <a:off x="350043" y="1014903"/>
          <a:ext cx="8662988" cy="560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7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8851" y="145501"/>
            <a:ext cx="6619876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171332"/>
              </p:ext>
            </p:extLst>
          </p:nvPr>
        </p:nvGraphicFramePr>
        <p:xfrm>
          <a:off x="4716016" y="620688"/>
          <a:ext cx="4104456" cy="4297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65"/>
                <a:gridCol w="990600"/>
                <a:gridCol w="931391"/>
              </a:tblGrid>
              <a:tr h="208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573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49,7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4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73,3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69,3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22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5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36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66,4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551864"/>
              </p:ext>
            </p:extLst>
          </p:nvPr>
        </p:nvGraphicFramePr>
        <p:xfrm>
          <a:off x="179512" y="578081"/>
          <a:ext cx="4264024" cy="5797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24"/>
                <a:gridCol w="1057275"/>
                <a:gridCol w="923925"/>
              </a:tblGrid>
              <a:tr h="762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744,5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73,7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80,7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70,7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44,5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31,9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89,8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8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156,4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68,8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28,1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63,2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88845" y="5157192"/>
            <a:ext cx="4332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месяцев 2018 года муниципальные программы Новокубанского района исполнены в сумме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1 220,8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млн. руб., что составляет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68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% от утвержденных бюджетных назначений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</TotalTime>
  <Words>612</Words>
  <Application>Microsoft Office PowerPoint</Application>
  <PresentationFormat>Экран (4:3)</PresentationFormat>
  <Paragraphs>209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Финансовое управление администрации МО Новокубанский район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расходной части</vt:lpstr>
      <vt:lpstr>Структура расходной части</vt:lpstr>
      <vt:lpstr>Исполнение муниципальных программ Новокубанского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Синельников Александр</cp:lastModifiedBy>
  <cp:revision>274</cp:revision>
  <cp:lastPrinted>2018-10-08T13:36:34Z</cp:lastPrinted>
  <dcterms:modified xsi:type="dcterms:W3CDTF">2018-10-15T06:42:06Z</dcterms:modified>
</cp:coreProperties>
</file>