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400" b="1" strike="noStrike" spc="-1">
                <a:solidFill>
                  <a:srgbClr val="000000"/>
                </a:solidFill>
                <a:latin typeface="Calibri"/>
              </a:rPr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7140115163148"/>
          <c:y val="6.29399585921325E-2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40978886756238"/>
          <c:y val="0.63864734299516901"/>
          <c:w val="0.51199616122840697"/>
          <c:h val="0.3142857142857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3"/>
                <c:pt idx="0">
                  <c:v>8.4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58165176"/>
        <c:axId val="157888904"/>
      </c:barChart>
      <c:catAx>
        <c:axId val="158165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57888904"/>
        <c:crosses val="autoZero"/>
        <c:auto val="1"/>
        <c:lblAlgn val="ctr"/>
        <c:lblOffset val="100"/>
        <c:noMultiLvlLbl val="0"/>
      </c:catAx>
      <c:valAx>
        <c:axId val="15788890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58165176"/>
        <c:crosses val="autoZero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t"/>
      <c:layout>
        <c:manualLayout>
          <c:xMode val="edge"/>
          <c:yMode val="edge"/>
          <c:x val="5.4140201224846897E-2"/>
          <c:y val="0.38712938660445201"/>
          <c:w val="0.85283070866141697"/>
          <c:h val="0.1226023935337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400" b="1" strike="noStrike" spc="-1">
                <a:solidFill>
                  <a:srgbClr val="000000"/>
                </a:solidFill>
                <a:latin typeface="Calibri"/>
              </a:rPr>
              <a:t>МУНИЦИПАЛЬНЫЙ ДОЛГ МУНИЦИПАЛЬНОГО ОБРАЗОВАНИЯ НОВОКУБАНСКИЙ РАЙОН</a:t>
            </a:r>
          </a:p>
        </c:rich>
      </c:tx>
      <c:layout/>
      <c:overlay val="0"/>
      <c:spPr>
        <a:noFill/>
        <a:ln w="0">
          <a:noFill/>
        </a:ln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57862984"/>
        <c:axId val="157951864"/>
      </c:barChart>
      <c:catAx>
        <c:axId val="1578629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57951864"/>
        <c:crosses val="autoZero"/>
        <c:auto val="1"/>
        <c:lblAlgn val="ctr"/>
        <c:lblOffset val="100"/>
        <c:noMultiLvlLbl val="0"/>
      </c:catAx>
      <c:valAx>
        <c:axId val="1579518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57862984"/>
        <c:crosses val="autoZero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t"/>
      <c:layout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2020 -8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2020 -8 мес.xlsx]Доходы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47.072122360000009</c:v>
                </c:pt>
                <c:pt idx="6">
                  <c:v>148.79540712999997</c:v>
                </c:pt>
                <c:pt idx="7">
                  <c:v>56.357695860000014</c:v>
                </c:pt>
              </c:numCache>
            </c:numRef>
          </c:val>
        </c:ser>
        <c:ser>
          <c:idx val="1"/>
          <c:order val="1"/>
          <c:tx>
            <c:strRef>
              <c:f>'[Красота 2020 -8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2020 -8 мес.xlsx]Доходы и дин конс'!$B$3:$M$3</c:f>
              <c:numCache>
                <c:formatCode>#\ 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24057064"/>
        <c:axId val="426505496"/>
      </c:barChart>
      <c:lineChart>
        <c:grouping val="standard"/>
        <c:varyColors val="0"/>
        <c:ser>
          <c:idx val="2"/>
          <c:order val="2"/>
          <c:tx>
            <c:strRef>
              <c:f>'[Красота 2020 -8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2020 -8 мес.xlsx]Доходы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2020 -8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2020 -8 мес.xlsx]Доходы и дин конс'!$B$5:$G$5</c:f>
              <c:numCache>
                <c:formatCode>0.0</c:formatCode>
                <c:ptCount val="6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122.25385310824267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6505888"/>
        <c:axId val="426501184"/>
      </c:lineChart>
      <c:catAx>
        <c:axId val="424057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6505496"/>
        <c:crosses val="autoZero"/>
        <c:auto val="1"/>
        <c:lblAlgn val="ctr"/>
        <c:lblOffset val="100"/>
        <c:noMultiLvlLbl val="0"/>
      </c:catAx>
      <c:valAx>
        <c:axId val="4265054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24057064"/>
        <c:crosses val="autoZero"/>
        <c:crossBetween val="between"/>
      </c:valAx>
      <c:catAx>
        <c:axId val="426505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6501184"/>
        <c:crosses val="autoZero"/>
        <c:auto val="1"/>
        <c:lblAlgn val="ctr"/>
        <c:lblOffset val="100"/>
        <c:noMultiLvlLbl val="0"/>
      </c:catAx>
      <c:valAx>
        <c:axId val="42650118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2650588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2020 -8 мес.xlsx]Доходы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2020 -8 мес.xlsx]Доходы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</c:numCache>
            </c:numRef>
          </c:val>
        </c:ser>
        <c:ser>
          <c:idx val="1"/>
          <c:order val="1"/>
          <c:tx>
            <c:strRef>
              <c:f>'[Красота 2020 -8 мес.xlsx]Доходы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2020 -8 мес.xlsx]Доходы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29654864"/>
        <c:axId val="229652904"/>
      </c:barChart>
      <c:lineChart>
        <c:grouping val="standard"/>
        <c:varyColors val="0"/>
        <c:ser>
          <c:idx val="2"/>
          <c:order val="2"/>
          <c:tx>
            <c:strRef>
              <c:f>'[Красота 2020 -8 мес.xlsx]Доходы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2020 -8 мес.xlsx]Доходы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2020 -8 мес.xlsx]Доходы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2020 -8 мес.xlsx]Доходы и дин район'!$B$5:$G$5</c:f>
              <c:numCache>
                <c:formatCode>0.0</c:formatCode>
                <c:ptCount val="6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653296"/>
        <c:axId val="229661920"/>
      </c:lineChart>
      <c:catAx>
        <c:axId val="22965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9652904"/>
        <c:crosses val="autoZero"/>
        <c:auto val="1"/>
        <c:lblAlgn val="ctr"/>
        <c:lblOffset val="100"/>
        <c:noMultiLvlLbl val="0"/>
      </c:catAx>
      <c:valAx>
        <c:axId val="22965290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29654864"/>
        <c:crosses val="autoZero"/>
        <c:crossBetween val="between"/>
      </c:valAx>
      <c:catAx>
        <c:axId val="229653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9661920"/>
        <c:crosses val="autoZero"/>
        <c:auto val="1"/>
        <c:lblAlgn val="ctr"/>
        <c:lblOffset val="100"/>
        <c:noMultiLvlLbl val="0"/>
      </c:catAx>
      <c:valAx>
        <c:axId val="229661920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2965329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2020 -8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2020 -8 мес.xlsx]из анализа исполнения по пос'!$B$22:$B$30</c:f>
              <c:numCache>
                <c:formatCode>#\ ##0.0</c:formatCode>
                <c:ptCount val="9"/>
                <c:pt idx="0">
                  <c:v>127.01304802292503</c:v>
                </c:pt>
                <c:pt idx="1">
                  <c:v>100.23411250073686</c:v>
                </c:pt>
                <c:pt idx="2">
                  <c:v>91.17979953295206</c:v>
                </c:pt>
                <c:pt idx="3">
                  <c:v>109.83840301175174</c:v>
                </c:pt>
                <c:pt idx="4">
                  <c:v>85.561046916422328</c:v>
                </c:pt>
                <c:pt idx="5">
                  <c:v>108.14172270771995</c:v>
                </c:pt>
                <c:pt idx="6">
                  <c:v>88.53009263738825</c:v>
                </c:pt>
                <c:pt idx="7">
                  <c:v>95.991069496781392</c:v>
                </c:pt>
                <c:pt idx="8">
                  <c:v>103.27280107235448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0827824"/>
        <c:axId val="430832920"/>
      </c:barChart>
      <c:catAx>
        <c:axId val="4308278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30832920"/>
        <c:crosses val="autoZero"/>
        <c:auto val="1"/>
        <c:lblAlgn val="ctr"/>
        <c:lblOffset val="100"/>
        <c:noMultiLvlLbl val="0"/>
      </c:catAx>
      <c:valAx>
        <c:axId val="43083292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308278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75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6314210674256002"/>
          <c:y val="1.456490500126726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0748451096822555E-2"/>
          <c:y val="0.14221807829649483"/>
          <c:w val="0.29598192848693533"/>
          <c:h val="0.77287502432262678"/>
        </c:manualLayout>
      </c:layout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-5.5778082288043289E-3"/>
                  <c:y val="8.25344616738478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889041144021644E-3"/>
                  <c:y val="-5.34046516713133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35158052539732E-2"/>
                      <c:h val="7.3819984655241824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3.1607579963224532E-2"/>
                  <c:y val="-8.900672457224465E-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185388192028856E-3"/>
                  <c:y val="6.79695566725805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'[Красота 2020 -8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2020 -8 мес.xlsx]Структура конс и район'!$B$4:$B$11</c:f>
              <c:numCache>
                <c:formatCode>#\ ##0.0</c:formatCode>
                <c:ptCount val="8"/>
                <c:pt idx="0">
                  <c:v>474.84226919000002</c:v>
                </c:pt>
                <c:pt idx="1">
                  <c:v>340.79073848000002</c:v>
                </c:pt>
                <c:pt idx="2">
                  <c:v>38.444588600000003</c:v>
                </c:pt>
                <c:pt idx="3">
                  <c:v>46.727492240000004</c:v>
                </c:pt>
                <c:pt idx="4">
                  <c:v>33.410863140000004</c:v>
                </c:pt>
                <c:pt idx="5">
                  <c:v>15.468586729999998</c:v>
                </c:pt>
                <c:pt idx="6">
                  <c:v>985.4</c:v>
                </c:pt>
                <c:pt idx="7" formatCode="0.0">
                  <c:v>23.185017269999996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'[Красота 2020 -8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2020 -8 мес.xlsx]Структура конс и район'!$C$4:$C$11</c:f>
              <c:numCache>
                <c:formatCode>General</c:formatCode>
                <c:ptCount val="8"/>
                <c:pt idx="0" formatCode="#\ ##0.0">
                  <c:v>498.02728646000003</c:v>
                </c:pt>
                <c:pt idx="6" formatCode="#\ ##0.0">
                  <c:v>985.4</c:v>
                </c:pt>
                <c:pt idx="7" formatCode="#\ ##0.0">
                  <c:v>23.185017269999996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151441153391191"/>
          <c:y val="0.16793335466461154"/>
          <c:w val="0.30987769813663141"/>
          <c:h val="0.7290828276711787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75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9603778757758184E-2"/>
          <c:y val="0.2200681699884145"/>
          <c:w val="0.29142371319240284"/>
          <c:h val="0.61007224553407202"/>
        </c:manualLayout>
      </c:layout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1.1112277754444877E-2"/>
                  <c:y val="7.754221700525241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61388772224557E-3"/>
                  <c:y val="3.101688680210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'[Красота 2020 -8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2020 -8 мес.xlsx]Структура конс и район'!$B$17:$B$22</c:f>
              <c:numCache>
                <c:formatCode>#\ ##0.0</c:formatCode>
                <c:ptCount val="6"/>
                <c:pt idx="0">
                  <c:v>302.64923257000004</c:v>
                </c:pt>
                <c:pt idx="1">
                  <c:v>254.72721832000002</c:v>
                </c:pt>
                <c:pt idx="2">
                  <c:v>31.017432169999999</c:v>
                </c:pt>
                <c:pt idx="3">
                  <c:v>16.904582080000001</c:v>
                </c:pt>
                <c:pt idx="4">
                  <c:v>848.8</c:v>
                </c:pt>
                <c:pt idx="5" formatCode="0.0">
                  <c:v>15.983026509999997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'[Красота 2020 -8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2020 -8 мес.xlsx]Структура конс и район'!$C$17:$C$22</c:f>
              <c:numCache>
                <c:formatCode>General</c:formatCode>
                <c:ptCount val="6"/>
                <c:pt idx="0" formatCode="#\ ##0.0">
                  <c:v>318.63225908000004</c:v>
                </c:pt>
                <c:pt idx="4" formatCode="#\ ##0.0">
                  <c:v>848.8</c:v>
                </c:pt>
                <c:pt idx="5" formatCode="#\ ##0.0">
                  <c:v>15.983026509999997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3137643497130052"/>
          <c:y val="0.30314458112701814"/>
          <c:w val="0.2982248063372066"/>
          <c:h val="0.4206567581552889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2.5324755153054899E-2"/>
          <c:y val="0.245510999855582"/>
          <c:w val="0.57148711224029802"/>
          <c:h val="0.47658017619024701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 w="0">
              <a:noFill/>
            </a:ln>
          </c:spPr>
          <c:dPt>
            <c:idx val="0"/>
            <c:bubble3D val="0"/>
            <c:spPr>
              <a:gradFill>
                <a:gsLst>
                  <a:gs pos="0">
                    <a:srgbClr val="295488"/>
                  </a:gs>
                  <a:gs pos="100000">
                    <a:srgbClr val="356DB0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1"/>
            <c:bubble3D val="0"/>
            <c:spPr>
              <a:gradFill>
                <a:gsLst>
                  <a:gs pos="0">
                    <a:srgbClr val="8B2926"/>
                  </a:gs>
                  <a:gs pos="100000">
                    <a:srgbClr val="B43632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2"/>
            <c:bubble3D val="0"/>
            <c:spPr>
              <a:gradFill>
                <a:gsLst>
                  <a:gs pos="0">
                    <a:srgbClr val="698530"/>
                  </a:gs>
                  <a:gs pos="100000">
                    <a:srgbClr val="8AAD3F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3"/>
            <c:bubble3D val="0"/>
            <c:spPr>
              <a:gradFill>
                <a:gsLst>
                  <a:gs pos="0">
                    <a:srgbClr val="553C71"/>
                  </a:gs>
                  <a:gs pos="100000">
                    <a:srgbClr val="6D4E93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4"/>
            <c:bubble3D val="0"/>
            <c:spPr>
              <a:gradFill>
                <a:gsLst>
                  <a:gs pos="0">
                    <a:srgbClr val="25798F"/>
                  </a:gs>
                  <a:gs pos="100000">
                    <a:srgbClr val="2F9DBA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5"/>
            <c:bubble3D val="0"/>
            <c:spPr>
              <a:gradFill>
                <a:gsLst>
                  <a:gs pos="0">
                    <a:srgbClr val="B6611C"/>
                  </a:gs>
                  <a:gs pos="100000">
                    <a:srgbClr val="EC7D25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6"/>
            <c:bubble3D val="0"/>
            <c:spPr>
              <a:gradFill>
                <a:gsLst>
                  <a:gs pos="0">
                    <a:srgbClr val="667DA0"/>
                  </a:gs>
                  <a:gs pos="100000">
                    <a:srgbClr val="85A1D0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7"/>
            <c:bubble3D val="0"/>
            <c:spPr>
              <a:solidFill>
                <a:srgbClr val="FFC000"/>
              </a:solidFill>
              <a:ln w="0">
                <a:noFill/>
              </a:ln>
            </c:spPr>
          </c:dPt>
          <c:dPt>
            <c:idx val="8"/>
            <c:bubble3D val="0"/>
            <c:spPr>
              <a:gradFill>
                <a:gsLst>
                  <a:gs pos="0">
                    <a:srgbClr val="8B9E6A"/>
                  </a:gs>
                  <a:gs pos="100000">
                    <a:srgbClr val="B4CE8A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9"/>
            <c:bubble3D val="0"/>
            <c:spPr>
              <a:gradFill>
                <a:gsLst>
                  <a:gs pos="0">
                    <a:srgbClr val="7D6F91"/>
                  </a:gs>
                  <a:gs pos="100000">
                    <a:srgbClr val="A291BC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10"/>
            <c:bubble3D val="0"/>
            <c:explosion val="1"/>
            <c:spPr>
              <a:gradFill>
                <a:gsLst>
                  <a:gs pos="0">
                    <a:srgbClr val="6595A5"/>
                  </a:gs>
                  <a:gs pos="100000">
                    <a:srgbClr val="83C0D8"/>
                  </a:gs>
                </a:gsLst>
                <a:lin ang="16200000"/>
              </a:gradFill>
              <a:ln w="0">
                <a:noFill/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Общегосударственные вопросы 10,3%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Национальная безопасность 1,0 %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Национальная экономика 7,3%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Жилищно-коммунальное хозяйство 4,1%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Физическая культура и спорт 2,9% 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Обслуживание мун долга 0,1% Средства массовой информации 0,1%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Здравоохранение 0,0%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Образование 58,4%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Культура </a:t>
                    </a:r>
                  </a:p>
                  <a:p>
                    <a:r>
                      <a:rPr lang="ru-RU" sz="1600" b="0" strike="noStrike" spc="-1">
                        <a:latin typeface="Times New Roman"/>
                      </a:rPr>
                      <a:t>7,6 %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ru-RU" sz="1600" b="0" strike="noStrike" spc="-1">
                        <a:latin typeface="Times New Roman"/>
                      </a:rPr>
                      <a:t>Социальная политика 8,2%</a:t>
                    </a:r>
                  </a:p>
                </c:rich>
              </c:tx>
              <c:numFmt formatCode="_-* #\ ##0.0\ _₽_-;\-* #\ ##0.0\ _₽_-;_-* \-??\ _₽_-;_-@_-" sourceLinked="0"/>
              <c:spPr/>
              <c:showLegendKey val="1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pPr/>
              <c:txPr>
                <a:bodyPr wrap="square"/>
                <a:lstStyle/>
                <a:p>
                  <a:pPr>
                    <a:defRPr sz="1800" b="0" strike="noStrike" spc="-1">
                      <a:solidFill>
                        <a:srgbClr val="000000"/>
                      </a:solidFill>
                      <a:latin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_-* #\ ##0.0\ _₽_-;\-* #\ ##0.0\ _₽_-;_-* \-??\ _₽_-;_-@_-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800" b="0" strike="noStrike" spc="-1">
                    <a:solidFill>
                      <a:srgbClr val="000000"/>
                    </a:solidFill>
                    <a:latin typeface="Times New Roman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0</c:f>
              <c:numCache>
                <c:formatCode>General</c:formatCode>
                <c:ptCount val="11"/>
                <c:pt idx="0">
                  <c:v>11.9951040391677</c:v>
                </c:pt>
                <c:pt idx="1">
                  <c:v>0.97919216646266805</c:v>
                </c:pt>
                <c:pt idx="2">
                  <c:v>2.32558139534884</c:v>
                </c:pt>
                <c:pt idx="3">
                  <c:v>8.2007343941248507</c:v>
                </c:pt>
                <c:pt idx="4">
                  <c:v>2.9375764993879998</c:v>
                </c:pt>
                <c:pt idx="5">
                  <c:v>0.12239902080783401</c:v>
                </c:pt>
                <c:pt idx="6">
                  <c:v>0</c:v>
                </c:pt>
                <c:pt idx="7">
                  <c:v>60.097919216646297</c:v>
                </c:pt>
                <c:pt idx="8">
                  <c:v>7.2215422276621801</c:v>
                </c:pt>
                <c:pt idx="9">
                  <c:v>0.12239902080783401</c:v>
                </c:pt>
                <c:pt idx="10">
                  <c:v>5.9975520195838401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plotVisOnly val="1"/>
    <c:dispBlanksAs val="zero"/>
    <c:showDLblsOverMax val="1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08.09.2020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</a:rPr>
              <a:t>2020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graphicFrame>
        <p:nvGraphicFramePr>
          <p:cNvPr id="214" name="Table 4"/>
          <p:cNvGraphicFramePr/>
          <p:nvPr>
            <p:extLst>
              <p:ext uri="{D42A27DB-BD31-4B8C-83A1-F6EECF244321}">
                <p14:modId xmlns:p14="http://schemas.microsoft.com/office/powerpoint/2010/main" val="1884141208"/>
              </p:ext>
            </p:extLst>
          </p:nvPr>
        </p:nvGraphicFramePr>
        <p:xfrm>
          <a:off x="158760" y="1314000"/>
          <a:ext cx="6366240" cy="2135280"/>
        </p:xfrm>
        <a:graphic>
          <a:graphicData uri="http://schemas.openxmlformats.org/drawingml/2006/table">
            <a:tbl>
              <a:tblPr/>
              <a:tblGrid>
                <a:gridCol w="2804400"/>
                <a:gridCol w="1582920"/>
                <a:gridCol w="1028880"/>
                <a:gridCol w="950040"/>
              </a:tblGrid>
              <a:tr h="83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</a:t>
                      </a: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январь-август</a:t>
                      </a:r>
                      <a:endParaRPr lang="ru-RU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2 326,9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1 483,4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498,0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1 550,4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2 174,1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81,7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0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-37,7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-104,3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217" name="Table 7"/>
          <p:cNvGraphicFramePr/>
          <p:nvPr>
            <p:extLst>
              <p:ext uri="{D42A27DB-BD31-4B8C-83A1-F6EECF244321}">
                <p14:modId xmlns:p14="http://schemas.microsoft.com/office/powerpoint/2010/main" val="405608508"/>
              </p:ext>
            </p:extLst>
          </p:nvPr>
        </p:nvGraphicFramePr>
        <p:xfrm>
          <a:off x="167040" y="3902400"/>
          <a:ext cx="6357600" cy="2232840"/>
        </p:xfrm>
        <a:graphic>
          <a:graphicData uri="http://schemas.openxmlformats.org/drawingml/2006/table">
            <a:tbl>
              <a:tblPr/>
              <a:tblGrid>
                <a:gridCol w="2800440"/>
                <a:gridCol w="1275120"/>
                <a:gridCol w="1140840"/>
                <a:gridCol w="1141200"/>
              </a:tblGrid>
              <a:tr h="937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</a:t>
                      </a: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мес.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1 818,6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1 167,4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1 363,8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1 672,6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66,3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-15,7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-51,9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1" name="Диаграмма 14"/>
          <p:cNvGraphicFramePr/>
          <p:nvPr/>
        </p:nvGraphicFramePr>
        <p:xfrm>
          <a:off x="109800" y="6148080"/>
          <a:ext cx="3750840" cy="260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2" name="Диаграмма 17"/>
          <p:cNvGraphicFramePr/>
          <p:nvPr/>
        </p:nvGraphicFramePr>
        <p:xfrm>
          <a:off x="3530160" y="6156000"/>
          <a:ext cx="3066840" cy="272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688083"/>
              </p:ext>
            </p:extLst>
          </p:nvPr>
        </p:nvGraphicFramePr>
        <p:xfrm>
          <a:off x="26640" y="1161360"/>
          <a:ext cx="6830640" cy="36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492163"/>
              </p:ext>
            </p:extLst>
          </p:nvPr>
        </p:nvGraphicFramePr>
        <p:xfrm>
          <a:off x="-360" y="5193720"/>
          <a:ext cx="6830640" cy="395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08640" y="7380360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10243E"/>
                </a:solidFill>
                <a:latin typeface="Calibri"/>
              </a:rPr>
              <a:t>1167,4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4" name="Table 5"/>
          <p:cNvGraphicFramePr/>
          <p:nvPr>
            <p:extLst>
              <p:ext uri="{D42A27DB-BD31-4B8C-83A1-F6EECF244321}">
                <p14:modId xmlns:p14="http://schemas.microsoft.com/office/powerpoint/2010/main" val="3316141742"/>
              </p:ext>
            </p:extLst>
          </p:nvPr>
        </p:nvGraphicFramePr>
        <p:xfrm>
          <a:off x="5216984" y="3722545"/>
          <a:ext cx="1142192" cy="2007112"/>
        </p:xfrm>
        <a:graphic>
          <a:graphicData uri="http://schemas.openxmlformats.org/drawingml/2006/table">
            <a:tbl>
              <a:tblPr/>
              <a:tblGrid>
                <a:gridCol w="1142192"/>
              </a:tblGrid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474,8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340,8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985,4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5" name="Table 6"/>
          <p:cNvGraphicFramePr/>
          <p:nvPr/>
        </p:nvGraphicFramePr>
        <p:xfrm>
          <a:off x="5085360" y="6890400"/>
          <a:ext cx="1224000" cy="1357920"/>
        </p:xfrm>
        <a:graphic>
          <a:graphicData uri="http://schemas.openxmlformats.org/drawingml/2006/table">
            <a:tbl>
              <a:tblPr/>
              <a:tblGrid>
                <a:gridCol w="1224000"/>
              </a:tblGrid>
              <a:tr h="226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302,6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6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254,7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26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6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26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848,8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7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6" name="CustomShape 7"/>
          <p:cNvSpPr/>
          <p:nvPr/>
        </p:nvSpPr>
        <p:spPr>
          <a:xfrm>
            <a:off x="5316480" y="350118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316480" y="6588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908640" y="4431837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 smtClean="0">
                <a:latin typeface="Arial"/>
              </a:rPr>
              <a:t>1483,4</a:t>
            </a:r>
            <a:endParaRPr lang="ru-RU" sz="1000" b="1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47830"/>
              </p:ext>
            </p:extLst>
          </p:nvPr>
        </p:nvGraphicFramePr>
        <p:xfrm>
          <a:off x="26640" y="703440"/>
          <a:ext cx="6744550" cy="256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773391"/>
              </p:ext>
            </p:extLst>
          </p:nvPr>
        </p:nvGraphicFramePr>
        <p:xfrm>
          <a:off x="26640" y="3333509"/>
          <a:ext cx="6830640" cy="2615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942088"/>
              </p:ext>
            </p:extLst>
          </p:nvPr>
        </p:nvGraphicFramePr>
        <p:xfrm>
          <a:off x="0" y="5868365"/>
          <a:ext cx="6857280" cy="3275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1351790452"/>
              </p:ext>
            </p:extLst>
          </p:nvPr>
        </p:nvGraphicFramePr>
        <p:xfrm>
          <a:off x="208440" y="1289160"/>
          <a:ext cx="6440400" cy="7265880"/>
        </p:xfrm>
        <a:graphic>
          <a:graphicData uri="http://schemas.openxmlformats.org/drawingml/2006/table">
            <a:tbl>
              <a:tblPr/>
              <a:tblGrid>
                <a:gridCol w="3549600"/>
                <a:gridCol w="1062000"/>
                <a:gridCol w="898200"/>
                <a:gridCol w="930600"/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июль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2 452,2 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1 377,1 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4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СРЕДСТВА МАССОВОЙ ИНФОРМАЦИИ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1" name="Диаграмма 19"/>
          <p:cNvGraphicFramePr/>
          <p:nvPr/>
        </p:nvGraphicFramePr>
        <p:xfrm>
          <a:off x="-675360" y="1353240"/>
          <a:ext cx="8784720" cy="747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6" name="Table 5"/>
          <p:cNvGraphicFramePr/>
          <p:nvPr>
            <p:extLst>
              <p:ext uri="{D42A27DB-BD31-4B8C-83A1-F6EECF244321}">
                <p14:modId xmlns:p14="http://schemas.microsoft.com/office/powerpoint/2010/main" val="3440713909"/>
              </p:ext>
            </p:extLst>
          </p:nvPr>
        </p:nvGraphicFramePr>
        <p:xfrm>
          <a:off x="202680" y="1205640"/>
          <a:ext cx="3305160" cy="7712640"/>
        </p:xfrm>
        <a:graphic>
          <a:graphicData uri="http://schemas.openxmlformats.org/drawingml/2006/table">
            <a:tbl>
              <a:tblPr/>
              <a:tblGrid>
                <a:gridCol w="1857960"/>
                <a:gridCol w="895680"/>
                <a:gridCol w="551520"/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январь  </a:t>
                      </a:r>
                      <a:r>
                        <a:rPr lang="ru-RU" sz="1050" b="1" strike="noStrike" spc="-1" smtClean="0">
                          <a:solidFill>
                            <a:srgbClr val="FFFFFF"/>
                          </a:solidFill>
                          <a:latin typeface="Times New Roman"/>
                        </a:rPr>
                        <a:t>август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801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7" name="Table 6"/>
          <p:cNvGraphicFramePr/>
          <p:nvPr>
            <p:extLst>
              <p:ext uri="{D42A27DB-BD31-4B8C-83A1-F6EECF244321}">
                <p14:modId xmlns:p14="http://schemas.microsoft.com/office/powerpoint/2010/main" val="3526398812"/>
              </p:ext>
            </p:extLst>
          </p:nvPr>
        </p:nvGraphicFramePr>
        <p:xfrm>
          <a:off x="3587760" y="1203480"/>
          <a:ext cx="3009240" cy="6411240"/>
        </p:xfrm>
        <a:graphic>
          <a:graphicData uri="http://schemas.openxmlformats.org/drawingml/2006/table">
            <a:tbl>
              <a:tblPr/>
              <a:tblGrid>
                <a:gridCol w="1641240"/>
                <a:gridCol w="865440"/>
                <a:gridCol w="502560"/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август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176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144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10911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январь-август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2020 года муниципальные программы Новокубанского района исполнены в сумме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1261,3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млн.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56,1%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630</Words>
  <Application>Microsoft Office PowerPoint</Application>
  <PresentationFormat>Экран (4:3)</PresentationFormat>
  <Paragraphs>244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Вишнякова Ольга Владимировна</cp:lastModifiedBy>
  <cp:revision>462</cp:revision>
  <cp:lastPrinted>2020-09-03T14:39:26Z</cp:lastPrinted>
  <dcterms:modified xsi:type="dcterms:W3CDTF">2020-09-08T07:30:02Z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