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2DCD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2982" y="228"/>
      </p:cViewPr>
      <p:guideLst>
        <p:guide orient="horz" pos="2880"/>
        <p:guide pos="2160"/>
        <p:guide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 ДОЛГ</a:t>
            </a:r>
            <a:r>
              <a:rPr lang="ru-RU" sz="1600" baseline="0"/>
              <a:t> КОНСОЛИДИРОВАННОГО БЮДЖЕТА НОВОКУБАНСКОГО РАЙОНА</a:t>
            </a:r>
            <a:endParaRPr lang="ru-RU" sz="16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63875973611406678"/>
          <c:w val="0.74788670166229221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параметры'!$B$20:$B$22</c:f>
              <c:numCache>
                <c:formatCode>General</c:formatCode>
                <c:ptCount val="3"/>
                <c:pt idx="0" formatCode="#,##0.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параметры'!$C$20:$C$22</c:f>
              <c:numCache>
                <c:formatCode>General</c:formatCode>
                <c:ptCount val="3"/>
                <c:pt idx="0" formatCode="#,##0.0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2020 - янв.xlsx]Осн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параметры'!$D$20:$D$22</c:f>
              <c:numCache>
                <c:formatCode>General</c:formatCode>
                <c:ptCount val="3"/>
                <c:pt idx="0" formatCode="#,##0.0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6865792"/>
        <c:axId val="126867328"/>
      </c:barChart>
      <c:catAx>
        <c:axId val="1268657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26867328"/>
        <c:crosses val="autoZero"/>
        <c:auto val="1"/>
        <c:lblAlgn val="ctr"/>
        <c:lblOffset val="100"/>
        <c:noMultiLvlLbl val="0"/>
      </c:catAx>
      <c:valAx>
        <c:axId val="126867328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126865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956899960458682E-2"/>
          <c:y val="0.46351973495582799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</a:t>
            </a:r>
            <a:r>
              <a:rPr lang="ru-RU" sz="1600" baseline="0"/>
              <a:t> ДОЛГ МУНИЦИПАЛЬНОГО ОБРАЗОВАНИЯ НОВОКУБАНСКИЙ РАЙОН</a:t>
            </a:r>
            <a:endParaRPr lang="ru-RU" sz="160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параметры'!$B$26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параметры'!$B$27:$B$29</c:f>
              <c:numCache>
                <c:formatCode>General</c:formatCode>
                <c:ptCount val="3"/>
                <c:pt idx="0" formatCode="#,##0.0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параметры'!$C$26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параметры'!$C$27:$C$29</c:f>
              <c:numCache>
                <c:formatCode>General</c:formatCode>
                <c:ptCount val="3"/>
                <c:pt idx="0" formatCode="#,##0.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9792000"/>
        <c:axId val="39806080"/>
      </c:barChart>
      <c:catAx>
        <c:axId val="397920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39806080"/>
        <c:crosses val="autoZero"/>
        <c:auto val="1"/>
        <c:lblAlgn val="ctr"/>
        <c:lblOffset val="100"/>
        <c:noMultiLvlLbl val="0"/>
      </c:catAx>
      <c:valAx>
        <c:axId val="39806080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397920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2019 - 8 мес.xlsx]Доходы и дин конс'!$A$2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2019 - 8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2019 - 8 мес.xlsx]Доходы и дин конс'!$B$2:$M$2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76.213689999999971</c:v>
                </c:pt>
                <c:pt idx="7">
                  <c:v>49.067260000000012</c:v>
                </c:pt>
              </c:numCache>
            </c:numRef>
          </c:val>
        </c:ser>
        <c:ser>
          <c:idx val="1"/>
          <c:order val="1"/>
          <c:tx>
            <c:strRef>
              <c:f>'[Красота 2019 - 8 мес.xlsx]Доходы и дин конс'!$A$3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2019 - 8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2019 - 8 мес.xlsx]Доходы и дин конс'!$B$3:$M$3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43.591329999999999</c:v>
                </c:pt>
                <c:pt idx="2">
                  <c:v>63.172190000000001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0494592"/>
        <c:axId val="41817600"/>
      </c:barChart>
      <c:lineChart>
        <c:grouping val="standard"/>
        <c:varyColors val="0"/>
        <c:ser>
          <c:idx val="2"/>
          <c:order val="2"/>
          <c:tx>
            <c:strRef>
              <c:f>'[Красота 2019 - 8 мес.xlsx]Доходы и дин конс'!$A$4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2019 - 8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2019 - 8 мес.xlsx]Доходы и дин конс'!$B$4:$M$4</c:f>
              <c:numCache>
                <c:formatCode>0.0</c:formatCode>
                <c:ptCount val="12"/>
                <c:pt idx="0">
                  <c:v>106.14563151538086</c:v>
                </c:pt>
                <c:pt idx="1">
                  <c:v>78.983622858637943</c:v>
                </c:pt>
                <c:pt idx="2">
                  <c:v>122.24075776193193</c:v>
                </c:pt>
                <c:pt idx="3">
                  <c:v>142.96349216016043</c:v>
                </c:pt>
                <c:pt idx="4">
                  <c:v>116.89052289070345</c:v>
                </c:pt>
                <c:pt idx="5">
                  <c:v>87.648982853903163</c:v>
                </c:pt>
                <c:pt idx="6">
                  <c:v>146.51160150443587</c:v>
                </c:pt>
                <c:pt idx="7">
                  <c:v>118.4891359711943</c:v>
                </c:pt>
                <c:pt idx="8">
                  <c:v>64.816964864497479</c:v>
                </c:pt>
                <c:pt idx="9">
                  <c:v>114.11233837565781</c:v>
                </c:pt>
                <c:pt idx="10">
                  <c:v>113.2886946660191</c:v>
                </c:pt>
                <c:pt idx="11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2019 - 8 мес.xlsx]Доходы и дин конс'!$A$5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2019 - 8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2019 - 8 мес.xlsx]Доходы и дин конс'!$B$5:$G$5</c:f>
              <c:numCache>
                <c:formatCode>0.0</c:formatCode>
                <c:ptCount val="6"/>
                <c:pt idx="0">
                  <c:v>107.82472004544638</c:v>
                </c:pt>
                <c:pt idx="1">
                  <c:v>116.87863159944875</c:v>
                </c:pt>
                <c:pt idx="2">
                  <c:v>76.731280014196116</c:v>
                </c:pt>
                <c:pt idx="3">
                  <c:v>113.95029611238017</c:v>
                </c:pt>
                <c:pt idx="4">
                  <c:v>108.29544558122137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80576"/>
        <c:axId val="83497344"/>
      </c:lineChart>
      <c:catAx>
        <c:axId val="4049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817600"/>
        <c:crosses val="autoZero"/>
        <c:auto val="1"/>
        <c:lblAlgn val="ctr"/>
        <c:lblOffset val="100"/>
        <c:noMultiLvlLbl val="0"/>
      </c:catAx>
      <c:valAx>
        <c:axId val="418176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40494592"/>
        <c:crosses val="autoZero"/>
        <c:crossBetween val="between"/>
      </c:valAx>
      <c:catAx>
        <c:axId val="83480576"/>
        <c:scaling>
          <c:orientation val="minMax"/>
        </c:scaling>
        <c:delete val="1"/>
        <c:axPos val="b"/>
        <c:majorTickMark val="out"/>
        <c:minorTickMark val="none"/>
        <c:tickLblPos val="nextTo"/>
        <c:crossAx val="83497344"/>
        <c:crosses val="autoZero"/>
        <c:auto val="1"/>
        <c:lblAlgn val="ctr"/>
        <c:lblOffset val="100"/>
        <c:noMultiLvlLbl val="0"/>
      </c:catAx>
      <c:valAx>
        <c:axId val="8349734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83480576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2019 - 8 мес.xlsx]Доходы и дин район'!$A$2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2019 - 8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2019 - 8 мес.xlsx]Доходы и дин район'!$B$2:$M$2</c:f>
              <c:numCache>
                <c:formatCode>#,##0.0</c:formatCode>
                <c:ptCount val="12"/>
                <c:pt idx="0">
                  <c:v>24.563000000000006</c:v>
                </c:pt>
                <c:pt idx="1">
                  <c:v>31.280330000000003</c:v>
                </c:pt>
                <c:pt idx="2">
                  <c:v>31.816479999999995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</c:numCache>
            </c:numRef>
          </c:val>
        </c:ser>
        <c:ser>
          <c:idx val="1"/>
          <c:order val="1"/>
          <c:tx>
            <c:strRef>
              <c:f>'[Красота 2019 - 8 мес.xlsx]Доходы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2019 - 8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2019 - 8 мес.xlsx]Доходы и дин район'!$B$3:$M$3</c:f>
              <c:numCache>
                <c:formatCode>#,##0.0</c:formatCode>
                <c:ptCount val="12"/>
                <c:pt idx="0">
                  <c:v>24.491660000000003</c:v>
                </c:pt>
                <c:pt idx="1">
                  <c:v>28.621140000000004</c:v>
                </c:pt>
                <c:pt idx="2">
                  <c:v>41.788429999999998</c:v>
                </c:pt>
                <c:pt idx="3">
                  <c:v>37.768429999999995</c:v>
                </c:pt>
                <c:pt idx="4">
                  <c:v>26.894220000000004</c:v>
                </c:pt>
                <c:pt idx="5">
                  <c:v>33.53351</c:v>
                </c:pt>
                <c:pt idx="6">
                  <c:v>37.730450000000012</c:v>
                </c:pt>
                <c:pt idx="7">
                  <c:v>33.601500000000001</c:v>
                </c:pt>
                <c:pt idx="8">
                  <c:v>31.477149999999998</c:v>
                </c:pt>
                <c:pt idx="9">
                  <c:v>42.214130000000004</c:v>
                </c:pt>
                <c:pt idx="10">
                  <c:v>34.337789999999991</c:v>
                </c:pt>
                <c:pt idx="11">
                  <c:v>47.291390000000014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3438208"/>
        <c:axId val="83493248"/>
      </c:barChart>
      <c:lineChart>
        <c:grouping val="standard"/>
        <c:varyColors val="0"/>
        <c:ser>
          <c:idx val="2"/>
          <c:order val="2"/>
          <c:tx>
            <c:strRef>
              <c:f>'[Красота 2019 - 8 мес.xlsx]Доходы и дин район'!$A$4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2019 - 8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2019 - 8 мес.xlsx]Доходы и дин район'!$B$4:$M$4</c:f>
              <c:numCache>
                <c:formatCode>0.0</c:formatCode>
                <c:ptCount val="12"/>
                <c:pt idx="0">
                  <c:v>107.29053042349948</c:v>
                </c:pt>
                <c:pt idx="1">
                  <c:v>84.424057361236819</c:v>
                </c:pt>
                <c:pt idx="2">
                  <c:v>133.92456997669453</c:v>
                </c:pt>
                <c:pt idx="3">
                  <c:v>141.32855108826007</c:v>
                </c:pt>
                <c:pt idx="4">
                  <c:v>108.83399976447954</c:v>
                </c:pt>
                <c:pt idx="5">
                  <c:v>88.66854998397379</c:v>
                </c:pt>
                <c:pt idx="6">
                  <c:v>134.84291505962614</c:v>
                </c:pt>
                <c:pt idx="7">
                  <c:v>120.11586373749566</c:v>
                </c:pt>
                <c:pt idx="8">
                  <c:v>81.426212092970644</c:v>
                </c:pt>
                <c:pt idx="9">
                  <c:v>129.73833590981599</c:v>
                </c:pt>
                <c:pt idx="10">
                  <c:v>79.304527970271579</c:v>
                </c:pt>
                <c:pt idx="11">
                  <c:v>109.22139604814471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2019 - 8 мес.xlsx]Доходы и дин район'!$A$5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2019 - 8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2019 - 8 мес.xlsx]Доходы и дин район'!$B$5:$G$5</c:f>
              <c:numCache>
                <c:formatCode>0.0</c:formatCode>
                <c:ptCount val="6"/>
                <c:pt idx="0">
                  <c:v>100.29128282852204</c:v>
                </c:pt>
                <c:pt idx="1">
                  <c:v>109.29099958981368</c:v>
                </c:pt>
                <c:pt idx="2">
                  <c:v>76.137055160962007</c:v>
                </c:pt>
                <c:pt idx="3">
                  <c:v>112.78864384884415</c:v>
                </c:pt>
                <c:pt idx="4">
                  <c:v>110.44086796345086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95168"/>
        <c:axId val="83542016"/>
      </c:lineChart>
      <c:catAx>
        <c:axId val="8343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3493248"/>
        <c:crosses val="autoZero"/>
        <c:auto val="1"/>
        <c:lblAlgn val="ctr"/>
        <c:lblOffset val="100"/>
        <c:noMultiLvlLbl val="0"/>
      </c:catAx>
      <c:valAx>
        <c:axId val="8349324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83438208"/>
        <c:crosses val="autoZero"/>
        <c:crossBetween val="between"/>
      </c:valAx>
      <c:catAx>
        <c:axId val="83495168"/>
        <c:scaling>
          <c:orientation val="minMax"/>
        </c:scaling>
        <c:delete val="1"/>
        <c:axPos val="b"/>
        <c:majorTickMark val="out"/>
        <c:minorTickMark val="none"/>
        <c:tickLblPos val="nextTo"/>
        <c:crossAx val="83542016"/>
        <c:crosses val="autoZero"/>
        <c:auto val="1"/>
        <c:lblAlgn val="ctr"/>
        <c:lblOffset val="100"/>
        <c:noMultiLvlLbl val="0"/>
      </c:catAx>
      <c:valAx>
        <c:axId val="83542016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83495168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'[Красота 2019 - 8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2019 - 8 мес.xlsx]из анализа исполнения по пос'!$B$22:$B$30</c:f>
              <c:numCache>
                <c:formatCode>#,##0.0</c:formatCode>
                <c:ptCount val="9"/>
                <c:pt idx="0">
                  <c:v>100.84336602008923</c:v>
                </c:pt>
                <c:pt idx="1">
                  <c:v>44.33920381015303</c:v>
                </c:pt>
                <c:pt idx="2">
                  <c:v>121.4037906408072</c:v>
                </c:pt>
                <c:pt idx="3">
                  <c:v>103.14201068324074</c:v>
                </c:pt>
                <c:pt idx="4">
                  <c:v>126.37991033639526</c:v>
                </c:pt>
                <c:pt idx="5">
                  <c:v>119.38471288738161</c:v>
                </c:pt>
                <c:pt idx="6">
                  <c:v>95.048617986611319</c:v>
                </c:pt>
                <c:pt idx="7">
                  <c:v>125.91261736111208</c:v>
                </c:pt>
                <c:pt idx="8">
                  <c:v>103.26856920786591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3626240"/>
        <c:axId val="114726400"/>
      </c:barChart>
      <c:catAx>
        <c:axId val="83626240"/>
        <c:scaling>
          <c:orientation val="maxMin"/>
        </c:scaling>
        <c:delete val="0"/>
        <c:axPos val="l"/>
        <c:majorTickMark val="none"/>
        <c:minorTickMark val="none"/>
        <c:tickLblPos val="nextTo"/>
        <c:crossAx val="114726400"/>
        <c:crosses val="autoZero"/>
        <c:auto val="1"/>
        <c:lblAlgn val="ctr"/>
        <c:lblOffset val="100"/>
        <c:noMultiLvlLbl val="0"/>
      </c:catAx>
      <c:valAx>
        <c:axId val="114726400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83626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835140281476381E-2"/>
          <c:y val="0.24467850133054"/>
          <c:w val="0.30219319355541346"/>
          <c:h val="0.68259776691478724"/>
        </c:manualLayout>
      </c:layout>
      <c:doughnutChart>
        <c:varyColors val="1"/>
        <c:ser>
          <c:idx val="0"/>
          <c:order val="0"/>
          <c:dLbls>
            <c:dLbl>
              <c:idx val="6"/>
              <c:delete val="1"/>
            </c:dLbl>
            <c:dLbl>
              <c:idx val="7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2019 - 8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2019 - 8 мес.xlsx]Структура конс и район'!$B$4:$B$11</c:f>
              <c:numCache>
                <c:formatCode>#,##0.0</c:formatCode>
                <c:ptCount val="8"/>
                <c:pt idx="1">
                  <c:v>250.08842000000001</c:v>
                </c:pt>
                <c:pt idx="2">
                  <c:v>50.461100000000002</c:v>
                </c:pt>
                <c:pt idx="3">
                  <c:v>46.446949999999994</c:v>
                </c:pt>
                <c:pt idx="4">
                  <c:v>36.148110000000003</c:v>
                </c:pt>
                <c:pt idx="5">
                  <c:v>12.221410000000001</c:v>
                </c:pt>
                <c:pt idx="6">
                  <c:v>843.3</c:v>
                </c:pt>
                <c:pt idx="7" formatCode="0.0">
                  <c:v>29.02664</c:v>
                </c:pt>
              </c:numCache>
            </c:numRef>
          </c:val>
        </c:ser>
        <c:ser>
          <c:idx val="1"/>
          <c:order val="1"/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2019 - 8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2019 - 8 мес.xlsx]Структура конс и район'!$C$4:$C$11</c:f>
              <c:numCache>
                <c:formatCode>General</c:formatCode>
                <c:ptCount val="8"/>
                <c:pt idx="0" formatCode="#,##0.0">
                  <c:v>395.36599000000001</c:v>
                </c:pt>
                <c:pt idx="6" formatCode="#,##0.0">
                  <c:v>843.3</c:v>
                </c:pt>
                <c:pt idx="7" formatCode="#,##0.0">
                  <c:v>29.02664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7902830573141"/>
          <c:y val="0.32177605266081549"/>
          <c:w val="0.29563612654960736"/>
          <c:h val="0.586483776934837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ДОХОДОВ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8536883782531478E-2"/>
          <c:y val="0.16647567132282343"/>
          <c:w val="0.29219198074912806"/>
          <c:h val="0.64251514844792468"/>
        </c:manualLayout>
      </c:layout>
      <c:doughnutChart>
        <c:varyColors val="1"/>
        <c:ser>
          <c:idx val="0"/>
          <c:order val="0"/>
          <c:dLbls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2019 - 8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2019 - 8 мес.xlsx]Структура конс и район'!$B$17:$B$22</c:f>
              <c:numCache>
                <c:formatCode>#,##0.0</c:formatCode>
                <c:ptCount val="6"/>
                <c:pt idx="1">
                  <c:v>190.04682</c:v>
                </c:pt>
                <c:pt idx="2">
                  <c:v>38.840240000000001</c:v>
                </c:pt>
                <c:pt idx="3">
                  <c:v>13.85017</c:v>
                </c:pt>
                <c:pt idx="4">
                  <c:v>777.5</c:v>
                </c:pt>
                <c:pt idx="5" formatCode="0.0">
                  <c:v>18.49727</c:v>
                </c:pt>
              </c:numCache>
            </c:numRef>
          </c:val>
        </c:ser>
        <c:ser>
          <c:idx val="1"/>
          <c:order val="1"/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2019 - 8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2019 - 8 мес.xlsx]Структура конс и район'!$C$17:$C$22</c:f>
              <c:numCache>
                <c:formatCode>General</c:formatCode>
                <c:ptCount val="6"/>
                <c:pt idx="0" formatCode="#,##0.0">
                  <c:v>242.73722999999998</c:v>
                </c:pt>
                <c:pt idx="4" formatCode="#,##0.0">
                  <c:v>777.5</c:v>
                </c:pt>
                <c:pt idx="5" formatCode="#,##0.0">
                  <c:v>18.49727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614815138571103"/>
          <c:y val="0.28425215983324814"/>
          <c:w val="0.29694850388855243"/>
          <c:h val="0.4399708925011790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plosion val="1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2,3%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259421960798437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60,2%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95450673147983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4.3980206367595108E-2"/>
                      <c:h val="2.326576824438590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0.40574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096215" y="3350758"/>
          <a:ext cx="1539978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81,7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2019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50729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312138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94401" y="463863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8918" y="191530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0" y="2690979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94401" y="387071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78767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82580" y="539250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6888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2584" y="5007420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94401" y="425686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61703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="" xmlns:a16="http://schemas.microsoft.com/office/drawing/2014/main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5544" y="5236089"/>
            <a:ext cx="439833" cy="574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="" xmlns:a16="http://schemas.microsoft.com/office/drawing/2014/main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44" y="4599265"/>
            <a:ext cx="429230" cy="569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="" xmlns:a16="http://schemas.microsoft.com/office/drawing/2014/main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66090" y="5231079"/>
            <a:ext cx="458122" cy="59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="" xmlns:a16="http://schemas.microsoft.com/office/drawing/2014/main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5110" y="4599265"/>
            <a:ext cx="439103" cy="5721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="" xmlns:a16="http://schemas.microsoft.com/office/drawing/2014/main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027" y="5271323"/>
            <a:ext cx="425875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="" xmlns:a16="http://schemas.microsoft.com/office/drawing/2014/main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34" y="4614400"/>
            <a:ext cx="439102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="" xmlns:a16="http://schemas.microsoft.com/office/drawing/2014/main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03031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="" xmlns:a16="http://schemas.microsoft.com/office/drawing/2014/main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13597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="" xmlns:a16="http://schemas.microsoft.com/office/drawing/2014/main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37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="" xmlns:a16="http://schemas.microsoft.com/office/drawing/2014/main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="" xmlns:a16="http://schemas.microsoft.com/office/drawing/2014/main" id="{C0070E7D-81DB-442B-92AA-C16DBEB05C72}"/>
              </a:ext>
            </a:extLst>
          </p:cNvPr>
          <p:cNvSpPr/>
          <p:nvPr/>
        </p:nvSpPr>
        <p:spPr>
          <a:xfrm>
            <a:off x="2264798" y="3281280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="" xmlns:a16="http://schemas.microsoft.com/office/drawing/2014/main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="" xmlns:a16="http://schemas.microsoft.com/office/drawing/2014/main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26548" y="3220452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606071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/>
                <a:gridCol w="1582996"/>
                <a:gridCol w="1029230"/>
                <a:gridCol w="950057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январь-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август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2 198,8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1 267,7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57,7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1 475,4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87397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41032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/>
                <a:gridCol w="1275468"/>
                <a:gridCol w="1141006"/>
                <a:gridCol w="1141006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en-US" sz="1100" u="none" strike="noStrike" dirty="0" smtClean="0">
                          <a:effectLst/>
                        </a:rPr>
                        <a:t>8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мес.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1 654,1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1 038,8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62,8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06712"/>
              </p:ext>
            </p:extLst>
          </p:nvPr>
        </p:nvGraphicFramePr>
        <p:xfrm>
          <a:off x="111422" y="6205433"/>
          <a:ext cx="3444498" cy="249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040883"/>
              </p:ext>
            </p:extLst>
          </p:nvPr>
        </p:nvGraphicFramePr>
        <p:xfrm>
          <a:off x="3645024" y="6177825"/>
          <a:ext cx="2899881" cy="254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1905" y="4973963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69067"/>
              </p:ext>
            </p:extLst>
          </p:nvPr>
        </p:nvGraphicFramePr>
        <p:xfrm>
          <a:off x="26591" y="1143938"/>
          <a:ext cx="6831409" cy="383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719863"/>
              </p:ext>
            </p:extLst>
          </p:nvPr>
        </p:nvGraphicFramePr>
        <p:xfrm>
          <a:off x="26591" y="5312517"/>
          <a:ext cx="6786785" cy="38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5104" y="483979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267,7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0080" y="730830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1038,8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92075"/>
              </p:ext>
            </p:extLst>
          </p:nvPr>
        </p:nvGraphicFramePr>
        <p:xfrm>
          <a:off x="5066833" y="4209864"/>
          <a:ext cx="1224136" cy="1652317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/>
              </a:tblGrid>
              <a:tr h="25975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395,4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250,1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46,4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36,1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12,2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843,3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94091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/>
              </a:tblGrid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242,7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190,0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13,9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777,5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432074"/>
              </p:ext>
            </p:extLst>
          </p:nvPr>
        </p:nvGraphicFramePr>
        <p:xfrm>
          <a:off x="26591" y="711107"/>
          <a:ext cx="6786786" cy="2564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189952"/>
              </p:ext>
            </p:extLst>
          </p:nvPr>
        </p:nvGraphicFramePr>
        <p:xfrm>
          <a:off x="26592" y="3275856"/>
          <a:ext cx="68314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122006"/>
              </p:ext>
            </p:extLst>
          </p:nvPr>
        </p:nvGraphicFramePr>
        <p:xfrm>
          <a:off x="-12866" y="6012161"/>
          <a:ext cx="6886753" cy="313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53532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/>
                <a:gridCol w="1062119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2020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 2020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2020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281016"/>
              </p:ext>
            </p:extLst>
          </p:nvPr>
        </p:nvGraphicFramePr>
        <p:xfrm>
          <a:off x="360759" y="1353204"/>
          <a:ext cx="6236593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58698"/>
              </p:ext>
            </p:extLst>
          </p:nvPr>
        </p:nvGraphicFramePr>
        <p:xfrm>
          <a:off x="202757" y="1205541"/>
          <a:ext cx="3305514" cy="7606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09329"/>
              </p:ext>
            </p:extLst>
          </p:nvPr>
        </p:nvGraphicFramePr>
        <p:xfrm>
          <a:off x="3587750" y="1203520"/>
          <a:ext cx="3009602" cy="637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41423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4243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3211" y="7697760"/>
            <a:ext cx="3429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январь 2020 года муниципальные программы Новокубанского района исполнены в сумме 76,1 млн. руб., что составляет 3,8 %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4521</TotalTime>
  <Words>645</Words>
  <Application>Microsoft Office PowerPoint</Application>
  <PresentationFormat>Экран (4:3)</PresentationFormat>
  <Paragraphs>264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Березовская Валерия</cp:lastModifiedBy>
  <cp:revision>412</cp:revision>
  <cp:lastPrinted>2020-02-26T12:13:35Z</cp:lastPrinted>
  <dcterms:modified xsi:type="dcterms:W3CDTF">2020-04-15T08:56:04Z</dcterms:modified>
</cp:coreProperties>
</file>