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78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33.33\dohod\&#1057;&#1080;&#1085;&#1077;&#1083;&#1100;&#1085;&#1080;&#1082;&#1086;&#1074;\&#1050;&#1088;&#1072;&#1089;&#1086;&#1090;&#1072;\&#1050;&#1088;&#1072;&#1089;&#1086;&#1090;&#1072;%202018\&#1050;&#1088;&#1072;&#1089;&#1086;&#1090;&#1072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33.33\dohod\&#1057;&#1080;&#1085;&#1077;&#1083;&#1100;&#1085;&#1080;&#1082;&#1086;&#1074;\&#1050;&#1088;&#1072;&#1089;&#1086;&#1090;&#1072;\&#1050;&#1088;&#1072;&#1089;&#1086;&#1090;&#1072;%202018\&#1050;&#1088;&#1072;&#1089;&#1086;&#1090;&#1072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33.33\dohod\&#1057;&#1080;&#1085;&#1077;&#1083;&#1100;&#1085;&#1080;&#1082;&#1086;&#1074;\&#1050;&#1088;&#1072;&#1089;&#1086;&#1090;&#1072;\&#1050;&#1088;&#1072;&#1089;&#1086;&#1090;&#1072;%202018\&#1050;&#1088;&#1072;&#1089;&#1086;&#1090;&#1072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33.33\dohod\&#1057;&#1080;&#1085;&#1077;&#1083;&#1100;&#1085;&#1080;&#1082;&#1086;&#1074;\&#1050;&#1088;&#1072;&#1089;&#1086;&#1090;&#1072;\&#1050;&#1088;&#1072;&#1089;&#1086;&#1090;&#1072;%202018\&#1050;&#1088;&#1072;&#1089;&#1086;&#1090;&#1072;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087598425196848E-2"/>
          <c:y val="4.9950452874070919E-2"/>
          <c:w val="0.57409219160104985"/>
          <c:h val="0.86454242319289687"/>
        </c:manualLayout>
      </c:layout>
      <c:doughnutChart>
        <c:varyColors val="1"/>
        <c:ser>
          <c:idx val="0"/>
          <c:order val="0"/>
          <c:dLbls>
            <c:dLbl>
              <c:idx val="1"/>
              <c:layout>
                <c:manualLayout>
                  <c:x val="1.9444444444444445E-2"/>
                  <c:y val="4.1831377716425857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[Красота.xlsx]Исполнение!$A$29:$A$31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[Красота.xlsx]Исполнение!$B$29:$B$31</c:f>
              <c:numCache>
                <c:formatCode>#,##0.0</c:formatCode>
                <c:ptCount val="3"/>
                <c:pt idx="0">
                  <c:v>389.98121999999995</c:v>
                </c:pt>
                <c:pt idx="1">
                  <c:v>43.758397029999998</c:v>
                </c:pt>
                <c:pt idx="2" formatCode="0.0">
                  <c:v>887.91250000000002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1648961067366581"/>
          <c:y val="0.11250971524732194"/>
          <c:w val="0.37517705599300089"/>
          <c:h val="0.7661199848742146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4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81870344965826E-2"/>
          <c:y val="9.6441921503998052E-2"/>
          <c:w val="0.9247161407926634"/>
          <c:h val="0.751202832204113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'[Красота.xlsx]Доходы и динамика'!$A$2</c:f>
              <c:strCache>
                <c:ptCount val="1"/>
                <c:pt idx="0">
                  <c:v>2018год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txPr>
              <a:bodyPr rot="-5400000"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'[Красота.xlsx]Доходы и динамика'!$B$1:$M$1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'[Красота.xlsx]Доходы и динамика'!$B$2:$M$2</c:f>
              <c:numCache>
                <c:formatCode>#,##0.0</c:formatCode>
                <c:ptCount val="12"/>
                <c:pt idx="0">
                  <c:v>42.405989999999996</c:v>
                </c:pt>
                <c:pt idx="1">
                  <c:v>43.591319999999989</c:v>
                </c:pt>
                <c:pt idx="2">
                  <c:v>63.172190000000008</c:v>
                </c:pt>
                <c:pt idx="3">
                  <c:v>61.034259999999996</c:v>
                </c:pt>
                <c:pt idx="4">
                  <c:v>42.339979999999997</c:v>
                </c:pt>
                <c:pt idx="5">
                  <c:v>54.771629999999988</c:v>
                </c:pt>
                <c:pt idx="6">
                  <c:v>71.972447029999984</c:v>
                </c:pt>
                <c:pt idx="7">
                  <c:v>54.451789999999988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1"/>
          <c:order val="1"/>
          <c:tx>
            <c:strRef>
              <c:f>'[Красота.xlsx]Доходы и динамика'!$A$3</c:f>
              <c:strCache>
                <c:ptCount val="1"/>
                <c:pt idx="0">
                  <c:v>2017 год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txPr>
              <a:bodyPr rot="-5400000"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'[Красота.xlsx]Доходы и динамика'!$B$1:$M$1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'[Красота.xlsx]Доходы и динамика'!$B$3:$M$3</c:f>
              <c:numCache>
                <c:formatCode>#,##0.0</c:formatCode>
                <c:ptCount val="12"/>
                <c:pt idx="0">
                  <c:v>38.548230000000011</c:v>
                </c:pt>
                <c:pt idx="1">
                  <c:v>39.950363299999985</c:v>
                </c:pt>
                <c:pt idx="2">
                  <c:v>55.190340000000006</c:v>
                </c:pt>
                <c:pt idx="3">
                  <c:v>51.6785</c:v>
                </c:pt>
                <c:pt idx="4">
                  <c:v>42.692199999999993</c:v>
                </c:pt>
                <c:pt idx="5">
                  <c:v>36.221909999999994</c:v>
                </c:pt>
                <c:pt idx="6">
                  <c:v>62.48974969999999</c:v>
                </c:pt>
                <c:pt idx="7">
                  <c:v>49.12406</c:v>
                </c:pt>
                <c:pt idx="8">
                  <c:v>45.955089620000024</c:v>
                </c:pt>
                <c:pt idx="9">
                  <c:v>77.425892469999994</c:v>
                </c:pt>
                <c:pt idx="10">
                  <c:v>71.369160000000008</c:v>
                </c:pt>
                <c:pt idx="11">
                  <c:v>71.317839999999975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52667136"/>
        <c:axId val="79587968"/>
      </c:barChart>
      <c:lineChart>
        <c:grouping val="standard"/>
        <c:varyColors val="0"/>
        <c:ser>
          <c:idx val="2"/>
          <c:order val="2"/>
          <c:tx>
            <c:strRef>
              <c:f>'[Красота.xlsx]Доходы и динамика'!$A$4</c:f>
              <c:strCache>
                <c:ptCount val="1"/>
                <c:pt idx="0">
                  <c:v>динамика в 2017 году</c:v>
                </c:pt>
              </c:strCache>
            </c:strRef>
          </c:tx>
          <c:dLbls>
            <c:dLbl>
              <c:idx val="2"/>
              <c:layout>
                <c:manualLayout>
                  <c:x val="-3.4722222222222245E-2"/>
                  <c:y val="3.72044350433689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3888888888888888E-2"/>
                  <c:y val="2.98128254321036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3.3333333333333333E-2"/>
                  <c:y val="4.2132174784212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'[Красота.xlsx]Доходы и динамика'!$B$1:$J$1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'[Красота.xlsx]Доходы и динамика'!$B$4:$M$4</c:f>
              <c:numCache>
                <c:formatCode>0.0</c:formatCode>
                <c:ptCount val="12"/>
                <c:pt idx="0">
                  <c:v>126.07596302910189</c:v>
                </c:pt>
                <c:pt idx="1">
                  <c:v>117.05796968533807</c:v>
                </c:pt>
                <c:pt idx="2">
                  <c:v>103.42493914288444</c:v>
                </c:pt>
                <c:pt idx="3">
                  <c:v>88.21807293907176</c:v>
                </c:pt>
                <c:pt idx="4">
                  <c:v>114.13653437420625</c:v>
                </c:pt>
                <c:pt idx="5">
                  <c:v>91.929581897273749</c:v>
                </c:pt>
                <c:pt idx="6">
                  <c:v>101.9087786390255</c:v>
                </c:pt>
                <c:pt idx="7">
                  <c:v>101.59128604103849</c:v>
                </c:pt>
                <c:pt idx="8">
                  <c:v>80.773315979393246</c:v>
                </c:pt>
                <c:pt idx="9">
                  <c:v>98.776527867417315</c:v>
                </c:pt>
                <c:pt idx="10">
                  <c:v>93.964404490121566</c:v>
                </c:pt>
                <c:pt idx="11">
                  <c:v>94.699533658391474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'[Красота.xlsx]Доходы и динамика'!$A$5</c:f>
              <c:strCache>
                <c:ptCount val="1"/>
                <c:pt idx="0">
                  <c:v>динамика в 2018 году</c:v>
                </c:pt>
              </c:strCache>
            </c:strRef>
          </c:tx>
          <c:marker>
            <c:symbol val="square"/>
            <c:size val="7"/>
          </c:marker>
          <c:dLbls>
            <c:dLbl>
              <c:idx val="0"/>
              <c:layout>
                <c:manualLayout>
                  <c:x val="-3.2875000000000001E-2"/>
                  <c:y val="3.47405651729471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0555555555555555E-2"/>
                  <c:y val="3.22766953025253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7777777777777776E-2"/>
                  <c:y val="3.47405651729471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1763888888888888E-2"/>
                  <c:y val="-3.91757249452080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'[Красота.xlsx]Доходы и динамика'!$B$1:$J$1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'[Красота.xlsx]Доходы и динамика'!$B$5:$I$5</c:f>
              <c:numCache>
                <c:formatCode>0.0</c:formatCode>
                <c:ptCount val="8"/>
                <c:pt idx="0">
                  <c:v>110.0076190268658</c:v>
                </c:pt>
                <c:pt idx="1">
                  <c:v>109.11370110118625</c:v>
                </c:pt>
                <c:pt idx="2">
                  <c:v>114.46240410912489</c:v>
                </c:pt>
                <c:pt idx="3">
                  <c:v>118.10377623189527</c:v>
                </c:pt>
                <c:pt idx="4">
                  <c:v>99.174978099043869</c:v>
                </c:pt>
                <c:pt idx="5">
                  <c:v>151.2113248583523</c:v>
                </c:pt>
                <c:pt idx="6">
                  <c:v>115.17480446877192</c:v>
                </c:pt>
                <c:pt idx="7">
                  <c:v>110.84545943474539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9596928"/>
        <c:axId val="79701504"/>
      </c:lineChart>
      <c:catAx>
        <c:axId val="52667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79587968"/>
        <c:crosses val="autoZero"/>
        <c:auto val="1"/>
        <c:lblAlgn val="ctr"/>
        <c:lblOffset val="100"/>
        <c:noMultiLvlLbl val="0"/>
      </c:catAx>
      <c:valAx>
        <c:axId val="79587968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,##0.0" sourceLinked="1"/>
        <c:majorTickMark val="none"/>
        <c:minorTickMark val="none"/>
        <c:tickLblPos val="nextTo"/>
        <c:crossAx val="52667136"/>
        <c:crosses val="autoZero"/>
        <c:crossBetween val="between"/>
      </c:valAx>
      <c:catAx>
        <c:axId val="79596928"/>
        <c:scaling>
          <c:orientation val="minMax"/>
        </c:scaling>
        <c:delete val="1"/>
        <c:axPos val="b"/>
        <c:majorTickMark val="out"/>
        <c:minorTickMark val="none"/>
        <c:tickLblPos val="nextTo"/>
        <c:crossAx val="79701504"/>
        <c:crosses val="autoZero"/>
        <c:auto val="1"/>
        <c:lblAlgn val="ctr"/>
        <c:lblOffset val="100"/>
        <c:noMultiLvlLbl val="0"/>
      </c:catAx>
      <c:valAx>
        <c:axId val="79701504"/>
        <c:scaling>
          <c:orientation val="minMax"/>
          <c:max val="190"/>
          <c:min val="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/>
                  <a:t>с начала года, %</a:t>
                </a:r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79596928"/>
        <c:crosses val="max"/>
        <c:crossBetween val="between"/>
      </c:valAx>
    </c:plotArea>
    <c:legend>
      <c:legendPos val="b"/>
      <c:layout>
        <c:manualLayout>
          <c:xMode val="edge"/>
          <c:yMode val="edge"/>
          <c:x val="0.12407491251093614"/>
          <c:y val="0.91783013382693501"/>
          <c:w val="0.7518500656167979"/>
          <c:h val="5.2603427728003513E-2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942013585663747E-2"/>
          <c:y val="6.7298534480049049E-2"/>
          <c:w val="0.77566009219703402"/>
          <c:h val="0.89847053942047617"/>
        </c:manualLayout>
      </c:layout>
      <c:doughnut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Lbls>
            <c:dLbl>
              <c:idx val="3"/>
              <c:layout>
                <c:manualLayout>
                  <c:x val="0.11535659758231254"/>
                  <c:y val="-0.1480400374716633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5.7446931151509196E-3"/>
                  <c:y val="-1.2491298364864463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4.0782359798997555E-3"/>
                  <c:y val="1.180986013591940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0"/>
                  <c:y val="-0.1344275272916681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[Красота.xlsx]Структура!$A$4:$A$9</c:f>
              <c:strCache>
                <c:ptCount val="6"/>
                <c:pt idx="0">
                  <c:v>Налог на доходы физических лиц</c:v>
                </c:pt>
                <c:pt idx="1">
                  <c:v>Акцизы на нефтепродукты</c:v>
                </c:pt>
                <c:pt idx="2">
                  <c:v>Специальные налоговые режимы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Прочие налоговые доходы</c:v>
                </c:pt>
              </c:strCache>
            </c:strRef>
          </c:cat>
          <c:val>
            <c:numRef>
              <c:f>[Красота.xlsx]Структура!$B$4:$B$9</c:f>
              <c:numCache>
                <c:formatCode>#,##0.00</c:formatCode>
                <c:ptCount val="6"/>
                <c:pt idx="0">
                  <c:v>255398.52999999997</c:v>
                </c:pt>
                <c:pt idx="1">
                  <c:v>31065.969999999998</c:v>
                </c:pt>
                <c:pt idx="2">
                  <c:v>44723.020000000004</c:v>
                </c:pt>
                <c:pt idx="3">
                  <c:v>2921.3399999999997</c:v>
                </c:pt>
                <c:pt idx="4">
                  <c:v>48485.860000000008</c:v>
                </c:pt>
                <c:pt idx="5">
                  <c:v>7386.5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93"/>
        <c:holeSize val="50"/>
      </c:doughnut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2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520188002804359E-2"/>
          <c:y val="4.8150093395957626E-2"/>
          <c:w val="0.78726736612929238"/>
          <c:h val="0.92283284938929644"/>
        </c:manualLayout>
      </c:layout>
      <c:doughnut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Lbls>
            <c:dLbl>
              <c:idx val="2"/>
              <c:layout>
                <c:manualLayout>
                  <c:x val="2.0402956790071887E-3"/>
                  <c:y val="-0.1100149580419672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3.8765617901136591E-2"/>
                  <c:y val="-4.544096093037778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"/>
                  <c:y val="4.7832590453029244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.17342513271561105"/>
                  <c:y val="-0.14110633015372151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[Красота.xlsx]Структура!$A$26:$A$31</c:f>
              <c:strCache>
                <c:ptCount val="6"/>
                <c:pt idx="0">
                  <c:v>Доходы от использования имущества, находящегося в государственной и муниципальной собственности</c:v>
                </c:pt>
                <c:pt idx="1">
                  <c:v>Доходы от оказания платных услуг и компенсации затрат государства</c:v>
                </c:pt>
                <c:pt idx="2">
                  <c:v>Доходы от продажи земельных участков и имущества</c:v>
                </c:pt>
                <c:pt idx="3">
                  <c:v>Штрафы, санкции</c:v>
                </c:pt>
                <c:pt idx="4">
                  <c:v>Плата за негативное воздействие на окружающую среду</c:v>
                </c:pt>
                <c:pt idx="5">
                  <c:v>Прочие неналоговые доходы</c:v>
                </c:pt>
              </c:strCache>
            </c:strRef>
          </c:cat>
          <c:val>
            <c:numRef>
              <c:f>[Красота.xlsx]Структура!$B$26:$B$31</c:f>
              <c:numCache>
                <c:formatCode>#,##0.00</c:formatCode>
                <c:ptCount val="6"/>
                <c:pt idx="0">
                  <c:v>15186.47703</c:v>
                </c:pt>
                <c:pt idx="1">
                  <c:v>1948.2599999999998</c:v>
                </c:pt>
                <c:pt idx="2">
                  <c:v>20534.439999999999</c:v>
                </c:pt>
                <c:pt idx="3">
                  <c:v>4689.8100000000004</c:v>
                </c:pt>
                <c:pt idx="4">
                  <c:v>931.25</c:v>
                </c:pt>
                <c:pt idx="5" formatCode="0.00">
                  <c:v>468.16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41"/>
        <c:holeSize val="50"/>
      </c:doughnutChart>
    </c:plotArea>
    <c:plotVisOnly val="1"/>
    <c:dispBlanksAs val="gap"/>
    <c:showDLblsOverMax val="0"/>
  </c:chart>
  <c:txPr>
    <a:bodyPr/>
    <a:lstStyle/>
    <a:p>
      <a:pPr>
        <a:defRPr sz="12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337749432799612E-2"/>
          <c:y val="0.12148876340087002"/>
          <c:w val="0.50633542571920509"/>
          <c:h val="0.7790581856168994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7"/>
            <c:bubble3D val="0"/>
            <c:spPr>
              <a:solidFill>
                <a:srgbClr val="FFC000"/>
              </a:solidFill>
            </c:spPr>
          </c:dPt>
          <c:dPt>
            <c:idx val="8"/>
            <c:bubble3D val="0"/>
          </c:dPt>
          <c:dPt>
            <c:idx val="9"/>
            <c:bubble3D val="0"/>
          </c:dPt>
          <c:dLbls>
            <c:dLbl>
              <c:idx val="0"/>
              <c:layout>
                <c:manualLayout>
                  <c:x val="0.13633863973954483"/>
                  <c:y val="-0.19082537957918455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Общегосударственные вопросы </a:t>
                    </a: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7,9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30199741705748639"/>
                  <c:y val="-0.1902018924981328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Национальная безопасность 0,</a:t>
                    </a: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9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30492943081532609"/>
                  <c:y val="-9.2836638005041022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Национальная экономика</a:t>
                    </a:r>
                    <a:r>
                      <a:rPr lang="en-US" sz="1600" baseline="0" dirty="0" smtClean="0">
                        <a:latin typeface="Times New Roman" pitchFamily="18" charset="0"/>
                        <a:cs typeface="Times New Roman" pitchFamily="18" charset="0"/>
                      </a:rPr>
                      <a:t> 5,4</a:t>
                    </a:r>
                    <a:r>
                      <a:rPr lang="ru-RU" sz="1600" baseline="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25655120381097146"/>
                  <c:y val="-1.5850157708177735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Жилищно-коммунальное хозяйство </a:t>
                    </a: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6,6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23895912126393343"/>
                  <c:y val="8.8308021516990243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Физическая культура и спорт 2,</a:t>
                    </a: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0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 % </a:t>
                    </a:r>
                    <a:endParaRPr lang="ru-RU" dirty="0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31225946520992526"/>
                  <c:y val="0.28303853050317385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Обслуживание </a:t>
                    </a:r>
                    <a:r>
                      <a:rPr lang="ru-RU" sz="1600" dirty="0" err="1" smtClean="0">
                        <a:latin typeface="Times New Roman" pitchFamily="18" charset="0"/>
                        <a:cs typeface="Times New Roman" pitchFamily="18" charset="0"/>
                      </a:rPr>
                      <a:t>мун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 долга 0,</a:t>
                    </a: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r>
                      <a:rPr lang="ru-RU" sz="1600" baseline="0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Средства массовой информации 0,</a:t>
                    </a: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ru-RU" dirty="0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19204690113849862"/>
                  <c:y val="0.3917253262163926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Здравоохранение 5,</a:t>
                    </a: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5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0.12167857095034647"/>
                  <c:y val="0.15397296059372659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Образование </a:t>
                    </a: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55,8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9.5290447129789402E-2"/>
                  <c:y val="-0.1652945018138535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Культура </a:t>
                    </a:r>
                  </a:p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9,</a:t>
                    </a: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4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4.3980206367595105E-3"/>
                  <c:y val="-0.16464373605868088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Социальная политика </a:t>
                    </a: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6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,</a:t>
                    </a: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0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numRef>
              <c:f>Лист1!$A$2:$A$11</c:f>
              <c:numCache>
                <c:formatCode>General</c:formatCode>
                <c:ptCount val="10"/>
              </c:numCache>
            </c:numRef>
          </c:cat>
          <c:val>
            <c:numRef>
              <c:f>Лист1!$B$2:$B$11</c:f>
              <c:numCache>
                <c:formatCode>_-* #,##0.0\ _₽_-;\-* #,##0.0\ _₽_-;_-* "-"??\ _₽_-;_-@_-</c:formatCode>
                <c:ptCount val="10"/>
                <c:pt idx="0">
                  <c:v>10.321350762527233</c:v>
                </c:pt>
                <c:pt idx="1">
                  <c:v>0.68082788671023964</c:v>
                </c:pt>
                <c:pt idx="2">
                  <c:v>2.1786492374727668</c:v>
                </c:pt>
                <c:pt idx="3">
                  <c:v>2.7777777777777777</c:v>
                </c:pt>
                <c:pt idx="4">
                  <c:v>1.7973856209150325</c:v>
                </c:pt>
                <c:pt idx="5">
                  <c:v>0.2178649237472767</c:v>
                </c:pt>
                <c:pt idx="6">
                  <c:v>4.7657952069716778</c:v>
                </c:pt>
                <c:pt idx="7">
                  <c:v>63.289760348583876</c:v>
                </c:pt>
                <c:pt idx="8">
                  <c:v>8.306100217864925</c:v>
                </c:pt>
                <c:pt idx="9">
                  <c:v>5.3376906318082789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0.16872</cdr:x>
      <cdr:y>0.44806</cdr:y>
    </cdr:from>
    <cdr:to>
      <cdr:x>0.38485</cdr:x>
      <cdr:y>0.58013</cdr:y>
    </cdr:to>
    <cdr:sp macro="" textlink="">
      <cdr:nvSpPr>
        <cdr:cNvPr id="13" name="Блок-схема: альтернативный процесс 12"/>
        <cdr:cNvSpPr/>
      </cdr:nvSpPr>
      <cdr:spPr>
        <a:xfrm xmlns:a="http://schemas.openxmlformats.org/drawingml/2006/main">
          <a:off x="1461492" y="2396678"/>
          <a:ext cx="1872208" cy="706443"/>
        </a:xfrm>
        <a:prstGeom xmlns:a="http://schemas.openxmlformats.org/drawingml/2006/main" prst="flowChartAlternateProcess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pPr algn="ctr">
            <a:defRPr/>
          </a:pPr>
          <a:r>
            <a: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1 286,2</a:t>
          </a:r>
        </a:p>
        <a:p xmlns:a="http://schemas.openxmlformats.org/drawingml/2006/main">
          <a:pPr algn="ctr">
            <a:defRPr/>
          </a:pP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млн.руб.</a:t>
          </a:r>
        </a:p>
      </cdr:txBody>
    </cdr:sp>
  </cdr:relSizeAnchor>
  <cdr:relSizeAnchor xmlns:cdr="http://schemas.openxmlformats.org/drawingml/2006/chartDrawing">
    <cdr:from>
      <cdr:x>0.05714</cdr:x>
      <cdr:y>0.72684</cdr:y>
    </cdr:from>
    <cdr:to>
      <cdr:x>0.13195</cdr:x>
      <cdr:y>0.84239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 flipH="1">
          <a:off x="495003" y="4076690"/>
          <a:ext cx="648072" cy="64807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0.12364</cdr:x>
      <cdr:y>0.12343</cdr:y>
    </cdr:from>
    <cdr:to>
      <cdr:x>0.14857</cdr:x>
      <cdr:y>0.22614</cdr:y>
    </cdr:to>
    <cdr:cxnSp macro="">
      <cdr:nvCxnSpPr>
        <cdr:cNvPr id="15" name="Прямая соединительная линия 14"/>
        <cdr:cNvCxnSpPr/>
      </cdr:nvCxnSpPr>
      <cdr:spPr>
        <a:xfrm xmlns:a="http://schemas.openxmlformats.org/drawingml/2006/main" flipH="1" flipV="1">
          <a:off x="1071067" y="692314"/>
          <a:ext cx="216024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0.23169</cdr:x>
      <cdr:y>0.09776</cdr:y>
    </cdr:from>
    <cdr:to>
      <cdr:x>0.24832</cdr:x>
      <cdr:y>0.17479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 flipH="1" flipV="1">
          <a:off x="2007171" y="548298"/>
          <a:ext cx="144016" cy="43204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0.33535</cdr:x>
      <cdr:y>0.11324</cdr:y>
    </cdr:from>
    <cdr:to>
      <cdr:x>0.39354</cdr:x>
      <cdr:y>0.17744</cdr:y>
    </cdr:to>
    <cdr:cxnSp macro="">
      <cdr:nvCxnSpPr>
        <cdr:cNvPr id="20" name="Прямая соединительная линия 19"/>
        <cdr:cNvCxnSpPr/>
      </cdr:nvCxnSpPr>
      <cdr:spPr>
        <a:xfrm xmlns:a="http://schemas.openxmlformats.org/drawingml/2006/main" flipV="1">
          <a:off x="2905150" y="635141"/>
          <a:ext cx="504099" cy="36008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0.43748</cdr:x>
      <cdr:y>0.14797</cdr:y>
    </cdr:from>
    <cdr:to>
      <cdr:x>0.59542</cdr:x>
      <cdr:y>0.21216</cdr:y>
    </cdr:to>
    <cdr:cxnSp macro="">
      <cdr:nvCxnSpPr>
        <cdr:cNvPr id="24" name="Прямая соединительная линия 23"/>
        <cdr:cNvCxnSpPr/>
      </cdr:nvCxnSpPr>
      <cdr:spPr>
        <a:xfrm xmlns:a="http://schemas.openxmlformats.org/drawingml/2006/main" flipV="1">
          <a:off x="3789909" y="829921"/>
          <a:ext cx="1368214" cy="36003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0.46242</cdr:x>
      <cdr:y>0.19932</cdr:y>
    </cdr:from>
    <cdr:to>
      <cdr:x>0.62035</cdr:x>
      <cdr:y>0.23784</cdr:y>
    </cdr:to>
    <cdr:cxnSp macro="">
      <cdr:nvCxnSpPr>
        <cdr:cNvPr id="36" name="Прямая соединительная линия 35"/>
        <cdr:cNvCxnSpPr/>
      </cdr:nvCxnSpPr>
      <cdr:spPr>
        <a:xfrm xmlns:a="http://schemas.openxmlformats.org/drawingml/2006/main" flipV="1">
          <a:off x="4005933" y="1117953"/>
          <a:ext cx="1368146" cy="21605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0.47904</cdr:x>
      <cdr:y>0.27635</cdr:y>
    </cdr:from>
    <cdr:to>
      <cdr:x>0.62035</cdr:x>
      <cdr:y>0.28919</cdr:y>
    </cdr:to>
    <cdr:cxnSp macro="">
      <cdr:nvCxnSpPr>
        <cdr:cNvPr id="38" name="Прямая соединительная линия 37"/>
        <cdr:cNvCxnSpPr/>
      </cdr:nvCxnSpPr>
      <cdr:spPr>
        <a:xfrm xmlns:a="http://schemas.openxmlformats.org/drawingml/2006/main">
          <a:off x="4149949" y="1550001"/>
          <a:ext cx="1224166" cy="7201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</cdr:x>
      <cdr:y>0.31487</cdr:y>
    </cdr:from>
    <cdr:to>
      <cdr:x>0.59975</cdr:x>
      <cdr:y>0.37906</cdr:y>
    </cdr:to>
    <cdr:cxnSp macro="">
      <cdr:nvCxnSpPr>
        <cdr:cNvPr id="40" name="Прямая соединительная линия 39"/>
        <cdr:cNvCxnSpPr/>
      </cdr:nvCxnSpPr>
      <cdr:spPr>
        <a:xfrm xmlns:a="http://schemas.openxmlformats.org/drawingml/2006/main">
          <a:off x="4331494" y="1766025"/>
          <a:ext cx="864133" cy="36002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0.50131</cdr:x>
      <cdr:y>0.34055</cdr:y>
    </cdr:from>
    <cdr:to>
      <cdr:x>0.65093</cdr:x>
      <cdr:y>0.61014</cdr:y>
    </cdr:to>
    <cdr:cxnSp macro="">
      <cdr:nvCxnSpPr>
        <cdr:cNvPr id="42" name="Прямая соединительная линия 41"/>
        <cdr:cNvCxnSpPr/>
      </cdr:nvCxnSpPr>
      <cdr:spPr>
        <a:xfrm xmlns:a="http://schemas.openxmlformats.org/drawingml/2006/main">
          <a:off x="4342835" y="1910041"/>
          <a:ext cx="1296156" cy="151212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</cdr:x>
      <cdr:y>0.3919</cdr:y>
    </cdr:from>
    <cdr:to>
      <cdr:x>0.61204</cdr:x>
      <cdr:y>0.76421</cdr:y>
    </cdr:to>
    <cdr:cxnSp macro="">
      <cdr:nvCxnSpPr>
        <cdr:cNvPr id="44" name="Прямая соединительная линия 43"/>
        <cdr:cNvCxnSpPr/>
      </cdr:nvCxnSpPr>
      <cdr:spPr>
        <a:xfrm xmlns:a="http://schemas.openxmlformats.org/drawingml/2006/main">
          <a:off x="4331494" y="2198073"/>
          <a:ext cx="970583" cy="208823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45BF18-0691-4E28-8779-732F7F24D89B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E99FB3-E518-450E-9085-0F7813F13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736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E99FB3-E518-450E-9085-0F7813F139D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8210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332656"/>
            <a:ext cx="6323916" cy="25033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Финансовое управление администрации МО Новокубанский район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1769" y="2458579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январь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 rot="16200000">
            <a:off x="-200591" y="694826"/>
            <a:ext cx="2009137" cy="111970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2018 год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914775" y="4774283"/>
            <a:ext cx="49012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Консолидированный бюджет Новокубанского района – это свод бюджета муниципального образования Новокубанский район, бюджета 1 городского поселения района и бюджетов 8 сельских поселений района без учета межбюджетных трансфертами между этими бюджетами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464647" y="1591240"/>
            <a:ext cx="635142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Основные параметры исполнения консолидированного бюджета Новокубанского района</a:t>
            </a:r>
            <a:endParaRPr lang="ru-RU" sz="3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71769" y="3028938"/>
            <a:ext cx="1264414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март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71769" y="4757130"/>
            <a:ext cx="1264415" cy="256046"/>
          </a:xfrm>
          <a:prstGeom prst="roundRect">
            <a:avLst/>
          </a:prstGeom>
          <a:solidFill>
            <a:srgbClr val="F2DCDB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сентябрь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71769" y="2740906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февраль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171768" y="3316970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апрель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71766" y="4181066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июль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71769" y="3605002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май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171763" y="5343032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ноябрь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171767" y="3893034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июнь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171764" y="5045162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октябрь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171765" y="4469098"/>
            <a:ext cx="1264415" cy="256046"/>
          </a:xfrm>
          <a:prstGeom prst="roundRect">
            <a:avLst/>
          </a:prstGeom>
          <a:solidFill>
            <a:srgbClr val="F2DCDB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август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171769" y="5621226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декабрь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93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5381625" y="145501"/>
            <a:ext cx="3467100" cy="35767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Структура доходной части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63688" y="3429000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321,7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8348607"/>
              </p:ext>
            </p:extLst>
          </p:nvPr>
        </p:nvGraphicFramePr>
        <p:xfrm>
          <a:off x="0" y="786004"/>
          <a:ext cx="9144000" cy="60719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458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2857500" y="145501"/>
            <a:ext cx="5991225" cy="35767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Динамика поступления налоговых и неналоговых доходов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1925" y="5657671"/>
            <a:ext cx="883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январь-август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2018 года в консолидированный бюджет Новокубанского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района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поступило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433,7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миллиона рублей налоговых и неналоговых доходов, что составляет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115,4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% к объемам поступлений за аналогичный период 2017 года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9830449"/>
              </p:ext>
            </p:extLst>
          </p:nvPr>
        </p:nvGraphicFramePr>
        <p:xfrm>
          <a:off x="0" y="503178"/>
          <a:ext cx="9144000" cy="51544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354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5219700" y="145501"/>
            <a:ext cx="3629025" cy="35767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налоговых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доходов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778857"/>
              </p:ext>
            </p:extLst>
          </p:nvPr>
        </p:nvGraphicFramePr>
        <p:xfrm>
          <a:off x="5508104" y="2348881"/>
          <a:ext cx="3456384" cy="30963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2184"/>
                <a:gridCol w="1274200"/>
              </a:tblGrid>
              <a:tr h="81556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Январь-август         </a:t>
                      </a:r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года </a:t>
                      </a:r>
                      <a:r>
                        <a:rPr lang="ru-RU" sz="1100" b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952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доходы всего, из них:</a:t>
                      </a:r>
                      <a:endParaRPr lang="ru-RU" sz="1100" b="1" i="1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389 981,22</a:t>
                      </a:r>
                    </a:p>
                  </a:txBody>
                  <a:tcPr marL="9525" marR="9525" marT="9525" marB="0" anchor="ctr"/>
                </a:tc>
              </a:tr>
              <a:tr h="2952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255 398,53</a:t>
                      </a:r>
                    </a:p>
                  </a:txBody>
                  <a:tcPr marL="9525" marR="9525" marT="9525" marB="0" anchor="ctr"/>
                </a:tc>
              </a:tr>
              <a:tr h="2952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Акцизы на нефтепродукты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31 065,97</a:t>
                      </a:r>
                    </a:p>
                  </a:txBody>
                  <a:tcPr marL="9525" marR="9525" marT="9525" marB="0" anchor="ctr"/>
                </a:tc>
              </a:tr>
              <a:tr h="2952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Специальные налоговые режимы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44 723,02</a:t>
                      </a:r>
                    </a:p>
                  </a:txBody>
                  <a:tcPr marL="9525" marR="9525" marT="9525" marB="0" anchor="ctr"/>
                </a:tc>
              </a:tr>
              <a:tr h="5090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физических лиц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2 921,34</a:t>
                      </a:r>
                    </a:p>
                  </a:txBody>
                  <a:tcPr marL="9525" marR="9525" marT="9525" marB="0" anchor="ctr"/>
                </a:tc>
              </a:tr>
              <a:tr h="2952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48 485,86</a:t>
                      </a:r>
                    </a:p>
                  </a:txBody>
                  <a:tcPr marL="9525" marR="9525" marT="9525" marB="0" anchor="ctr"/>
                </a:tc>
              </a:tr>
              <a:tr h="2952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налоговые доходы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7 386,50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619672" y="4005064"/>
            <a:ext cx="2390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389,98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млн. руб.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2314842"/>
              </p:ext>
            </p:extLst>
          </p:nvPr>
        </p:nvGraphicFramePr>
        <p:xfrm>
          <a:off x="1" y="1481137"/>
          <a:ext cx="6228183" cy="5376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8760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5029200" y="145501"/>
            <a:ext cx="3819525" cy="35767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Структура неналоговых доходов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5156733"/>
              </p:ext>
            </p:extLst>
          </p:nvPr>
        </p:nvGraphicFramePr>
        <p:xfrm>
          <a:off x="5508104" y="2276872"/>
          <a:ext cx="3528392" cy="3579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1445"/>
                <a:gridCol w="1106947"/>
              </a:tblGrid>
              <a:tr h="61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Январь-июнь   2018 </a:t>
                      </a:r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года </a:t>
                      </a:r>
                      <a:r>
                        <a:rPr lang="ru-RU" sz="1100" b="1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2310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 всего, из них:</a:t>
                      </a:r>
                      <a:endParaRPr lang="ru-RU" sz="11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43 758,40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15 186,48</a:t>
                      </a:r>
                    </a:p>
                  </a:txBody>
                  <a:tcPr marL="9525" marR="9525" marT="9525" marB="0" anchor="ctr"/>
                </a:tc>
              </a:tr>
              <a:tr h="43558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оказания платных услуг и компенсации затрат государства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1 948,26</a:t>
                      </a:r>
                    </a:p>
                  </a:txBody>
                  <a:tcPr marL="9525" marR="9525" marT="9525" marB="0" anchor="ctr"/>
                </a:tc>
              </a:tr>
              <a:tr h="43558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продажи земельных участков и имущества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20 534,44</a:t>
                      </a:r>
                    </a:p>
                  </a:txBody>
                  <a:tcPr marL="9525" marR="9525" marT="9525" marB="0" anchor="ctr"/>
                </a:tc>
              </a:tr>
              <a:tr h="22310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Штрафы, санкции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4 689,81</a:t>
                      </a:r>
                    </a:p>
                  </a:txBody>
                  <a:tcPr marL="9525" marR="9525" marT="9525" marB="0" anchor="ctr"/>
                </a:tc>
              </a:tr>
              <a:tr h="48266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Плата за негативное воздействие на окружающую среду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931,25</a:t>
                      </a:r>
                    </a:p>
                  </a:txBody>
                  <a:tcPr marL="9525" marR="9525" marT="9525" marB="0" anchor="ctr"/>
                </a:tc>
              </a:tr>
              <a:tr h="48266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468,16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691680" y="3933056"/>
            <a:ext cx="2390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43,8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млн. руб.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3555877"/>
              </p:ext>
            </p:extLst>
          </p:nvPr>
        </p:nvGraphicFramePr>
        <p:xfrm>
          <a:off x="0" y="1547813"/>
          <a:ext cx="6224588" cy="5310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3167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020724" y="145501"/>
            <a:ext cx="3828001" cy="357677"/>
          </a:xfr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Исполнение расходной части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800225" y="588903"/>
            <a:ext cx="5762625" cy="42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Консолидированный бюджет Новокубанского района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3030963"/>
              </p:ext>
            </p:extLst>
          </p:nvPr>
        </p:nvGraphicFramePr>
        <p:xfrm>
          <a:off x="222945" y="1136545"/>
          <a:ext cx="8587680" cy="5528533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5023165"/>
                <a:gridCol w="1156059"/>
                <a:gridCol w="1168101"/>
                <a:gridCol w="1240355"/>
              </a:tblGrid>
              <a:tr h="57368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Исполнено      за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8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мес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       2018 года,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</a:p>
                  </a:txBody>
                  <a:tcPr marL="9525" marR="36000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% исполнения годовых бюджетных назначений 2018 года</a:t>
                      </a:r>
                    </a:p>
                  </a:txBody>
                  <a:tcPr marL="9525" marR="36000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Динамика к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2017 году, %</a:t>
                      </a:r>
                    </a:p>
                  </a:txBody>
                  <a:tcPr marL="9525" marR="36000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8841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РАСХОДОВ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в том числе: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1 286,2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110,0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29817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61,4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97,1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26040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61,9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108,3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76164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55,1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124,1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29817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44,1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129,6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51102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56,4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197,2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26040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718,2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67,4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99,8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29817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120,5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60,2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122,0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26040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ЗДРАВООХРАНЕНИЕ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61,0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139,1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26040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63,9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126,7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29817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55,5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121,6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29817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СРЕДСТВА МАССОВОЙ ИНФОРМАЦИИ</a:t>
                      </a: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60,7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127,6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51102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И МУНИЦИПАЛЬНОГО ДОЛГА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63,4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65,0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182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0724" y="145501"/>
            <a:ext cx="3828001" cy="357677"/>
          </a:xfr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Структура расходной части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800225" y="588903"/>
            <a:ext cx="5762625" cy="42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Консолидированный бюджет Новокубанского района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5156025"/>
              </p:ext>
            </p:extLst>
          </p:nvPr>
        </p:nvGraphicFramePr>
        <p:xfrm>
          <a:off x="350043" y="1014903"/>
          <a:ext cx="8662988" cy="5608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5175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228851" y="145501"/>
            <a:ext cx="6619876" cy="357677"/>
          </a:xfr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Исполнение муниципальных программ Новокубанского района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918318"/>
              </p:ext>
            </p:extLst>
          </p:nvPr>
        </p:nvGraphicFramePr>
        <p:xfrm>
          <a:off x="4716016" y="620688"/>
          <a:ext cx="4104456" cy="42972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2465"/>
                <a:gridCol w="990600"/>
                <a:gridCol w="931391"/>
              </a:tblGrid>
              <a:tr h="20875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программа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за 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мес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2018 год, млн. руб.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испол-нения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65731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муниципальной службы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48,9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3645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Молодежь Кубани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63,3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35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Информационное обеспечение жителей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60,4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2220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Управление муниципальным имуществом и земельными ресурсами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58,9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059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Управление муниципальными финансами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65,5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4091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Доступная среда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31,1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5364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Информатизация администрации МО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61,6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2731150"/>
              </p:ext>
            </p:extLst>
          </p:nvPr>
        </p:nvGraphicFramePr>
        <p:xfrm>
          <a:off x="179512" y="578081"/>
          <a:ext cx="4264024" cy="57978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2824"/>
                <a:gridCol w="1057275"/>
                <a:gridCol w="923925"/>
              </a:tblGrid>
              <a:tr h="76278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программа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за 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мес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2018 год, млн. руб.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испол-нения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образования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675,4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67,5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3650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Социальная поддержка граждан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73,2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2935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Дети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Кубани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72,9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64,0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6457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Комплексное и устойчивое развитие в сфере строительства, архитектуры и дорожного хозяйства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37,3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28,2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4696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жилищно-коммунального хозяйства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84,4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70,2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2935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безопасности населения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25,4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58,6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4586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культуры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138,2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61,5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4696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физической культуры и массового спорта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25,9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56,0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682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Экономическое развитие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63,2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3682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Формирование современной городской среды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82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688845" y="5157192"/>
            <a:ext cx="43327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месяцев 2018 года муниципальные программы Новокубанского района исполнены в сумме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1 102,1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млн. руб., что составляет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62,2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% от утвержденных бюджетных назначений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5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2654</TotalTime>
  <Words>611</Words>
  <Application>Microsoft Office PowerPoint</Application>
  <PresentationFormat>Экран (4:3)</PresentationFormat>
  <Paragraphs>208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Финансовое управление администрации МО Новокубанский район   </vt:lpstr>
      <vt:lpstr>Презентация PowerPoint</vt:lpstr>
      <vt:lpstr>Презентация PowerPoint</vt:lpstr>
      <vt:lpstr>Презентация PowerPoint</vt:lpstr>
      <vt:lpstr>Презентация PowerPoint</vt:lpstr>
      <vt:lpstr>Исполнение расходной части</vt:lpstr>
      <vt:lpstr>Структура расходной части</vt:lpstr>
      <vt:lpstr>Исполнение муниципальных программ Новокубанского района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Финансовое управление администрации МО Новокубанский район</dc:title>
  <dc:creator>Соляник Елена Станиславовна</dc:creator>
  <cp:lastModifiedBy>Синельников Александр</cp:lastModifiedBy>
  <cp:revision>256</cp:revision>
  <cp:lastPrinted>2018-01-10T08:20:42Z</cp:lastPrinted>
  <dcterms:modified xsi:type="dcterms:W3CDTF">2018-09-12T08:47:40Z</dcterms:modified>
</cp:coreProperties>
</file>