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charts/chart7.xml" ContentType="application/vnd.openxmlformats-officedocument.drawingml.chart+xml"/>
  <Override PartName="/ppt/theme/themeOverride5.xml" ContentType="application/vnd.openxmlformats-officedocument.themeOverride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7" r:id="rId2"/>
    <p:sldId id="269" r:id="rId3"/>
    <p:sldId id="268" r:id="rId4"/>
    <p:sldId id="270" r:id="rId5"/>
    <p:sldId id="271" r:id="rId6"/>
    <p:sldId id="272" r:id="rId7"/>
    <p:sldId id="273" r:id="rId8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pos="2260" userDrawn="1">
          <p15:clr>
            <a:srgbClr val="A4A3A4"/>
          </p15:clr>
        </p15:guide>
        <p15:guide id="4" orient="horz" pos="29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  <a:srgbClr val="CCE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2424" y="48"/>
      </p:cViewPr>
      <p:guideLst>
        <p:guide orient="horz" pos="2880"/>
        <p:guide pos="2160"/>
        <p:guide pos="2260"/>
        <p:guide orient="horz"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&#1085;&#1072;%201.06.2020\&#1050;&#1088;&#1072;&#1089;&#1086;&#1090;&#1072;%202020%20-5%20&#1084;&#1077;&#10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&#1085;&#1072;%201.06.2020\&#1050;&#1088;&#1072;&#1089;&#1086;&#1090;&#1072;%202020%20-5%20&#1084;&#1077;&#1089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dirty="0"/>
              <a:t>МУНИЦИПАЛЬНЫЙ ДОЛГ</a:t>
            </a:r>
            <a:r>
              <a:rPr lang="ru-RU" sz="1400" baseline="0" dirty="0"/>
              <a:t> КОНСОЛИДИРОВАННОГО БЮДЖЕТА НОВОКУБАНСКОГО РАЙОНА</a:t>
            </a:r>
            <a:endParaRPr lang="ru-RU" sz="1400" dirty="0"/>
          </a:p>
        </c:rich>
      </c:tx>
      <c:layout>
        <c:manualLayout>
          <c:xMode val="edge"/>
          <c:yMode val="edge"/>
          <c:x val="0.13715966754155731"/>
          <c:y val="6.275351944643282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4103339747784095"/>
          <c:y val="0.63875973611406678"/>
          <c:w val="0.51207939362025812"/>
          <c:h val="0.3143934170390863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'[Красота 2020 -5 мес.xlsx]Осн параметры'!$B$19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2020 -5 мес.xlsx]Осн параметры'!$A$20:$A$22</c:f>
              <c:strCache>
                <c:ptCount val="3"/>
                <c:pt idx="0">
                  <c:v>на 01.01.2020г.</c:v>
                </c:pt>
                <c:pt idx="1">
                  <c:v>на 01.04.2020г.</c:v>
                </c:pt>
                <c:pt idx="2">
                  <c:v>на 01.06.2020г.</c:v>
                </c:pt>
              </c:strCache>
            </c:strRef>
          </c:cat>
          <c:val>
            <c:numRef>
              <c:f>'[Красота 2020 -5 мес.xlsx]Осн параметры'!$B$20:$B$22</c:f>
              <c:numCache>
                <c:formatCode>#,##0.0</c:formatCode>
                <c:ptCount val="3"/>
                <c:pt idx="0">
                  <c:v>9.1</c:v>
                </c:pt>
                <c:pt idx="1">
                  <c:v>9.6999999999999993</c:v>
                </c:pt>
                <c:pt idx="2">
                  <c:v>12.8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E5-46EF-9C9E-30ECD8E93301}"/>
            </c:ext>
          </c:extLst>
        </c:ser>
        <c:ser>
          <c:idx val="1"/>
          <c:order val="1"/>
          <c:tx>
            <c:strRef>
              <c:f>'[Красота 2020 -5 мес.xlsx]Осн параметры'!$C$19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2020 -5 мес.xlsx]Осн параметры'!$A$20:$A$22</c:f>
              <c:strCache>
                <c:ptCount val="3"/>
                <c:pt idx="0">
                  <c:v>на 01.01.2020г.</c:v>
                </c:pt>
                <c:pt idx="1">
                  <c:v>на 01.04.2020г.</c:v>
                </c:pt>
                <c:pt idx="2">
                  <c:v>на 01.06.2020г.</c:v>
                </c:pt>
              </c:strCache>
            </c:strRef>
          </c:cat>
          <c:val>
            <c:numRef>
              <c:f>'[Красота 2020 -5 мес.xlsx]Осн параметры'!$C$20:$C$22</c:f>
              <c:numCache>
                <c:formatCode>#,##0.0</c:formatCode>
                <c:ptCount val="3"/>
                <c:pt idx="0">
                  <c:v>10.5</c:v>
                </c:pt>
                <c:pt idx="1">
                  <c:v>10.5</c:v>
                </c:pt>
                <c:pt idx="2">
                  <c:v>10.5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E5-46EF-9C9E-30ECD8E93301}"/>
            </c:ext>
          </c:extLst>
        </c:ser>
        <c:ser>
          <c:idx val="2"/>
          <c:order val="2"/>
          <c:tx>
            <c:strRef>
              <c:f>'[Красота 2020 -5 мес.xlsx]Осн параметры'!$D$19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2020 -5 мес.xlsx]Осн параметры'!$A$20:$A$22</c:f>
              <c:strCache>
                <c:ptCount val="3"/>
                <c:pt idx="0">
                  <c:v>на 01.01.2020г.</c:v>
                </c:pt>
                <c:pt idx="1">
                  <c:v>на 01.04.2020г.</c:v>
                </c:pt>
                <c:pt idx="2">
                  <c:v>на 01.06.2020г.</c:v>
                </c:pt>
              </c:strCache>
            </c:strRef>
          </c:cat>
          <c:val>
            <c:numRef>
              <c:f>'[Красота 2020 -5 мес.xlsx]Осн параметры'!$D$20:$D$22</c:f>
              <c:numCache>
                <c:formatCode>#,##0.0</c:formatCode>
                <c:ptCount val="3"/>
                <c:pt idx="0">
                  <c:v>8.4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AE5-46EF-9C9E-30ECD8E9330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76397000"/>
        <c:axId val="249770696"/>
      </c:barChart>
      <c:catAx>
        <c:axId val="17639700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249770696"/>
        <c:crosses val="autoZero"/>
        <c:auto val="1"/>
        <c:lblAlgn val="ctr"/>
        <c:lblOffset val="100"/>
        <c:noMultiLvlLbl val="0"/>
      </c:catAx>
      <c:valAx>
        <c:axId val="249770696"/>
        <c:scaling>
          <c:orientation val="minMax"/>
        </c:scaling>
        <c:delete val="1"/>
        <c:axPos val="t"/>
        <c:numFmt formatCode="#,##0.0" sourceLinked="1"/>
        <c:majorTickMark val="out"/>
        <c:minorTickMark val="none"/>
        <c:tickLblPos val="nextTo"/>
        <c:crossAx val="17639700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5.4140201224846897E-2"/>
          <c:y val="0.38712938660445223"/>
          <c:w val="0.85283070866141741"/>
          <c:h val="0.1226023935336995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dirty="0"/>
              <a:t>МУНИЦИПАЛЬНЫЙ</a:t>
            </a:r>
            <a:r>
              <a:rPr lang="ru-RU" sz="1400" baseline="0" dirty="0"/>
              <a:t> ДОЛГ МУНИЦИПАЛЬНОГО ОБРАЗОВАНИЯ НОВОКУБАНСКИЙ РАЙОН</a:t>
            </a:r>
            <a:endParaRPr lang="ru-RU" sz="1400" dirty="0"/>
          </a:p>
        </c:rich>
      </c:tx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'[Красота 2020 -5 мес.xlsx]Осн параметры'!$B$25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2020 -5 мес.xlsx]Осн параметры'!$A$26:$A$28</c:f>
              <c:strCache>
                <c:ptCount val="3"/>
                <c:pt idx="0">
                  <c:v>на 01.01.2020г.</c:v>
                </c:pt>
                <c:pt idx="1">
                  <c:v>на 01.04.2020г.</c:v>
                </c:pt>
                <c:pt idx="2">
                  <c:v>на 01.06.2020г.</c:v>
                </c:pt>
              </c:strCache>
            </c:strRef>
          </c:cat>
          <c:val>
            <c:numRef>
              <c:f>'[Красота 2020 -5 мес.xlsx]Осн параметры'!$B$26:$B$28</c:f>
              <c:numCache>
                <c:formatCode>#,##0.0</c:formatCode>
                <c:ptCount val="3"/>
                <c:pt idx="0">
                  <c:v>3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81-4E8B-AF73-25C0AB02F629}"/>
            </c:ext>
          </c:extLst>
        </c:ser>
        <c:ser>
          <c:idx val="1"/>
          <c:order val="1"/>
          <c:tx>
            <c:strRef>
              <c:f>'[Красота 2020 -5 мес.xlsx]Осн параметры'!$C$25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2020 -5 мес.xlsx]Осн параметры'!$A$26:$A$28</c:f>
              <c:strCache>
                <c:ptCount val="3"/>
                <c:pt idx="0">
                  <c:v>на 01.01.2020г.</c:v>
                </c:pt>
                <c:pt idx="1">
                  <c:v>на 01.04.2020г.</c:v>
                </c:pt>
                <c:pt idx="2">
                  <c:v>на 01.06.2020г.</c:v>
                </c:pt>
              </c:strCache>
            </c:strRef>
          </c:cat>
          <c:val>
            <c:numRef>
              <c:f>'[Красота 2020 -5 мес.xlsx]Осн параметры'!$C$26:$C$28</c:f>
              <c:numCache>
                <c:formatCode>#,##0.0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81-4E8B-AF73-25C0AB02F62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49795520"/>
        <c:axId val="250326464"/>
      </c:barChart>
      <c:catAx>
        <c:axId val="24979552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250326464"/>
        <c:crosses val="autoZero"/>
        <c:auto val="1"/>
        <c:lblAlgn val="ctr"/>
        <c:lblOffset val="100"/>
        <c:noMultiLvlLbl val="0"/>
      </c:catAx>
      <c:valAx>
        <c:axId val="250326464"/>
        <c:scaling>
          <c:orientation val="minMax"/>
        </c:scaling>
        <c:delete val="1"/>
        <c:axPos val="t"/>
        <c:numFmt formatCode="#,##0.0" sourceLinked="1"/>
        <c:majorTickMark val="none"/>
        <c:minorTickMark val="none"/>
        <c:tickLblPos val="nextTo"/>
        <c:crossAx val="249795520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6796103145554118E-2"/>
          <c:y val="0.10962521259298993"/>
          <c:w val="0.92469119972646097"/>
          <c:h val="0.751164630394655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'[Красота 2020 -7 мес.xlsx]Доходы и дин конс'!$A$2</c:f>
              <c:strCache>
                <c:ptCount val="1"/>
                <c:pt idx="0">
                  <c:v>2020год</c:v>
                </c:pt>
              </c:strCache>
            </c:strRef>
          </c:tx>
          <c:spPr>
            <a:solidFill>
              <a:srgbClr val="E6B9B8"/>
            </a:solidFill>
            <a:ln w="0">
              <a:noFill/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wrap="square"/>
              <a:lstStyle/>
              <a:p>
                <a:pPr>
                  <a:defRPr sz="1000" b="1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'[Красота 2020 -7 мес.xlsx]Доходы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 2020 -7 мес.xlsx]Доходы и дин конс'!$B$2:$M$2</c:f>
              <c:numCache>
                <c:formatCode>#\ ##0.0</c:formatCode>
                <c:ptCount val="12"/>
                <c:pt idx="0">
                  <c:v>49.536766999999998</c:v>
                </c:pt>
                <c:pt idx="1">
                  <c:v>45.479108999999994</c:v>
                </c:pt>
                <c:pt idx="2">
                  <c:v>54.017404999999997</c:v>
                </c:pt>
                <c:pt idx="3">
                  <c:v>58.353533550000002</c:v>
                </c:pt>
                <c:pt idx="4">
                  <c:v>38.415250559999997</c:v>
                </c:pt>
                <c:pt idx="5">
                  <c:v>47.072122360000002</c:v>
                </c:pt>
                <c:pt idx="6">
                  <c:v>148.79540712999997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88-459E-BC0B-197D170EEA9E}"/>
            </c:ext>
          </c:extLst>
        </c:ser>
        <c:ser>
          <c:idx val="1"/>
          <c:order val="1"/>
          <c:tx>
            <c:strRef>
              <c:f>'[Красота 2020 -7 мес.xlsx]Доходы и дин конс'!$A$3</c:f>
              <c:strCache>
                <c:ptCount val="1"/>
                <c:pt idx="0">
                  <c:v>2019год</c:v>
                </c:pt>
              </c:strCache>
            </c:strRef>
          </c:tx>
          <c:spPr>
            <a:solidFill>
              <a:srgbClr val="C3D69B"/>
            </a:solidFill>
            <a:ln w="0">
              <a:noFill/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wrap="square"/>
              <a:lstStyle/>
              <a:p>
                <a:pPr>
                  <a:defRPr sz="1000" b="1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'[Красота 2020 -7 мес.xlsx]Доходы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 2020 -7 мес.xlsx]Доходы и дин конс'!$B$3:$M$3</c:f>
              <c:numCache>
                <c:formatCode>#\ ##0.0</c:formatCode>
                <c:ptCount val="12"/>
                <c:pt idx="0">
                  <c:v>45.724139999999998</c:v>
                </c:pt>
                <c:pt idx="1">
                  <c:v>50.948949999999996</c:v>
                </c:pt>
                <c:pt idx="2">
                  <c:v>48.472830000000002</c:v>
                </c:pt>
                <c:pt idx="3">
                  <c:v>69.548720000000003</c:v>
                </c:pt>
                <c:pt idx="4">
                  <c:v>45.852269999999997</c:v>
                </c:pt>
                <c:pt idx="5">
                  <c:v>38.503589999999996</c:v>
                </c:pt>
                <c:pt idx="6">
                  <c:v>76.274869999999993</c:v>
                </c:pt>
                <c:pt idx="7">
                  <c:v>49.067260000000005</c:v>
                </c:pt>
                <c:pt idx="8">
                  <c:v>56.023660999999997</c:v>
                </c:pt>
                <c:pt idx="9">
                  <c:v>90.992945000000006</c:v>
                </c:pt>
                <c:pt idx="10">
                  <c:v>77.971573000000006</c:v>
                </c:pt>
                <c:pt idx="11">
                  <c:v>90.946681999999996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88-459E-BC0B-197D170EEA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300348496"/>
        <c:axId val="300348104"/>
      </c:barChart>
      <c:lineChart>
        <c:grouping val="standard"/>
        <c:varyColors val="0"/>
        <c:ser>
          <c:idx val="2"/>
          <c:order val="2"/>
          <c:tx>
            <c:strRef>
              <c:f>'[Красота 2020 -7 мес.xlsx]Доходы и дин конс'!$A$4</c:f>
              <c:strCache>
                <c:ptCount val="1"/>
                <c:pt idx="0">
                  <c:v>динамика в 2019 году</c:v>
                </c:pt>
              </c:strCache>
            </c:strRef>
          </c:tx>
          <c:spPr>
            <a:ln w="28440">
              <a:solidFill>
                <a:srgbClr val="98B855"/>
              </a:solidFill>
              <a:round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2-9D88-459E-BC0B-197D170EEA9E}"/>
              </c:ext>
            </c:extLst>
          </c:dPt>
          <c:dLbls>
            <c:dLbl>
              <c:idx val="0"/>
              <c:layout>
                <c:manualLayout>
                  <c:x val="-3.3301511535401701E-2"/>
                  <c:y val="4.3092718061405098E-2"/>
                </c:manualLayout>
              </c:layout>
              <c:spPr/>
              <c:txPr>
                <a:bodyPr wrap="square"/>
                <a:lstStyle/>
                <a:p>
                  <a:pPr>
                    <a:defRPr sz="1000" b="1" strike="noStrike" spc="-1">
                      <a:solidFill>
                        <a:srgbClr val="77933C"/>
                      </a:solidFill>
                      <a:latin typeface="Calibri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D88-459E-BC0B-197D170EEA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000" b="1" strike="noStrike" spc="-1">
                    <a:solidFill>
                      <a:srgbClr val="77933C"/>
                    </a:solidFill>
                    <a:latin typeface="Calibri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'[Красота 2020 -7 мес.xlsx]Доходы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 2020 -7 мес.xlsx]Доходы и дин конс'!$B$4:$M$4</c:f>
              <c:numCache>
                <c:formatCode>0.0</c:formatCode>
                <c:ptCount val="12"/>
                <c:pt idx="0">
                  <c:v>107.82472004544641</c:v>
                </c:pt>
                <c:pt idx="1">
                  <c:v>116.87865841181227</c:v>
                </c:pt>
                <c:pt idx="2">
                  <c:v>76.73128001419613</c:v>
                </c:pt>
                <c:pt idx="3">
                  <c:v>113.95029611238017</c:v>
                </c:pt>
                <c:pt idx="4">
                  <c:v>108.29544558122133</c:v>
                </c:pt>
                <c:pt idx="5">
                  <c:v>70.298419090321033</c:v>
                </c:pt>
                <c:pt idx="6">
                  <c:v>105.97787507239629</c:v>
                </c:pt>
                <c:pt idx="7">
                  <c:v>90.111381095093478</c:v>
                </c:pt>
                <c:pt idx="8">
                  <c:v>111.63400824786311</c:v>
                </c:pt>
                <c:pt idx="9">
                  <c:v>111.72858217727341</c:v>
                </c:pt>
                <c:pt idx="10">
                  <c:v>96.505383683777652</c:v>
                </c:pt>
                <c:pt idx="11">
                  <c:v>114.56980774497481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D88-459E-BC0B-197D170EEA9E}"/>
            </c:ext>
          </c:extLst>
        </c:ser>
        <c:ser>
          <c:idx val="3"/>
          <c:order val="3"/>
          <c:tx>
            <c:strRef>
              <c:f>'[Красота 2020 -7 мес.xlsx]Доходы и дин конс'!$A$5</c:f>
              <c:strCache>
                <c:ptCount val="1"/>
                <c:pt idx="0">
                  <c:v>динамика в 2020 году</c:v>
                </c:pt>
              </c:strCache>
            </c:strRef>
          </c:tx>
          <c:spPr>
            <a:ln w="28440">
              <a:solidFill>
                <a:srgbClr val="7D5FA0"/>
              </a:solidFill>
              <a:round/>
            </a:ln>
          </c:spPr>
          <c:marker>
            <c:symbol val="square"/>
            <c:size val="7"/>
            <c:spPr>
              <a:solidFill>
                <a:srgbClr val="7D5FA0"/>
              </a:solidFill>
            </c:spPr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4-9D88-459E-BC0B-197D170EEA9E}"/>
              </c:ext>
            </c:extLst>
          </c:dPt>
          <c:dLbls>
            <c:dLbl>
              <c:idx val="0"/>
              <c:layout>
                <c:manualLayout>
                  <c:x val="-3.6483691328560101E-2"/>
                  <c:y val="-3.7527192821827503E-2"/>
                </c:manualLayout>
              </c:layout>
              <c:spPr/>
              <c:txPr>
                <a:bodyPr wrap="square"/>
                <a:lstStyle/>
                <a:p>
                  <a:pPr>
                    <a:defRPr sz="1000" b="1" strike="noStrike" spc="-1">
                      <a:solidFill>
                        <a:srgbClr val="953735"/>
                      </a:solidFill>
                      <a:latin typeface="Calibri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D88-459E-BC0B-197D170EEA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000" b="1" strike="noStrike" spc="-1">
                    <a:solidFill>
                      <a:srgbClr val="953735"/>
                    </a:solidFill>
                    <a:latin typeface="Calibri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'[Красота 2020 -7 мес.xlsx]Доходы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 2020 -7 мес.xlsx]Доходы и дин конс'!$B$5:$G$5</c:f>
              <c:numCache>
                <c:formatCode>0.0</c:formatCode>
                <c:ptCount val="6"/>
                <c:pt idx="0">
                  <c:v>108.3383241325042</c:v>
                </c:pt>
                <c:pt idx="1">
                  <c:v>89.264075118329231</c:v>
                </c:pt>
                <c:pt idx="2">
                  <c:v>111.43852133246604</c:v>
                </c:pt>
                <c:pt idx="3">
                  <c:v>83.903102098787727</c:v>
                </c:pt>
                <c:pt idx="4">
                  <c:v>83.78047708434066</c:v>
                </c:pt>
                <c:pt idx="5">
                  <c:v>122.25385310824264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D88-459E-BC0B-197D170EEA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0">
              <a:noFill/>
            </a:ln>
          </c:spPr>
        </c:hiLowLines>
        <c:marker val="1"/>
        <c:smooth val="0"/>
        <c:axId val="300347712"/>
        <c:axId val="300347320"/>
      </c:lineChart>
      <c:catAx>
        <c:axId val="3003484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300348104"/>
        <c:crosses val="autoZero"/>
        <c:auto val="1"/>
        <c:lblAlgn val="ctr"/>
        <c:lblOffset val="100"/>
        <c:noMultiLvlLbl val="0"/>
      </c:catAx>
      <c:valAx>
        <c:axId val="300348104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/>
              <a:lstStyle/>
              <a:p>
                <a:pPr>
                  <a:defRPr lang="ru-RU" sz="1000" b="1" strike="noStrike" spc="-1">
                    <a:solidFill>
                      <a:srgbClr val="000000"/>
                    </a:solidFill>
                    <a:latin typeface="Calibri"/>
                  </a:defRPr>
                </a:pPr>
                <a:r>
                  <a:rPr lang="ru-RU" sz="1000" b="1" strike="noStrike" spc="-1">
                    <a:solidFill>
                      <a:srgbClr val="000000"/>
                    </a:solidFill>
                    <a:latin typeface="Calibri"/>
                  </a:rPr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0864902874219907E-3"/>
            </c:manualLayout>
          </c:layout>
          <c:overlay val="0"/>
          <c:spPr>
            <a:noFill/>
            <a:ln w="0">
              <a:noFill/>
            </a:ln>
          </c:spPr>
        </c:title>
        <c:numFmt formatCode="#\ ##0.0" sourceLinked="0"/>
        <c:majorTickMark val="none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300348496"/>
        <c:crosses val="autoZero"/>
        <c:crossBetween val="between"/>
      </c:valAx>
      <c:catAx>
        <c:axId val="3003477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00347320"/>
        <c:crosses val="autoZero"/>
        <c:auto val="1"/>
        <c:lblAlgn val="ctr"/>
        <c:lblOffset val="100"/>
        <c:noMultiLvlLbl val="0"/>
      </c:catAx>
      <c:valAx>
        <c:axId val="300347320"/>
        <c:scaling>
          <c:orientation val="minMax"/>
          <c:max val="190"/>
          <c:min val="0"/>
        </c:scaling>
        <c:delete val="0"/>
        <c:axPos val="r"/>
        <c:title>
          <c:tx>
            <c:rich>
              <a:bodyPr rot="0"/>
              <a:lstStyle/>
              <a:p>
                <a:pPr>
                  <a:defRPr lang="ru-RU" sz="1000" b="1" strike="noStrike" spc="-1">
                    <a:solidFill>
                      <a:srgbClr val="000000"/>
                    </a:solidFill>
                    <a:latin typeface="Calibri"/>
                  </a:defRPr>
                </a:pPr>
                <a:r>
                  <a:rPr lang="ru-RU" sz="1000" b="1" strike="noStrike" spc="-1">
                    <a:solidFill>
                      <a:srgbClr val="000000"/>
                    </a:solidFill>
                    <a:latin typeface="Calibri"/>
                  </a:rPr>
                  <a:t>Динамика 
с начала года, %</a:t>
                </a:r>
              </a:p>
            </c:rich>
          </c:tx>
          <c:layout>
            <c:manualLayout>
              <c:xMode val="edge"/>
              <c:yMode val="edge"/>
              <c:x val="0.87763388468607095"/>
              <c:y val="8.7896633558934699E-5"/>
            </c:manualLayout>
          </c:layout>
          <c:overlay val="0"/>
          <c:spPr>
            <a:noFill/>
            <a:ln w="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300347712"/>
        <c:crosses val="max"/>
        <c:crossBetween val="between"/>
      </c:valAx>
      <c:spPr>
        <a:solidFill>
          <a:srgbClr val="FFFFFF"/>
        </a:solidFill>
        <a:ln w="0">
          <a:noFill/>
        </a:ln>
      </c:spPr>
    </c:plotArea>
    <c:legend>
      <c:legendPos val="b"/>
      <c:overlay val="0"/>
      <c:spPr>
        <a:noFill/>
        <a:ln w="0">
          <a:noFill/>
        </a:ln>
      </c:spPr>
      <c:txPr>
        <a:bodyPr/>
        <a:lstStyle/>
        <a:p>
          <a:pPr>
            <a:defRPr sz="1000" b="0" strike="noStrike" spc="-1">
              <a:solidFill>
                <a:srgbClr val="000000"/>
              </a:solidFill>
              <a:latin typeface="Calibri"/>
            </a:defRPr>
          </a:pPr>
          <a:endParaRPr lang="ru-RU"/>
        </a:p>
      </c:txPr>
    </c:legend>
    <c:plotVisOnly val="1"/>
    <c:dispBlanksAs val="gap"/>
    <c:showDLblsOverMax val="1"/>
  </c:chart>
  <c:spPr>
    <a:solidFill>
      <a:srgbClr val="FFFFFF"/>
    </a:solidFill>
    <a:ln w="9360">
      <a:solidFill>
        <a:srgbClr val="D9D9D9"/>
      </a:solidFill>
      <a:round/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33829123391888E-2"/>
          <c:y val="0.108816032345961"/>
          <c:w val="0.92469119972646097"/>
          <c:h val="0.751164630394655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'[Красота 2020 -7 мес.xlsx]Доходы и дин район'!$A$2</c:f>
              <c:strCache>
                <c:ptCount val="1"/>
                <c:pt idx="0">
                  <c:v>2020год</c:v>
                </c:pt>
              </c:strCache>
            </c:strRef>
          </c:tx>
          <c:spPr>
            <a:solidFill>
              <a:srgbClr val="E6B9B8"/>
            </a:solidFill>
            <a:ln w="0">
              <a:noFill/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wrap="square"/>
              <a:lstStyle/>
              <a:p>
                <a:pPr>
                  <a:defRPr sz="1000" b="1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'[Красота 2020 -7 мес.xlsx]Доходы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 2020 -7 мес.xlsx]Доходы и дин район'!$B$2:$M$2</c:f>
              <c:numCache>
                <c:formatCode>#\ ##0.0</c:formatCode>
                <c:ptCount val="12"/>
                <c:pt idx="0">
                  <c:v>26.564919999999997</c:v>
                </c:pt>
                <c:pt idx="1">
                  <c:v>28.651188999999999</c:v>
                </c:pt>
                <c:pt idx="2">
                  <c:v>34.666890000000002</c:v>
                </c:pt>
                <c:pt idx="3">
                  <c:v>34.713073120000004</c:v>
                </c:pt>
                <c:pt idx="4">
                  <c:v>25.850966540000002</c:v>
                </c:pt>
                <c:pt idx="5">
                  <c:v>31.4193</c:v>
                </c:pt>
                <c:pt idx="6">
                  <c:v>99.800771600000004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CD-451F-B74D-3BD055DF5141}"/>
            </c:ext>
          </c:extLst>
        </c:ser>
        <c:ser>
          <c:idx val="1"/>
          <c:order val="1"/>
          <c:tx>
            <c:strRef>
              <c:f>'[Красота 2020 -7 мес.xlsx]Доходы и дин район'!$A$3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rgbClr val="C3D69B"/>
            </a:solidFill>
            <a:ln w="0">
              <a:noFill/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wrap="square"/>
              <a:lstStyle/>
              <a:p>
                <a:pPr>
                  <a:defRPr sz="1000" b="1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'[Красота 2020 -7 мес.xlsx]Доходы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 2020 -7 мес.xlsx]Доходы и дин район'!$B$3:$M$3</c:f>
              <c:numCache>
                <c:formatCode>#\ ##0.0</c:formatCode>
                <c:ptCount val="12"/>
                <c:pt idx="0">
                  <c:v>24.562999999999999</c:v>
                </c:pt>
                <c:pt idx="1">
                  <c:v>31.280330000000003</c:v>
                </c:pt>
                <c:pt idx="2">
                  <c:v>31.816479999999999</c:v>
                </c:pt>
                <c:pt idx="3">
                  <c:v>42.598500000000001</c:v>
                </c:pt>
                <c:pt idx="4">
                  <c:v>29.702210000000001</c:v>
                </c:pt>
                <c:pt idx="5">
                  <c:v>26.239529999999998</c:v>
                </c:pt>
                <c:pt idx="6">
                  <c:v>43.750809999999994</c:v>
                </c:pt>
                <c:pt idx="7">
                  <c:v>31.344819999999999</c:v>
                </c:pt>
                <c:pt idx="8">
                  <c:v>33.089870000000005</c:v>
                </c:pt>
                <c:pt idx="9">
                  <c:v>47.88691</c:v>
                </c:pt>
                <c:pt idx="10">
                  <c:v>36.094989999999996</c:v>
                </c:pt>
                <c:pt idx="11">
                  <c:v>53.843620000000001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CD-451F-B74D-3BD055DF51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75355872"/>
        <c:axId val="175356264"/>
      </c:barChart>
      <c:lineChart>
        <c:grouping val="standard"/>
        <c:varyColors val="0"/>
        <c:ser>
          <c:idx val="2"/>
          <c:order val="2"/>
          <c:tx>
            <c:strRef>
              <c:f>'[Красота 2020 -7 мес.xlsx]Доходы и дин район'!$A$4</c:f>
              <c:strCache>
                <c:ptCount val="1"/>
                <c:pt idx="0">
                  <c:v>динамика в 2019 году</c:v>
                </c:pt>
              </c:strCache>
            </c:strRef>
          </c:tx>
          <c:spPr>
            <a:ln w="28440">
              <a:solidFill>
                <a:srgbClr val="98B855"/>
              </a:solidFill>
              <a:round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2-46CD-451F-B74D-3BD055DF5141}"/>
              </c:ext>
            </c:extLst>
          </c:dPt>
          <c:dLbls>
            <c:dLbl>
              <c:idx val="0"/>
              <c:layout>
                <c:manualLayout>
                  <c:x val="-3.8074781225139201E-2"/>
                  <c:y val="5.5496062992125998E-2"/>
                </c:manualLayout>
              </c:layout>
              <c:numFmt formatCode="#,##0.0" sourceLinked="0"/>
              <c:spPr/>
              <c:txPr>
                <a:bodyPr wrap="square"/>
                <a:lstStyle/>
                <a:p>
                  <a:pPr>
                    <a:defRPr sz="1000" b="1" strike="noStrike" spc="-1">
                      <a:solidFill>
                        <a:srgbClr val="77933C"/>
                      </a:solidFill>
                      <a:latin typeface="Calibri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6CD-451F-B74D-3BD055DF5141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000" b="1" strike="noStrike" spc="-1">
                    <a:solidFill>
                      <a:srgbClr val="77933C"/>
                    </a:solidFill>
                    <a:latin typeface="Calibri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'[Красота 2020 -7 мес.xlsx]Доходы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 2020 -7 мес.xlsx]Доходы и дин район'!$B$4:$M$4</c:f>
              <c:numCache>
                <c:formatCode>0.0</c:formatCode>
                <c:ptCount val="12"/>
                <c:pt idx="0">
                  <c:v>108.65474751733358</c:v>
                </c:pt>
                <c:pt idx="1">
                  <c:v>137.02963365987046</c:v>
                </c:pt>
                <c:pt idx="2">
                  <c:v>93.849383097690847</c:v>
                </c:pt>
                <c:pt idx="3">
                  <c:v>136.52070188212912</c:v>
                </c:pt>
                <c:pt idx="4">
                  <c:v>111.14495104560159</c:v>
                </c:pt>
                <c:pt idx="5">
                  <c:v>106.18463751096161</c:v>
                </c:pt>
                <c:pt idx="6">
                  <c:v>115.68490394606283</c:v>
                </c:pt>
                <c:pt idx="7">
                  <c:v>112.02164036790627</c:v>
                </c:pt>
                <c:pt idx="8">
                  <c:v>118.28693111948706</c:v>
                </c:pt>
                <c:pt idx="9">
                  <c:v>123.87556338922036</c:v>
                </c:pt>
                <c:pt idx="10">
                  <c:v>110.93214374621594</c:v>
                </c:pt>
                <c:pt idx="11">
                  <c:v>124.35403875178557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6CD-451F-B74D-3BD055DF5141}"/>
            </c:ext>
          </c:extLst>
        </c:ser>
        <c:ser>
          <c:idx val="3"/>
          <c:order val="3"/>
          <c:tx>
            <c:strRef>
              <c:f>'[Красота 2020 -7 мес.xlsx]Доходы и дин район'!$A$5</c:f>
              <c:strCache>
                <c:ptCount val="1"/>
                <c:pt idx="0">
                  <c:v>динамика в 2020 году</c:v>
                </c:pt>
              </c:strCache>
            </c:strRef>
          </c:tx>
          <c:spPr>
            <a:ln w="28440">
              <a:solidFill>
                <a:srgbClr val="7D5FA0"/>
              </a:solidFill>
              <a:round/>
            </a:ln>
          </c:spPr>
          <c:marker>
            <c:symbol val="square"/>
            <c:size val="7"/>
            <c:spPr>
              <a:solidFill>
                <a:srgbClr val="7D5FA0"/>
              </a:solidFill>
            </c:spPr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4-46CD-451F-B74D-3BD055DF5141}"/>
              </c:ext>
            </c:extLst>
          </c:dPt>
          <c:dLbls>
            <c:dLbl>
              <c:idx val="0"/>
              <c:layout>
                <c:manualLayout>
                  <c:x val="-3.6483691328560101E-2"/>
                  <c:y val="-4.0627968015626001E-2"/>
                </c:manualLayout>
              </c:layout>
              <c:numFmt formatCode="#,##0.0" sourceLinked="0"/>
              <c:spPr/>
              <c:txPr>
                <a:bodyPr wrap="square"/>
                <a:lstStyle/>
                <a:p>
                  <a:pPr>
                    <a:defRPr sz="1000" b="1" strike="noStrike" spc="-1">
                      <a:solidFill>
                        <a:srgbClr val="000000"/>
                      </a:solidFill>
                      <a:latin typeface="Calibri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1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6CD-451F-B74D-3BD055DF5141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000" b="1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'[Красота 2020 -7 мес.xlsx]Доходы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 2020 -7 мес.xlsx]Доходы и дин район'!$B$5:$G$5</c:f>
              <c:numCache>
                <c:formatCode>0.0</c:formatCode>
                <c:ptCount val="6"/>
                <c:pt idx="0">
                  <c:v>108.15014452632006</c:v>
                </c:pt>
                <c:pt idx="1">
                  <c:v>91.594906447598206</c:v>
                </c:pt>
                <c:pt idx="2">
                  <c:v>108.9589106023042</c:v>
                </c:pt>
                <c:pt idx="3">
                  <c:v>81.488956465603252</c:v>
                </c:pt>
                <c:pt idx="4">
                  <c:v>87.033815126887873</c:v>
                </c:pt>
                <c:pt idx="5">
                  <c:v>119.74033071476509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6CD-451F-B74D-3BD055DF51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0">
              <a:noFill/>
            </a:ln>
          </c:spPr>
        </c:hiLowLines>
        <c:marker val="1"/>
        <c:smooth val="0"/>
        <c:axId val="175356656"/>
        <c:axId val="175357048"/>
      </c:lineChart>
      <c:catAx>
        <c:axId val="1753558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175356264"/>
        <c:crosses val="autoZero"/>
        <c:auto val="1"/>
        <c:lblAlgn val="ctr"/>
        <c:lblOffset val="100"/>
        <c:noMultiLvlLbl val="0"/>
      </c:catAx>
      <c:valAx>
        <c:axId val="175356264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/>
              <a:lstStyle/>
              <a:p>
                <a:pPr>
                  <a:defRPr lang="ru-RU" sz="1000" b="1" strike="noStrike" spc="-1">
                    <a:solidFill>
                      <a:srgbClr val="000000"/>
                    </a:solidFill>
                    <a:latin typeface="Calibri"/>
                  </a:defRPr>
                </a:pPr>
                <a:r>
                  <a:rPr lang="ru-RU" sz="1000" b="1" strike="noStrike" spc="-1">
                    <a:solidFill>
                      <a:srgbClr val="000000"/>
                    </a:solidFill>
                    <a:latin typeface="Calibri"/>
                  </a:rPr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0864902874219907E-3"/>
            </c:manualLayout>
          </c:layout>
          <c:overlay val="0"/>
          <c:spPr>
            <a:noFill/>
            <a:ln w="0">
              <a:noFill/>
            </a:ln>
          </c:spPr>
        </c:title>
        <c:numFmt formatCode="#\ ##0.0" sourceLinked="0"/>
        <c:majorTickMark val="none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175355872"/>
        <c:crosses val="autoZero"/>
        <c:crossBetween val="between"/>
      </c:valAx>
      <c:catAx>
        <c:axId val="1753566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5357048"/>
        <c:crosses val="autoZero"/>
        <c:auto val="1"/>
        <c:lblAlgn val="ctr"/>
        <c:lblOffset val="100"/>
        <c:noMultiLvlLbl val="0"/>
      </c:catAx>
      <c:valAx>
        <c:axId val="175357048"/>
        <c:scaling>
          <c:orientation val="minMax"/>
          <c:max val="190"/>
          <c:min val="0"/>
        </c:scaling>
        <c:delete val="0"/>
        <c:axPos val="r"/>
        <c:title>
          <c:tx>
            <c:rich>
              <a:bodyPr rot="0"/>
              <a:lstStyle/>
              <a:p>
                <a:pPr>
                  <a:defRPr lang="ru-RU" sz="1000" b="1" strike="noStrike" spc="-1">
                    <a:solidFill>
                      <a:srgbClr val="000000"/>
                    </a:solidFill>
                    <a:latin typeface="Calibri"/>
                  </a:defRPr>
                </a:pPr>
                <a:r>
                  <a:rPr lang="ru-RU" sz="1000" b="1" strike="noStrike" spc="-1">
                    <a:solidFill>
                      <a:srgbClr val="000000"/>
                    </a:solidFill>
                    <a:latin typeface="Calibri"/>
                  </a:rPr>
                  <a:t>Динамика 
с начала года, %</a:t>
                </a:r>
              </a:p>
            </c:rich>
          </c:tx>
          <c:layout>
            <c:manualLayout>
              <c:xMode val="edge"/>
              <c:yMode val="edge"/>
              <c:x val="0.87763388468607095"/>
              <c:y val="8.7896633558934699E-5"/>
            </c:manualLayout>
          </c:layout>
          <c:overlay val="0"/>
          <c:spPr>
            <a:noFill/>
            <a:ln w="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175356656"/>
        <c:crosses val="max"/>
        <c:crossBetween val="between"/>
      </c:valAx>
      <c:spPr>
        <a:solidFill>
          <a:srgbClr val="FFFFFF"/>
        </a:solidFill>
        <a:ln w="0">
          <a:noFill/>
        </a:ln>
      </c:spPr>
    </c:plotArea>
    <c:legend>
      <c:legendPos val="b"/>
      <c:overlay val="0"/>
      <c:spPr>
        <a:noFill/>
        <a:ln w="0">
          <a:noFill/>
        </a:ln>
      </c:spPr>
      <c:txPr>
        <a:bodyPr/>
        <a:lstStyle/>
        <a:p>
          <a:pPr>
            <a:defRPr sz="1000" b="0" strike="noStrike" spc="-1">
              <a:solidFill>
                <a:srgbClr val="000000"/>
              </a:solidFill>
              <a:latin typeface="Calibri"/>
            </a:defRPr>
          </a:pPr>
          <a:endParaRPr lang="ru-RU"/>
        </a:p>
      </c:txPr>
    </c:legend>
    <c:plotVisOnly val="1"/>
    <c:dispBlanksAs val="gap"/>
    <c:showDLblsOverMax val="1"/>
  </c:chart>
  <c:spPr>
    <a:solidFill>
      <a:srgbClr val="FFFFFF"/>
    </a:solidFill>
    <a:ln w="9360">
      <a:solidFill>
        <a:srgbClr val="D9D9D9"/>
      </a:solidFill>
      <a:round/>
    </a:ln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/>
          <a:lstStyle/>
          <a:p>
            <a:pPr>
              <a:defRPr lang="ru-RU" sz="1400" b="1" strike="noStrike" spc="-1">
                <a:solidFill>
                  <a:schemeClr val="accent5">
                    <a:lumMod val="75000"/>
                  </a:schemeClr>
                </a:solidFill>
                <a:latin typeface="Calibri"/>
              </a:defRPr>
            </a:pPr>
            <a:r>
              <a:rPr lang="ru-RU" sz="1400" b="1" strike="noStrike" spc="-1" dirty="0">
                <a:solidFill>
                  <a:schemeClr val="accent5">
                    <a:lumMod val="75000"/>
                  </a:schemeClr>
                </a:solidFill>
                <a:latin typeface="Calibri"/>
              </a:rPr>
              <a:t>ДИНАМИКА ПОСТУПЛЕНИЯ НАЛОГОВЫХ И НЕНАЛОГОВЫХ ДОХОДОВ В БЮДЖЕТЫ ПОСЕЛЕНИЙ, %</a:t>
            </a:r>
          </a:p>
        </c:rich>
      </c:tx>
      <c:overlay val="0"/>
      <c:spPr>
        <a:noFill/>
        <a:ln w="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7695769576957701"/>
          <c:y val="0.21524945089425801"/>
          <c:w val="0.80796579657965795"/>
          <c:h val="0.7445873862566679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D99694"/>
            </a:solidFill>
            <a:ln w="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non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</c:ext>
            </c:extLst>
          </c:dLbls>
          <c:cat>
            <c:strRef>
              <c:f>'[Красота 2020 -7 мес.xlsx]из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'[Красота 2020 -7 мес.xlsx]из анализа исполнения по пос'!$B$22:$B$30</c:f>
              <c:numCache>
                <c:formatCode>#\ ##0.0</c:formatCode>
                <c:ptCount val="9"/>
                <c:pt idx="0">
                  <c:v>128.87606694702717</c:v>
                </c:pt>
                <c:pt idx="1">
                  <c:v>99.059429031336421</c:v>
                </c:pt>
                <c:pt idx="2">
                  <c:v>85.557419242290109</c:v>
                </c:pt>
                <c:pt idx="3">
                  <c:v>109.76657910000706</c:v>
                </c:pt>
                <c:pt idx="4">
                  <c:v>83.130007787457416</c:v>
                </c:pt>
                <c:pt idx="5">
                  <c:v>118.9802807568539</c:v>
                </c:pt>
                <c:pt idx="6">
                  <c:v>90.672850256629971</c:v>
                </c:pt>
                <c:pt idx="7">
                  <c:v>95.331825208710939</c:v>
                </c:pt>
                <c:pt idx="8">
                  <c:v>100.68499074050979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5E-4460-BF85-7576363D0E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77100504"/>
        <c:axId val="571055264"/>
      </c:barChart>
      <c:catAx>
        <c:axId val="7710050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571055264"/>
        <c:crosses val="autoZero"/>
        <c:auto val="1"/>
        <c:lblAlgn val="ctr"/>
        <c:lblOffset val="100"/>
        <c:noMultiLvlLbl val="0"/>
      </c:catAx>
      <c:valAx>
        <c:axId val="571055264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77100504"/>
        <c:crosses val="autoZero"/>
        <c:crossBetween val="between"/>
      </c:valAx>
      <c:spPr>
        <a:solidFill>
          <a:srgbClr val="FFFFFF"/>
        </a:solidFill>
        <a:ln w="0">
          <a:noFill/>
        </a:ln>
      </c:spPr>
    </c:plotArea>
    <c:plotVisOnly val="1"/>
    <c:dispBlanksAs val="gap"/>
    <c:showDLblsOverMax val="1"/>
  </c:chart>
  <c:spPr>
    <a:solidFill>
      <a:srgbClr val="FFFFFF"/>
    </a:solidFill>
    <a:ln w="9360">
      <a:solidFill>
        <a:srgbClr val="D9D9D9"/>
      </a:solidFill>
      <a:round/>
    </a:ln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/>
          <a:lstStyle/>
          <a:p>
            <a:pPr>
              <a:defRPr lang="ru-RU" sz="1400" b="1" strike="noStrike" spc="-1">
                <a:solidFill>
                  <a:schemeClr val="accent5">
                    <a:lumMod val="75000"/>
                  </a:schemeClr>
                </a:solidFill>
                <a:latin typeface="Calibri"/>
              </a:defRPr>
            </a:pPr>
            <a:r>
              <a:rPr lang="ru-RU" sz="1400" b="1" strike="noStrike" spc="-1">
                <a:solidFill>
                  <a:schemeClr val="accent5">
                    <a:lumMod val="75000"/>
                  </a:schemeClr>
                </a:solidFill>
                <a:latin typeface="Calibri"/>
              </a:rPr>
              <a:t>СТРУКТУРА ДОХОДОВ КОНСОЛИДИРОВАННОГО БЮДЖЕТА НОВОКУБАНСКОГО РАЙОНА</a:t>
            </a:r>
          </a:p>
        </c:rich>
      </c:tx>
      <c:overlay val="0"/>
      <c:spPr>
        <a:noFill/>
        <a:ln w="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464787718024202E-2"/>
          <c:y val="0.21603663369654766"/>
          <c:w val="0.28333496062086172"/>
          <c:h val="0.75426921605105224"/>
        </c:manualLayout>
      </c:layout>
      <c:doughnutChart>
        <c:varyColors val="1"/>
        <c:ser>
          <c:idx val="0"/>
          <c:order val="0"/>
          <c:spPr>
            <a:solidFill>
              <a:srgbClr val="4F81BD"/>
            </a:solidFill>
            <a:ln w="0">
              <a:noFill/>
            </a:ln>
          </c:spPr>
          <c:dPt>
            <c:idx val="0"/>
            <c:bubble3D val="0"/>
            <c:spPr>
              <a:solidFill>
                <a:srgbClr val="4672A8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3EA6-4BB5-BFB5-9462E87F4C35}"/>
              </c:ext>
            </c:extLst>
          </c:dPt>
          <c:dPt>
            <c:idx val="1"/>
            <c:bubble3D val="0"/>
            <c:spPr>
              <a:solidFill>
                <a:srgbClr val="AB4744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3EA6-4BB5-BFB5-9462E87F4C35}"/>
              </c:ext>
            </c:extLst>
          </c:dPt>
          <c:dPt>
            <c:idx val="2"/>
            <c:bubble3D val="0"/>
            <c:spPr>
              <a:solidFill>
                <a:srgbClr val="8AA6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5-3EA6-4BB5-BFB5-9462E87F4C35}"/>
              </c:ext>
            </c:extLst>
          </c:dPt>
          <c:dPt>
            <c:idx val="3"/>
            <c:bubble3D val="0"/>
            <c:spPr>
              <a:solidFill>
                <a:srgbClr val="7259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7-3EA6-4BB5-BFB5-9462E87F4C35}"/>
              </c:ext>
            </c:extLst>
          </c:dPt>
          <c:dPt>
            <c:idx val="4"/>
            <c:bubble3D val="0"/>
            <c:spPr>
              <a:solidFill>
                <a:srgbClr val="4299B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9-3EA6-4BB5-BFB5-9462E87F4C35}"/>
              </c:ext>
            </c:extLst>
          </c:dPt>
          <c:dPt>
            <c:idx val="5"/>
            <c:bubble3D val="0"/>
            <c:spPr>
              <a:solidFill>
                <a:srgbClr val="DC853E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B-3EA6-4BB5-BFB5-9462E87F4C35}"/>
              </c:ext>
            </c:extLst>
          </c:dPt>
          <c:dPt>
            <c:idx val="6"/>
            <c:bubble3D val="0"/>
            <c:spPr>
              <a:solidFill>
                <a:srgbClr val="93A9CE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D-3EA6-4BB5-BFB5-9462E87F4C35}"/>
              </c:ext>
            </c:extLst>
          </c:dPt>
          <c:dPt>
            <c:idx val="7"/>
            <c:bubble3D val="0"/>
            <c:spPr>
              <a:solidFill>
                <a:srgbClr val="D09493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F-3EA6-4BB5-BFB5-9462E87F4C35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Calibri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3EA6-4BB5-BFB5-9462E87F4C35}"/>
                </c:ext>
              </c:extLst>
            </c:dLbl>
            <c:dLbl>
              <c:idx val="1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Calibri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3EA6-4BB5-BFB5-9462E87F4C35}"/>
                </c:ext>
              </c:extLst>
            </c:dLbl>
            <c:dLbl>
              <c:idx val="2"/>
              <c:layout>
                <c:manualLayout>
                  <c:x val="1.6731541033482223E-2"/>
                  <c:y val="2.4745125210333657E-2"/>
                </c:manualLayout>
              </c:layout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Calibri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5-3EA6-4BB5-BFB5-9462E87F4C35}"/>
                </c:ext>
              </c:extLst>
            </c:dLbl>
            <c:dLbl>
              <c:idx val="3"/>
              <c:layout>
                <c:manualLayout>
                  <c:x val="1.1154360688988172E-2"/>
                  <c:y val="7.9184400673067409E-2"/>
                </c:manualLayout>
              </c:layout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Calibri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7-3EA6-4BB5-BFB5-9462E87F4C35}"/>
                </c:ext>
              </c:extLst>
            </c:dLbl>
            <c:dLbl>
              <c:idx val="4"/>
              <c:layout>
                <c:manualLayout>
                  <c:x val="-3.7181202296627581E-3"/>
                  <c:y val="-6.9286350588934065E-2"/>
                </c:manualLayout>
              </c:layout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Calibri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9-3EA6-4BB5-BFB5-9462E87F4C35}"/>
                </c:ext>
              </c:extLst>
            </c:dLbl>
            <c:dLbl>
              <c:idx val="5"/>
              <c:layout>
                <c:manualLayout>
                  <c:x val="-1.4872480918650895E-2"/>
                  <c:y val="6.433732554686708E-2"/>
                </c:manualLayout>
              </c:layout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Calibri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B-3EA6-4BB5-BFB5-9462E87F4C35}"/>
                </c:ext>
              </c:extLst>
            </c:dLbl>
            <c:dLbl>
              <c:idx val="6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Calibri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EA6-4BB5-BFB5-9462E87F4C35}"/>
                </c:ext>
              </c:extLst>
            </c:dLbl>
            <c:dLbl>
              <c:idx val="7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Calibri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EA6-4BB5-BFB5-9462E87F4C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non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1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'[Красота 2020 -7 мес.xlsx]Структура конс и район'!$A$4:$A$11</c:f>
              <c:strCache>
                <c:ptCount val="8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Земельный налог</c:v>
                </c:pt>
                <c:pt idx="4">
                  <c:v>Акцизы на нефтепродукты</c:v>
                </c:pt>
                <c:pt idx="5">
                  <c:v>Прочие налоговые доходы</c:v>
                </c:pt>
                <c:pt idx="6">
                  <c:v>Безвозмездные поступления</c:v>
                </c:pt>
                <c:pt idx="7">
                  <c:v>Неналоговые доходы</c:v>
                </c:pt>
              </c:strCache>
            </c:strRef>
          </c:cat>
          <c:val>
            <c:numRef>
              <c:f>'[Красота 2020 -7 мес.xlsx]Структура конс и район'!$B$4:$B$11</c:f>
              <c:numCache>
                <c:formatCode>#\ ##0.0</c:formatCode>
                <c:ptCount val="8"/>
                <c:pt idx="0">
                  <c:v>421.67739999999992</c:v>
                </c:pt>
                <c:pt idx="1">
                  <c:v>299.02209999999997</c:v>
                </c:pt>
                <c:pt idx="2">
                  <c:v>37.048300000000005</c:v>
                </c:pt>
                <c:pt idx="3">
                  <c:v>43.755699999999997</c:v>
                </c:pt>
                <c:pt idx="4">
                  <c:v>28.1495</c:v>
                </c:pt>
                <c:pt idx="5">
                  <c:v>13.701800000000002</c:v>
                </c:pt>
                <c:pt idx="6">
                  <c:v>896.1</c:v>
                </c:pt>
                <c:pt idx="7" formatCode="0.0">
                  <c:v>19.892199999999999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EA6-4BB5-BFB5-9462E87F4C35}"/>
            </c:ext>
          </c:extLst>
        </c:ser>
        <c:ser>
          <c:idx val="1"/>
          <c:order val="1"/>
          <c:spPr>
            <a:solidFill>
              <a:srgbClr val="C0504D"/>
            </a:solidFill>
            <a:ln w="0">
              <a:noFill/>
            </a:ln>
          </c:spPr>
          <c:dPt>
            <c:idx val="0"/>
            <c:bubble3D val="0"/>
            <c:spPr>
              <a:solidFill>
                <a:srgbClr val="4672A8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2-3EA6-4BB5-BFB5-9462E87F4C35}"/>
              </c:ext>
            </c:extLst>
          </c:dPt>
          <c:dPt>
            <c:idx val="1"/>
            <c:bubble3D val="0"/>
            <c:spPr>
              <a:solidFill>
                <a:srgbClr val="AB4744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4-3EA6-4BB5-BFB5-9462E87F4C35}"/>
              </c:ext>
            </c:extLst>
          </c:dPt>
          <c:dPt>
            <c:idx val="2"/>
            <c:bubble3D val="0"/>
            <c:spPr>
              <a:solidFill>
                <a:srgbClr val="8AA64F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6-3EA6-4BB5-BFB5-9462E87F4C35}"/>
              </c:ext>
            </c:extLst>
          </c:dPt>
          <c:dPt>
            <c:idx val="3"/>
            <c:bubble3D val="0"/>
            <c:spPr>
              <a:solidFill>
                <a:srgbClr val="72599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8-3EA6-4BB5-BFB5-9462E87F4C35}"/>
              </c:ext>
            </c:extLst>
          </c:dPt>
          <c:dPt>
            <c:idx val="4"/>
            <c:bubble3D val="0"/>
            <c:spPr>
              <a:solidFill>
                <a:srgbClr val="4299B0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A-3EA6-4BB5-BFB5-9462E87F4C35}"/>
              </c:ext>
            </c:extLst>
          </c:dPt>
          <c:dPt>
            <c:idx val="5"/>
            <c:bubble3D val="0"/>
            <c:spPr>
              <a:solidFill>
                <a:srgbClr val="DC853E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C-3EA6-4BB5-BFB5-9462E87F4C35}"/>
              </c:ext>
            </c:extLst>
          </c:dPt>
          <c:dPt>
            <c:idx val="6"/>
            <c:bubble3D val="0"/>
            <c:spPr>
              <a:solidFill>
                <a:srgbClr val="93A9CE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E-3EA6-4BB5-BFB5-9462E87F4C35}"/>
              </c:ext>
            </c:extLst>
          </c:dPt>
          <c:dPt>
            <c:idx val="7"/>
            <c:bubble3D val="0"/>
            <c:spPr>
              <a:solidFill>
                <a:srgbClr val="D09493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20-3EA6-4BB5-BFB5-9462E87F4C35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Calibri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2-3EA6-4BB5-BFB5-9462E87F4C35}"/>
                </c:ext>
              </c:extLst>
            </c:dLbl>
            <c:dLbl>
              <c:idx val="1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Calibri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EA6-4BB5-BFB5-9462E87F4C35}"/>
                </c:ext>
              </c:extLst>
            </c:dLbl>
            <c:dLbl>
              <c:idx val="2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Calibri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3EA6-4BB5-BFB5-9462E87F4C35}"/>
                </c:ext>
              </c:extLst>
            </c:dLbl>
            <c:dLbl>
              <c:idx val="3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Calibri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3EA6-4BB5-BFB5-9462E87F4C35}"/>
                </c:ext>
              </c:extLst>
            </c:dLbl>
            <c:dLbl>
              <c:idx val="4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Calibri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3EA6-4BB5-BFB5-9462E87F4C35}"/>
                </c:ext>
              </c:extLst>
            </c:dLbl>
            <c:dLbl>
              <c:idx val="5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Calibri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3EA6-4BB5-BFB5-9462E87F4C35}"/>
                </c:ext>
              </c:extLst>
            </c:dLbl>
            <c:dLbl>
              <c:idx val="6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Calibri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E-3EA6-4BB5-BFB5-9462E87F4C35}"/>
                </c:ext>
              </c:extLst>
            </c:dLbl>
            <c:dLbl>
              <c:idx val="7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Calibri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20-3EA6-4BB5-BFB5-9462E87F4C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non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1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'[Красота 2020 -7 мес.xlsx]Структура конс и район'!$A$4:$A$11</c:f>
              <c:strCache>
                <c:ptCount val="8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Земельный налог</c:v>
                </c:pt>
                <c:pt idx="4">
                  <c:v>Акцизы на нефтепродукты</c:v>
                </c:pt>
                <c:pt idx="5">
                  <c:v>Прочие налоговые доходы</c:v>
                </c:pt>
                <c:pt idx="6">
                  <c:v>Безвозмездные поступления</c:v>
                </c:pt>
                <c:pt idx="7">
                  <c:v>Неналоговые доходы</c:v>
                </c:pt>
              </c:strCache>
            </c:strRef>
          </c:cat>
          <c:val>
            <c:numRef>
              <c:f>'[Красота 2020 -7 мес.xlsx]Структура конс и район'!$C$4:$C$11</c:f>
              <c:numCache>
                <c:formatCode>General</c:formatCode>
                <c:ptCount val="8"/>
                <c:pt idx="0" formatCode="#\ ##0.0">
                  <c:v>441.56959999999992</c:v>
                </c:pt>
                <c:pt idx="6" formatCode="#\ ##0.0">
                  <c:v>896.1</c:v>
                </c:pt>
                <c:pt idx="7" formatCode="#\ ##0.0">
                  <c:v>19.892199999999999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3EA6-4BB5-BFB5-9462E87F4C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solidFill>
          <a:srgbClr val="FFFFFF"/>
        </a:solidFill>
        <a:ln w="0">
          <a:noFill/>
        </a:ln>
      </c:spPr>
    </c:plotArea>
    <c:legend>
      <c:legendPos val="r"/>
      <c:layout>
        <c:manualLayout>
          <c:xMode val="edge"/>
          <c:yMode val="edge"/>
          <c:x val="0.48737442012328641"/>
          <c:y val="0.30570010778742729"/>
          <c:w val="0.29325648632661283"/>
          <c:h val="0.60170441304952682"/>
        </c:manualLayout>
      </c:layout>
      <c:overlay val="0"/>
      <c:spPr>
        <a:noFill/>
        <a:ln w="0">
          <a:noFill/>
        </a:ln>
      </c:spPr>
      <c:txPr>
        <a:bodyPr/>
        <a:lstStyle/>
        <a:p>
          <a:pPr>
            <a:defRPr sz="1000" b="0" strike="noStrike" spc="-1">
              <a:solidFill>
                <a:srgbClr val="000000"/>
              </a:solidFill>
              <a:latin typeface="Calibri"/>
            </a:defRPr>
          </a:pPr>
          <a:endParaRPr lang="ru-RU"/>
        </a:p>
      </c:txPr>
    </c:legend>
    <c:plotVisOnly val="1"/>
    <c:dispBlanksAs val="gap"/>
    <c:showDLblsOverMax val="1"/>
  </c:chart>
  <c:spPr>
    <a:solidFill>
      <a:srgbClr val="FFFFFF"/>
    </a:solidFill>
    <a:ln w="9360">
      <a:solidFill>
        <a:srgbClr val="D9D9D9"/>
      </a:solidFill>
      <a:round/>
    </a:ln>
  </c:sp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/>
          <a:lstStyle/>
          <a:p>
            <a:pPr>
              <a:defRPr lang="ru-RU" sz="1400" b="1" strike="noStrike" spc="-1">
                <a:solidFill>
                  <a:schemeClr val="accent5">
                    <a:lumMod val="75000"/>
                  </a:schemeClr>
                </a:solidFill>
                <a:latin typeface="Calibri"/>
              </a:defRPr>
            </a:pPr>
            <a:r>
              <a:rPr lang="ru-RU" sz="1400" b="1" strike="noStrike" spc="-1">
                <a:solidFill>
                  <a:schemeClr val="accent5">
                    <a:lumMod val="75000"/>
                  </a:schemeClr>
                </a:solidFill>
                <a:latin typeface="Calibri"/>
              </a:rPr>
              <a:t>СТРУКТУРА ДОХОДОВ БЮДЖЕТА НОВОКУБАНСКОГО РАЙОНА</a:t>
            </a:r>
          </a:p>
        </c:rich>
      </c:tx>
      <c:overlay val="0"/>
      <c:spPr>
        <a:noFill/>
        <a:ln w="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4136289327178231E-2"/>
          <c:y val="0.24799352893705651"/>
          <c:w val="0.31544390263324923"/>
          <c:h val="0.67482877393336593"/>
        </c:manualLayout>
      </c:layout>
      <c:doughnutChart>
        <c:varyColors val="1"/>
        <c:ser>
          <c:idx val="0"/>
          <c:order val="0"/>
          <c:spPr>
            <a:solidFill>
              <a:srgbClr val="4F81BD"/>
            </a:solidFill>
            <a:ln w="0">
              <a:noFill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B6E-4C2F-A33A-CB138C1427F5}"/>
              </c:ext>
            </c:extLst>
          </c:dPt>
          <c:dPt>
            <c:idx val="1"/>
            <c:bubble3D val="0"/>
            <c:spPr>
              <a:solidFill>
                <a:srgbClr val="C0504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2-3B6E-4C2F-A33A-CB138C1427F5}"/>
              </c:ext>
            </c:extLst>
          </c:dPt>
          <c:dPt>
            <c:idx val="2"/>
            <c:bubble3D val="0"/>
            <c:spPr>
              <a:solidFill>
                <a:srgbClr val="9BBB59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4-3B6E-4C2F-A33A-CB138C1427F5}"/>
              </c:ext>
            </c:extLst>
          </c:dPt>
          <c:dPt>
            <c:idx val="3"/>
            <c:bubble3D val="0"/>
            <c:spPr>
              <a:solidFill>
                <a:srgbClr val="8064A2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6-3B6E-4C2F-A33A-CB138C1427F5}"/>
              </c:ext>
            </c:extLst>
          </c:dPt>
          <c:dPt>
            <c:idx val="4"/>
            <c:bubble3D val="0"/>
            <c:spPr>
              <a:solidFill>
                <a:srgbClr val="4BACC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8-3B6E-4C2F-A33A-CB138C1427F5}"/>
              </c:ext>
            </c:extLst>
          </c:dPt>
          <c:dPt>
            <c:idx val="5"/>
            <c:bubble3D val="0"/>
            <c:spPr>
              <a:solidFill>
                <a:srgbClr val="F7964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A-3B6E-4C2F-A33A-CB138C1427F5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Calibri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3B6E-4C2F-A33A-CB138C1427F5}"/>
                </c:ext>
              </c:extLst>
            </c:dLbl>
            <c:dLbl>
              <c:idx val="1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Calibri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2-3B6E-4C2F-A33A-CB138C1427F5}"/>
                </c:ext>
              </c:extLst>
            </c:dLbl>
            <c:dLbl>
              <c:idx val="2"/>
              <c:layout>
                <c:manualLayout>
                  <c:x val="2.6026845417518579E-2"/>
                  <c:y val="1.1931257169323329E-2"/>
                </c:manualLayout>
              </c:layout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Calibri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4-3B6E-4C2F-A33A-CB138C1427F5}"/>
                </c:ext>
              </c:extLst>
            </c:dLbl>
            <c:dLbl>
              <c:idx val="3"/>
              <c:layout>
                <c:manualLayout>
                  <c:x val="1.1154362321793657E-2"/>
                  <c:y val="6.3633371569724415E-2"/>
                </c:manualLayout>
              </c:layout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Calibri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6-3B6E-4C2F-A33A-CB138C1427F5}"/>
                </c:ext>
              </c:extLst>
            </c:dLbl>
            <c:dLbl>
              <c:idx val="4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Calibri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B6E-4C2F-A33A-CB138C1427F5}"/>
                </c:ext>
              </c:extLst>
            </c:dLbl>
            <c:dLbl>
              <c:idx val="5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Calibri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B6E-4C2F-A33A-CB138C1427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non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1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'[Красота 2020 -7 мес.xlsx]Структура конс и район'!$A$17:$A$22</c:f>
              <c:strCache>
                <c:ptCount val="6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Прочие налоговые доходы</c:v>
                </c:pt>
                <c:pt idx="4">
                  <c:v>Безвозмездные поступления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'[Красота 2020 -7 мес.xlsx]Структура конс и район'!$B$17:$B$22</c:f>
              <c:numCache>
                <c:formatCode>#\ ##0.0</c:formatCode>
                <c:ptCount val="6"/>
                <c:pt idx="0">
                  <c:v>267.78647728999999</c:v>
                </c:pt>
                <c:pt idx="1">
                  <c:v>223.50801964000001</c:v>
                </c:pt>
                <c:pt idx="2">
                  <c:v>29.633680289999997</c:v>
                </c:pt>
                <c:pt idx="3">
                  <c:v>14.644777359999999</c:v>
                </c:pt>
                <c:pt idx="4">
                  <c:v>778.7</c:v>
                </c:pt>
                <c:pt idx="5" formatCode="0.0">
                  <c:v>13.919452969999998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B6E-4C2F-A33A-CB138C1427F5}"/>
            </c:ext>
          </c:extLst>
        </c:ser>
        <c:ser>
          <c:idx val="1"/>
          <c:order val="1"/>
          <c:spPr>
            <a:solidFill>
              <a:srgbClr val="C0504D"/>
            </a:solidFill>
            <a:ln w="0">
              <a:noFill/>
            </a:ln>
          </c:spPr>
          <c:dPt>
            <c:idx val="0"/>
            <c:bubble3D val="0"/>
            <c:spPr>
              <a:solidFill>
                <a:srgbClr val="4F81BD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D-3B6E-4C2F-A33A-CB138C1427F5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E-3B6E-4C2F-A33A-CB138C1427F5}"/>
              </c:ext>
            </c:extLst>
          </c:dPt>
          <c:dPt>
            <c:idx val="2"/>
            <c:bubble3D val="0"/>
            <c:spPr>
              <a:solidFill>
                <a:srgbClr val="9BBB59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0-3B6E-4C2F-A33A-CB138C1427F5}"/>
              </c:ext>
            </c:extLst>
          </c:dPt>
          <c:dPt>
            <c:idx val="3"/>
            <c:bubble3D val="0"/>
            <c:spPr>
              <a:solidFill>
                <a:srgbClr val="8064A2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2-3B6E-4C2F-A33A-CB138C1427F5}"/>
              </c:ext>
            </c:extLst>
          </c:dPt>
          <c:dPt>
            <c:idx val="4"/>
            <c:bubble3D val="0"/>
            <c:spPr>
              <a:solidFill>
                <a:srgbClr val="4BACC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4-3B6E-4C2F-A33A-CB138C1427F5}"/>
              </c:ext>
            </c:extLst>
          </c:dPt>
          <c:dPt>
            <c:idx val="5"/>
            <c:bubble3D val="0"/>
            <c:spPr>
              <a:solidFill>
                <a:srgbClr val="F79646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16-3B6E-4C2F-A33A-CB138C1427F5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Calibri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D-3B6E-4C2F-A33A-CB138C1427F5}"/>
                </c:ext>
              </c:extLst>
            </c:dLbl>
            <c:dLbl>
              <c:idx val="1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Calibri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B6E-4C2F-A33A-CB138C1427F5}"/>
                </c:ext>
              </c:extLst>
            </c:dLbl>
            <c:dLbl>
              <c:idx val="2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Calibri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B6E-4C2F-A33A-CB138C1427F5}"/>
                </c:ext>
              </c:extLst>
            </c:dLbl>
            <c:dLbl>
              <c:idx val="3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Calibri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B6E-4C2F-A33A-CB138C1427F5}"/>
                </c:ext>
              </c:extLst>
            </c:dLbl>
            <c:dLbl>
              <c:idx val="4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Calibri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4-3B6E-4C2F-A33A-CB138C1427F5}"/>
                </c:ext>
              </c:extLst>
            </c:dLbl>
            <c:dLbl>
              <c:idx val="5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Calibri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6-3B6E-4C2F-A33A-CB138C1427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non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1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'[Красота 2020 -7 мес.xlsx]Структура конс и район'!$A$17:$A$22</c:f>
              <c:strCache>
                <c:ptCount val="6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Прочие налоговые доходы</c:v>
                </c:pt>
                <c:pt idx="4">
                  <c:v>Безвозмездные поступления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'[Красота 2020 -7 мес.xlsx]Структура конс и район'!$C$17:$C$22</c:f>
              <c:numCache>
                <c:formatCode>General</c:formatCode>
                <c:ptCount val="6"/>
                <c:pt idx="0" formatCode="#\ ##0.0">
                  <c:v>281.70593026</c:v>
                </c:pt>
                <c:pt idx="4" formatCode="#\ ##0.0">
                  <c:v>778.7</c:v>
                </c:pt>
                <c:pt idx="5" formatCode="#\ ##0.0">
                  <c:v>13.919452969999998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3B6E-4C2F-A33A-CB138C1427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solidFill>
          <a:srgbClr val="FFFFFF"/>
        </a:solidFill>
        <a:ln w="0">
          <a:noFill/>
        </a:ln>
      </c:spPr>
    </c:plotArea>
    <c:legend>
      <c:legendPos val="r"/>
      <c:layout>
        <c:manualLayout>
          <c:xMode val="edge"/>
          <c:yMode val="edge"/>
          <c:x val="0.4855152846968005"/>
          <c:y val="0.29409139718779331"/>
          <c:w val="0.29883371041518819"/>
          <c:h val="0.5150225801390601"/>
        </c:manualLayout>
      </c:layout>
      <c:overlay val="0"/>
      <c:spPr>
        <a:noFill/>
        <a:ln w="0">
          <a:noFill/>
        </a:ln>
      </c:spPr>
      <c:txPr>
        <a:bodyPr/>
        <a:lstStyle/>
        <a:p>
          <a:pPr>
            <a:defRPr sz="1000" b="0" strike="noStrike" spc="-1">
              <a:solidFill>
                <a:srgbClr val="000000"/>
              </a:solidFill>
              <a:latin typeface="Calibri"/>
            </a:defRPr>
          </a:pPr>
          <a:endParaRPr lang="ru-RU"/>
        </a:p>
      </c:txPr>
    </c:legend>
    <c:plotVisOnly val="1"/>
    <c:dispBlanksAs val="gap"/>
    <c:showDLblsOverMax val="1"/>
  </c:chart>
  <c:spPr>
    <a:solidFill>
      <a:srgbClr val="FFFFFF"/>
    </a:solidFill>
    <a:ln w="9360">
      <a:solidFill>
        <a:srgbClr val="D9D9D9"/>
      </a:solidFill>
      <a:round/>
    </a:ln>
  </c:sp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C64F-49D1-9427-5394968AA58F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C64F-49D1-9427-5394968AA58F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C64F-49D1-9427-5394968AA58F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C64F-49D1-9427-5394968AA58F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C64F-49D1-9427-5394968AA58F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C64F-49D1-9427-5394968AA58F}"/>
              </c:ext>
            </c:extLst>
          </c:dPt>
          <c:dPt>
            <c:idx val="7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7-C64F-49D1-9427-5394968AA58F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C64F-49D1-9427-5394968AA58F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C64F-49D1-9427-5394968AA58F}"/>
              </c:ext>
            </c:extLst>
          </c:dPt>
          <c:dPt>
            <c:idx val="10"/>
            <c:bubble3D val="0"/>
            <c:explosion val="1"/>
            <c:extLst>
              <c:ext xmlns:c16="http://schemas.microsoft.com/office/drawing/2014/chart" uri="{C3380CC4-5D6E-409C-BE32-E72D297353CC}">
                <c16:uniqueId val="{0000000A-C64F-49D1-9427-5394968AA58F}"/>
              </c:ext>
            </c:extLst>
          </c:dPt>
          <c:dLbls>
            <c:dLbl>
              <c:idx val="0"/>
              <c:layout>
                <c:manualLayout>
                  <c:x val="0.13633863973954483"/>
                  <c:y val="-0.1908253795791845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10,3%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64F-49D1-9427-5394968AA58F}"/>
                </c:ext>
              </c:extLst>
            </c:dLbl>
            <c:dLbl>
              <c:idx val="1"/>
              <c:layout>
                <c:manualLayout>
                  <c:x val="0.30798353916960036"/>
                  <c:y val="-0.1715212234111475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1,0 %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07333297318046"/>
                      <c:h val="0.1300845144175153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64F-49D1-9427-5394968AA58F}"/>
                </c:ext>
              </c:extLst>
            </c:dLbl>
            <c:dLbl>
              <c:idx val="2"/>
              <c:layout>
                <c:manualLayout>
                  <c:x val="0.3166574858466847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>
                        <a:latin typeface="Times New Roman" pitchFamily="18" charset="0"/>
                        <a:cs typeface="Times New Roman" pitchFamily="18" charset="0"/>
                      </a:rPr>
                      <a:t> 7,3%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15081909382769"/>
                      <c:h val="9.883705925717223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64F-49D1-9427-5394968AA58F}"/>
                </c:ext>
              </c:extLst>
            </c:dLbl>
            <c:dLbl>
              <c:idx val="3"/>
              <c:layout>
                <c:manualLayout>
                  <c:x val="0.27707530011584913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4,1%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78199515763686"/>
                      <c:h val="0.1300845144175153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64F-49D1-9427-5394968AA58F}"/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2,9% 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64F-49D1-9427-5394968AA58F}"/>
                </c:ext>
              </c:extLst>
            </c:dLbl>
            <c:dLbl>
              <c:idx val="5"/>
              <c:layout>
                <c:manualLayout>
                  <c:x val="0.25944225687127659"/>
                  <c:y val="0.2558669544121184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долга 0,1%</a:t>
                    </a:r>
                    <a:r>
                      <a:rPr lang="ru-RU" sz="1600" baseline="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Средства массовой информации 0,1%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37361981801199"/>
                      <c:h val="0.2238268798985446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64F-49D1-9427-5394968AA58F}"/>
                </c:ext>
              </c:extLst>
            </c:dLbl>
            <c:dLbl>
              <c:idx val="6"/>
              <c:layout>
                <c:manualLayout>
                  <c:x val="9.2264799065771966E-2"/>
                  <c:y val="0.3951218507671926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Здравоохранение 0,0%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64F-49D1-9427-5394968AA58F}"/>
                </c:ext>
              </c:extLst>
            </c:dLbl>
            <c:dLbl>
              <c:idx val="7"/>
              <c:layout>
                <c:manualLayout>
                  <c:x val="-7.8309035790194548E-2"/>
                  <c:y val="0.153973012029762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Образование 58,4%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64F-49D1-9427-5394968AA58F}"/>
                </c:ext>
              </c:extLst>
            </c:dLbl>
            <c:dLbl>
              <c:idx val="8"/>
              <c:layout>
                <c:manualLayout>
                  <c:x val="-6.7621243359116748E-2"/>
                  <c:y val="-0.11434752684709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7,6 %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64F-49D1-9427-5394968AA58F}"/>
                </c:ext>
              </c:extLst>
            </c:dLbl>
            <c:dLbl>
              <c:idx val="9"/>
              <c:layout>
                <c:manualLayout>
                  <c:x val="4.8547500213658321E-2"/>
                  <c:y val="-0.1833243318162021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8,2%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64F-49D1-9427-5394968AA58F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64F-49D1-9427-5394968AA5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#\ ##0.0\ _₽_-;\-* #\ ##0.0\ _₽_-;_-* "-"??\ _₽_-;_-@_-</c:formatCode>
                <c:ptCount val="11"/>
                <c:pt idx="0">
                  <c:v>11.995104039167687</c:v>
                </c:pt>
                <c:pt idx="1">
                  <c:v>0.97919216646266838</c:v>
                </c:pt>
                <c:pt idx="2">
                  <c:v>2.3255813953488373</c:v>
                </c:pt>
                <c:pt idx="3">
                  <c:v>8.2007343941248472</c:v>
                </c:pt>
                <c:pt idx="4">
                  <c:v>2.9375764993880047</c:v>
                </c:pt>
                <c:pt idx="5">
                  <c:v>0.12239902080783355</c:v>
                </c:pt>
                <c:pt idx="6">
                  <c:v>0</c:v>
                </c:pt>
                <c:pt idx="7">
                  <c:v>60.097919216646268</c:v>
                </c:pt>
                <c:pt idx="8">
                  <c:v>7.2215422276621783</c:v>
                </c:pt>
                <c:pt idx="9">
                  <c:v>0.12239902080783355</c:v>
                </c:pt>
                <c:pt idx="10">
                  <c:v>5.9975520195838437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64F-49D1-9427-5394968AA5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0.19178</cdr:x>
      <cdr:y>0.42079</cdr:y>
    </cdr:from>
    <cdr:to>
      <cdr:x>0.4288</cdr:x>
      <cdr:y>0.55286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196033" y="3146788"/>
          <a:ext cx="1478197" cy="98766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1233,4</a:t>
          </a:r>
          <a:endParaRPr lang="en-US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5BF18-0691-4E28-8779-732F7F24D89B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99FB3-E518-450E-9085-0F7813F13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736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Прямоугольник 242"/>
          <p:cNvSpPr/>
          <p:nvPr/>
        </p:nvSpPr>
        <p:spPr>
          <a:xfrm>
            <a:off x="0" y="6185493"/>
            <a:ext cx="6873889" cy="2958507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4" name="Прямоугольник 3"/>
          <p:cNvSpPr/>
          <p:nvPr/>
        </p:nvSpPr>
        <p:spPr>
          <a:xfrm>
            <a:off x="-1" y="-60160"/>
            <a:ext cx="6873889" cy="2958507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TextBox 8"/>
          <p:cNvSpPr txBox="1"/>
          <p:nvPr/>
        </p:nvSpPr>
        <p:spPr>
          <a:xfrm>
            <a:off x="2289002" y="1465527"/>
            <a:ext cx="445479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eaLnBrk="1" hangingPunct="1"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Основные параметры исполнения консолидированного бюджета Новокубанского района</a:t>
            </a:r>
          </a:p>
        </p:txBody>
      </p:sp>
      <p:grpSp>
        <p:nvGrpSpPr>
          <p:cNvPr id="70" name="Group 140"/>
          <p:cNvGrpSpPr>
            <a:grpSpLocks/>
          </p:cNvGrpSpPr>
          <p:nvPr/>
        </p:nvGrpSpPr>
        <p:grpSpPr bwMode="auto">
          <a:xfrm>
            <a:off x="1916832" y="0"/>
            <a:ext cx="4957056" cy="3419872"/>
            <a:chOff x="10293" y="271"/>
            <a:chExt cx="1506" cy="1049"/>
          </a:xfrm>
        </p:grpSpPr>
        <p:grpSp>
          <p:nvGrpSpPr>
            <p:cNvPr id="71" name="Группа 47"/>
            <p:cNvGrpSpPr>
              <a:grpSpLocks/>
            </p:cNvGrpSpPr>
            <p:nvPr/>
          </p:nvGrpSpPr>
          <p:grpSpPr bwMode="auto">
            <a:xfrm>
              <a:off x="10293" y="279"/>
              <a:ext cx="567" cy="1041"/>
              <a:chOff x="0" y="0"/>
              <a:chExt cx="5538" cy="10964"/>
            </a:xfrm>
          </p:grpSpPr>
          <p:grpSp>
            <p:nvGrpSpPr>
              <p:cNvPr id="123" name="Группа 2"/>
              <p:cNvGrpSpPr>
                <a:grpSpLocks/>
              </p:cNvGrpSpPr>
              <p:nvPr/>
            </p:nvGrpSpPr>
            <p:grpSpPr bwMode="auto">
              <a:xfrm>
                <a:off x="89" y="0"/>
                <a:ext cx="5449" cy="5598"/>
                <a:chOff x="89" y="0"/>
                <a:chExt cx="5449" cy="5598"/>
              </a:xfrm>
            </p:grpSpPr>
            <p:sp>
              <p:nvSpPr>
                <p:cNvPr id="129" name="Овал 8"/>
                <p:cNvSpPr>
                  <a:spLocks noChangeArrowheads="1"/>
                </p:cNvSpPr>
                <p:nvPr/>
              </p:nvSpPr>
              <p:spPr bwMode="auto">
                <a:xfrm>
                  <a:off x="89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30" name="Овал 9"/>
                <p:cNvSpPr>
                  <a:spLocks noChangeArrowheads="1"/>
                </p:cNvSpPr>
                <p:nvPr/>
              </p:nvSpPr>
              <p:spPr bwMode="auto">
                <a:xfrm>
                  <a:off x="283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31" name="Овал 10"/>
                <p:cNvSpPr>
                  <a:spLocks noChangeArrowheads="1"/>
                </p:cNvSpPr>
                <p:nvPr/>
              </p:nvSpPr>
              <p:spPr bwMode="auto">
                <a:xfrm>
                  <a:off x="89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32" name="Овал 11"/>
                <p:cNvSpPr>
                  <a:spLocks noChangeArrowheads="1"/>
                </p:cNvSpPr>
                <p:nvPr/>
              </p:nvSpPr>
              <p:spPr bwMode="auto">
                <a:xfrm>
                  <a:off x="283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124" name="Группа 3"/>
              <p:cNvGrpSpPr>
                <a:grpSpLocks noChangeAspect="1"/>
              </p:cNvGrpSpPr>
              <p:nvPr/>
            </p:nvGrpSpPr>
            <p:grpSpPr bwMode="auto">
              <a:xfrm>
                <a:off x="0" y="5564"/>
                <a:ext cx="5400" cy="5400"/>
                <a:chOff x="0" y="5564"/>
                <a:chExt cx="11309" cy="11660"/>
              </a:xfrm>
            </p:grpSpPr>
            <p:sp>
              <p:nvSpPr>
                <p:cNvPr id="125" name="Овал 4"/>
                <p:cNvSpPr>
                  <a:spLocks noChangeArrowheads="1"/>
                </p:cNvSpPr>
                <p:nvPr/>
              </p:nvSpPr>
              <p:spPr bwMode="auto">
                <a:xfrm rot="2700000">
                  <a:off x="-51" y="7858"/>
                  <a:ext cx="7277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6" name="Овал 5"/>
                <p:cNvSpPr>
                  <a:spLocks noChangeArrowheads="1"/>
                </p:cNvSpPr>
                <p:nvPr/>
              </p:nvSpPr>
              <p:spPr bwMode="auto">
                <a:xfrm rot="8100000">
                  <a:off x="4032" y="7857"/>
                  <a:ext cx="7277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7" name="Овал 6"/>
                <p:cNvSpPr>
                  <a:spLocks noChangeArrowheads="1"/>
                </p:cNvSpPr>
                <p:nvPr/>
              </p:nvSpPr>
              <p:spPr bwMode="auto">
                <a:xfrm rot="8100000">
                  <a:off x="0" y="12241"/>
                  <a:ext cx="7276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8" name="Овал 7"/>
                <p:cNvSpPr>
                  <a:spLocks noChangeArrowheads="1"/>
                </p:cNvSpPr>
                <p:nvPr/>
              </p:nvSpPr>
              <p:spPr bwMode="auto">
                <a:xfrm rot="-8100000">
                  <a:off x="4082" y="12241"/>
                  <a:ext cx="7276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</p:grpSp>
        <p:grpSp>
          <p:nvGrpSpPr>
            <p:cNvPr id="72" name="Группа 84"/>
            <p:cNvGrpSpPr>
              <a:grpSpLocks/>
            </p:cNvGrpSpPr>
            <p:nvPr/>
          </p:nvGrpSpPr>
          <p:grpSpPr bwMode="auto">
            <a:xfrm>
              <a:off x="10941" y="271"/>
              <a:ext cx="391" cy="421"/>
              <a:chOff x="0" y="0"/>
              <a:chExt cx="11046" cy="11354"/>
            </a:xfrm>
          </p:grpSpPr>
          <p:grpSp>
            <p:nvGrpSpPr>
              <p:cNvPr id="107" name="Группа 2"/>
              <p:cNvGrpSpPr>
                <a:grpSpLocks noChangeAspect="1"/>
              </p:cNvGrpSpPr>
              <p:nvPr/>
            </p:nvGrpSpPr>
            <p:grpSpPr bwMode="auto">
              <a:xfrm>
                <a:off x="5646" y="5890"/>
                <a:ext cx="5400" cy="5400"/>
                <a:chOff x="5646" y="5890"/>
                <a:chExt cx="5400" cy="5400"/>
              </a:xfrm>
            </p:grpSpPr>
            <p:sp>
              <p:nvSpPr>
                <p:cNvPr id="119" name="Овал 14"/>
                <p:cNvSpPr>
                  <a:spLocks noChangeArrowheads="1"/>
                </p:cNvSpPr>
                <p:nvPr/>
              </p:nvSpPr>
              <p:spPr bwMode="auto">
                <a:xfrm rot="2700000">
                  <a:off x="5675" y="6932"/>
                  <a:ext cx="3370" cy="128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0" name="Овал 15"/>
                <p:cNvSpPr>
                  <a:spLocks noChangeArrowheads="1"/>
                </p:cNvSpPr>
                <p:nvPr/>
              </p:nvSpPr>
              <p:spPr bwMode="auto">
                <a:xfrm rot="8100000">
                  <a:off x="7572" y="6953"/>
                  <a:ext cx="3474" cy="124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1" name="Овал 16"/>
                <p:cNvSpPr>
                  <a:spLocks noChangeArrowheads="1"/>
                </p:cNvSpPr>
                <p:nvPr/>
              </p:nvSpPr>
              <p:spPr bwMode="auto">
                <a:xfrm rot="8100000">
                  <a:off x="5646" y="8983"/>
                  <a:ext cx="3475" cy="124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2" name="Овал 17"/>
                <p:cNvSpPr>
                  <a:spLocks noChangeArrowheads="1"/>
                </p:cNvSpPr>
                <p:nvPr/>
              </p:nvSpPr>
              <p:spPr bwMode="auto">
                <a:xfrm rot="-8100000">
                  <a:off x="7648" y="8963"/>
                  <a:ext cx="3369" cy="128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108" name="Группа 3"/>
              <p:cNvGrpSpPr>
                <a:grpSpLocks noChangeAspect="1"/>
              </p:cNvGrpSpPr>
              <p:nvPr/>
            </p:nvGrpSpPr>
            <p:grpSpPr bwMode="auto">
              <a:xfrm>
                <a:off x="0" y="6042"/>
                <a:ext cx="5460" cy="5312"/>
                <a:chOff x="0" y="6042"/>
                <a:chExt cx="5460" cy="5312"/>
              </a:xfrm>
            </p:grpSpPr>
            <p:sp>
              <p:nvSpPr>
                <p:cNvPr id="115" name="Ромб 10"/>
                <p:cNvSpPr>
                  <a:spLocks noChangeArrowheads="1"/>
                </p:cNvSpPr>
                <p:nvPr/>
              </p:nvSpPr>
              <p:spPr bwMode="auto">
                <a:xfrm rot="10800000">
                  <a:off x="2760" y="8645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6" name="Ромб 11"/>
                <p:cNvSpPr>
                  <a:spLocks noChangeArrowheads="1"/>
                </p:cNvSpPr>
                <p:nvPr/>
              </p:nvSpPr>
              <p:spPr bwMode="auto">
                <a:xfrm rot="10800000">
                  <a:off x="2760" y="6042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7" name="Ромб 12"/>
                <p:cNvSpPr>
                  <a:spLocks noChangeArrowheads="1"/>
                </p:cNvSpPr>
                <p:nvPr/>
              </p:nvSpPr>
              <p:spPr bwMode="auto">
                <a:xfrm rot="10800000">
                  <a:off x="11" y="6099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8" name="Ромб 13"/>
                <p:cNvSpPr>
                  <a:spLocks noChangeArrowheads="1"/>
                </p:cNvSpPr>
                <p:nvPr/>
              </p:nvSpPr>
              <p:spPr bwMode="auto">
                <a:xfrm rot="10800000">
                  <a:off x="0" y="8654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109" name="Группа 4"/>
              <p:cNvGrpSpPr>
                <a:grpSpLocks/>
              </p:cNvGrpSpPr>
              <p:nvPr/>
            </p:nvGrpSpPr>
            <p:grpSpPr bwMode="auto">
              <a:xfrm>
                <a:off x="5528" y="0"/>
                <a:ext cx="5450" cy="5598"/>
                <a:chOff x="5528" y="0"/>
                <a:chExt cx="5449" cy="5598"/>
              </a:xfrm>
            </p:grpSpPr>
            <p:sp>
              <p:nvSpPr>
                <p:cNvPr id="111" name="Овал 6"/>
                <p:cNvSpPr>
                  <a:spLocks noChangeArrowheads="1"/>
                </p:cNvSpPr>
                <p:nvPr/>
              </p:nvSpPr>
              <p:spPr bwMode="auto">
                <a:xfrm>
                  <a:off x="552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2" name="Овал 7"/>
                <p:cNvSpPr>
                  <a:spLocks noChangeArrowheads="1"/>
                </p:cNvSpPr>
                <p:nvPr/>
              </p:nvSpPr>
              <p:spPr bwMode="auto">
                <a:xfrm>
                  <a:off x="827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3" name="Овал 8"/>
                <p:cNvSpPr>
                  <a:spLocks noChangeArrowheads="1"/>
                </p:cNvSpPr>
                <p:nvPr/>
              </p:nvSpPr>
              <p:spPr bwMode="auto">
                <a:xfrm>
                  <a:off x="552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4" name="Овал 9"/>
                <p:cNvSpPr>
                  <a:spLocks noChangeArrowheads="1"/>
                </p:cNvSpPr>
                <p:nvPr/>
              </p:nvSpPr>
              <p:spPr bwMode="auto">
                <a:xfrm>
                  <a:off x="827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sp>
            <p:nvSpPr>
              <p:cNvPr id="110" name="Прямоугольник 5"/>
              <p:cNvSpPr>
                <a:spLocks noChangeArrowheads="1"/>
              </p:cNvSpPr>
              <p:nvPr/>
            </p:nvSpPr>
            <p:spPr bwMode="auto">
              <a:xfrm rot="10800000">
                <a:off x="0" y="184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3" name="Группа 36"/>
            <p:cNvGrpSpPr>
              <a:grpSpLocks/>
            </p:cNvGrpSpPr>
            <p:nvPr/>
          </p:nvGrpSpPr>
          <p:grpSpPr bwMode="auto">
            <a:xfrm rot="5400000">
              <a:off x="10883" y="740"/>
              <a:ext cx="201" cy="188"/>
              <a:chOff x="-70" y="70"/>
              <a:chExt cx="5549" cy="5408"/>
            </a:xfrm>
          </p:grpSpPr>
          <p:sp>
            <p:nvSpPr>
              <p:cNvPr id="103" name="Прямоугольный треугольник 2"/>
              <p:cNvSpPr>
                <a:spLocks noChangeArrowheads="1"/>
              </p:cNvSpPr>
              <p:nvPr/>
            </p:nvSpPr>
            <p:spPr bwMode="auto">
              <a:xfrm>
                <a:off x="-70" y="70"/>
                <a:ext cx="2699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4" name="Прямоугольный треугольник 3"/>
              <p:cNvSpPr>
                <a:spLocks noChangeArrowheads="1"/>
              </p:cNvSpPr>
              <p:nvPr/>
            </p:nvSpPr>
            <p:spPr bwMode="auto">
              <a:xfrm>
                <a:off x="2679" y="70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5" name="Прямоугольный треугольник 4"/>
              <p:cNvSpPr>
                <a:spLocks noChangeArrowheads="1"/>
              </p:cNvSpPr>
              <p:nvPr/>
            </p:nvSpPr>
            <p:spPr bwMode="auto">
              <a:xfrm>
                <a:off x="29" y="2778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6" name="Прямоугольный треугольник 5"/>
              <p:cNvSpPr>
                <a:spLocks noChangeArrowheads="1"/>
              </p:cNvSpPr>
              <p:nvPr/>
            </p:nvSpPr>
            <p:spPr bwMode="auto">
              <a:xfrm>
                <a:off x="2778" y="2778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4" name="Группа 52"/>
            <p:cNvGrpSpPr>
              <a:grpSpLocks/>
            </p:cNvGrpSpPr>
            <p:nvPr/>
          </p:nvGrpSpPr>
          <p:grpSpPr bwMode="auto">
            <a:xfrm>
              <a:off x="11199" y="1106"/>
              <a:ext cx="191" cy="201"/>
              <a:chOff x="0" y="0"/>
              <a:chExt cx="5400" cy="5400"/>
            </a:xfrm>
          </p:grpSpPr>
          <p:sp>
            <p:nvSpPr>
              <p:cNvPr id="99" name="Овал 2"/>
              <p:cNvSpPr>
                <a:spLocks noChangeArrowheads="1"/>
              </p:cNvSpPr>
              <p:nvPr/>
            </p:nvSpPr>
            <p:spPr bwMode="auto">
              <a:xfrm rot="2700000">
                <a:off x="28" y="1043"/>
                <a:ext cx="3369" cy="1284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0" name="Овал 3"/>
              <p:cNvSpPr>
                <a:spLocks noChangeArrowheads="1"/>
              </p:cNvSpPr>
              <p:nvPr/>
            </p:nvSpPr>
            <p:spPr bwMode="auto">
              <a:xfrm rot="8100000">
                <a:off x="1925" y="1062"/>
                <a:ext cx="3475" cy="1245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1" name="Овал 4"/>
              <p:cNvSpPr>
                <a:spLocks noChangeArrowheads="1"/>
              </p:cNvSpPr>
              <p:nvPr/>
            </p:nvSpPr>
            <p:spPr bwMode="auto">
              <a:xfrm rot="8100000">
                <a:off x="0" y="3092"/>
                <a:ext cx="3474" cy="1245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2" name="Овал 5"/>
              <p:cNvSpPr>
                <a:spLocks noChangeArrowheads="1"/>
              </p:cNvSpPr>
              <p:nvPr/>
            </p:nvSpPr>
            <p:spPr bwMode="auto">
              <a:xfrm rot="-8100000">
                <a:off x="2001" y="3073"/>
                <a:ext cx="3370" cy="1284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5" name="Группа 18"/>
            <p:cNvGrpSpPr>
              <a:grpSpLocks/>
            </p:cNvGrpSpPr>
            <p:nvPr/>
          </p:nvGrpSpPr>
          <p:grpSpPr bwMode="auto">
            <a:xfrm>
              <a:off x="10905" y="970"/>
              <a:ext cx="185" cy="344"/>
              <a:chOff x="0" y="0"/>
              <a:chExt cx="9065" cy="19999"/>
            </a:xfrm>
          </p:grpSpPr>
          <p:sp>
            <p:nvSpPr>
              <p:cNvPr id="91" name="Овал 2"/>
              <p:cNvSpPr>
                <a:spLocks noChangeArrowheads="1"/>
              </p:cNvSpPr>
              <p:nvPr/>
            </p:nvSpPr>
            <p:spPr bwMode="auto">
              <a:xfrm rot="2700000">
                <a:off x="-2293" y="6641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2" name="Овал 3"/>
              <p:cNvSpPr>
                <a:spLocks noChangeArrowheads="1"/>
              </p:cNvSpPr>
              <p:nvPr/>
            </p:nvSpPr>
            <p:spPr bwMode="auto">
              <a:xfrm rot="8100000">
                <a:off x="1789" y="6641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3" name="Овал 4"/>
              <p:cNvSpPr>
                <a:spLocks noChangeArrowheads="1"/>
              </p:cNvSpPr>
              <p:nvPr/>
            </p:nvSpPr>
            <p:spPr bwMode="auto">
              <a:xfrm rot="2700000">
                <a:off x="-2294" y="10975"/>
                <a:ext cx="7277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4" name="Овал 5"/>
              <p:cNvSpPr>
                <a:spLocks noChangeArrowheads="1"/>
              </p:cNvSpPr>
              <p:nvPr/>
            </p:nvSpPr>
            <p:spPr bwMode="auto">
              <a:xfrm rot="8100000">
                <a:off x="1789" y="10975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5" name="Овал 6"/>
              <p:cNvSpPr>
                <a:spLocks noChangeArrowheads="1"/>
              </p:cNvSpPr>
              <p:nvPr/>
            </p:nvSpPr>
            <p:spPr bwMode="auto">
              <a:xfrm rot="2700000">
                <a:off x="-2293" y="2293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6" name="Овал 7"/>
              <p:cNvSpPr>
                <a:spLocks noChangeArrowheads="1"/>
              </p:cNvSpPr>
              <p:nvPr/>
            </p:nvSpPr>
            <p:spPr bwMode="auto">
              <a:xfrm rot="8100000">
                <a:off x="1789" y="2293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7" name="Овал 8"/>
              <p:cNvSpPr>
                <a:spLocks noChangeArrowheads="1"/>
              </p:cNvSpPr>
              <p:nvPr/>
            </p:nvSpPr>
            <p:spPr bwMode="auto">
              <a:xfrm rot="2700000">
                <a:off x="-2293" y="15016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8" name="Овал 9"/>
              <p:cNvSpPr>
                <a:spLocks noChangeArrowheads="1"/>
              </p:cNvSpPr>
              <p:nvPr/>
            </p:nvSpPr>
            <p:spPr bwMode="auto">
              <a:xfrm rot="8100000">
                <a:off x="1789" y="15016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6" name="Группа 72"/>
            <p:cNvGrpSpPr>
              <a:grpSpLocks/>
            </p:cNvGrpSpPr>
            <p:nvPr/>
          </p:nvGrpSpPr>
          <p:grpSpPr bwMode="auto">
            <a:xfrm>
              <a:off x="11091" y="743"/>
              <a:ext cx="396" cy="388"/>
              <a:chOff x="0" y="0"/>
              <a:chExt cx="5460" cy="5312"/>
            </a:xfrm>
          </p:grpSpPr>
          <p:sp>
            <p:nvSpPr>
              <p:cNvPr id="87" name="Ромб 2"/>
              <p:cNvSpPr>
                <a:spLocks noChangeArrowheads="1"/>
              </p:cNvSpPr>
              <p:nvPr/>
            </p:nvSpPr>
            <p:spPr bwMode="auto">
              <a:xfrm rot="10800000">
                <a:off x="2760" y="2603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8" name="Ромб 3"/>
              <p:cNvSpPr>
                <a:spLocks noChangeArrowheads="1"/>
              </p:cNvSpPr>
              <p:nvPr/>
            </p:nvSpPr>
            <p:spPr bwMode="auto">
              <a:xfrm rot="10800000">
                <a:off x="2760" y="0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9" name="Ромб 4"/>
              <p:cNvSpPr>
                <a:spLocks noChangeArrowheads="1"/>
              </p:cNvSpPr>
              <p:nvPr/>
            </p:nvSpPr>
            <p:spPr bwMode="auto">
              <a:xfrm rot="10800000">
                <a:off x="11" y="57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0" name="Ромб 5"/>
              <p:cNvSpPr>
                <a:spLocks noChangeArrowheads="1"/>
              </p:cNvSpPr>
              <p:nvPr/>
            </p:nvSpPr>
            <p:spPr bwMode="auto">
              <a:xfrm rot="10800000">
                <a:off x="0" y="2612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7" name="Группа 31"/>
            <p:cNvGrpSpPr>
              <a:grpSpLocks/>
            </p:cNvGrpSpPr>
            <p:nvPr/>
          </p:nvGrpSpPr>
          <p:grpSpPr bwMode="auto">
            <a:xfrm rot="10800000">
              <a:off x="11386" y="271"/>
              <a:ext cx="383" cy="403"/>
              <a:chOff x="0" y="0"/>
              <a:chExt cx="10959" cy="10808"/>
            </a:xfrm>
          </p:grpSpPr>
          <p:sp>
            <p:nvSpPr>
              <p:cNvPr id="80" name="Прямоугольник 2"/>
              <p:cNvSpPr>
                <a:spLocks noChangeArrowheads="1"/>
              </p:cNvSpPr>
              <p:nvPr/>
            </p:nvSpPr>
            <p:spPr bwMode="auto">
              <a:xfrm>
                <a:off x="49" y="8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1" name="Прямоугольник 3"/>
              <p:cNvSpPr>
                <a:spLocks noChangeArrowheads="1"/>
              </p:cNvSpPr>
              <p:nvPr/>
            </p:nvSpPr>
            <p:spPr bwMode="auto">
              <a:xfrm>
                <a:off x="5440" y="5216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2" name="Овал 4"/>
              <p:cNvSpPr>
                <a:spLocks noChangeArrowheads="1"/>
              </p:cNvSpPr>
              <p:nvPr/>
            </p:nvSpPr>
            <p:spPr bwMode="auto">
              <a:xfrm>
                <a:off x="0" y="5408"/>
                <a:ext cx="5400" cy="540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3" name="Ромб 5"/>
              <p:cNvSpPr>
                <a:spLocks noChangeArrowheads="1"/>
              </p:cNvSpPr>
              <p:nvPr/>
            </p:nvSpPr>
            <p:spPr bwMode="auto">
              <a:xfrm>
                <a:off x="5498" y="8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4" name="Ромб 6"/>
              <p:cNvSpPr>
                <a:spLocks noChangeArrowheads="1"/>
              </p:cNvSpPr>
              <p:nvPr/>
            </p:nvSpPr>
            <p:spPr bwMode="auto">
              <a:xfrm>
                <a:off x="5498" y="2612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5" name="Ромб 7"/>
              <p:cNvSpPr>
                <a:spLocks noChangeArrowheads="1"/>
              </p:cNvSpPr>
              <p:nvPr/>
            </p:nvSpPr>
            <p:spPr bwMode="auto">
              <a:xfrm>
                <a:off x="8248" y="2554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6" name="Ромб 8"/>
              <p:cNvSpPr>
                <a:spLocks noChangeArrowheads="1"/>
              </p:cNvSpPr>
              <p:nvPr/>
            </p:nvSpPr>
            <p:spPr bwMode="auto">
              <a:xfrm>
                <a:off x="8259" y="0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sp>
          <p:nvSpPr>
            <p:cNvPr id="78" name="Прямоугольный треугольник 85"/>
            <p:cNvSpPr>
              <a:spLocks noChangeArrowheads="1"/>
            </p:cNvSpPr>
            <p:nvPr/>
          </p:nvSpPr>
          <p:spPr bwMode="auto">
            <a:xfrm>
              <a:off x="11523" y="1040"/>
              <a:ext cx="237" cy="230"/>
            </a:xfrm>
            <a:prstGeom prst="rtTriangle">
              <a:avLst/>
            </a:prstGeom>
            <a:solidFill>
              <a:srgbClr val="F2F2F2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79" name="Овал 86"/>
            <p:cNvSpPr>
              <a:spLocks noChangeArrowheads="1"/>
            </p:cNvSpPr>
            <p:nvPr/>
          </p:nvSpPr>
          <p:spPr bwMode="auto">
            <a:xfrm rot="10800000">
              <a:off x="11523" y="755"/>
              <a:ext cx="276" cy="285"/>
            </a:xfrm>
            <a:prstGeom prst="ellipse">
              <a:avLst/>
            </a:prstGeom>
            <a:solidFill>
              <a:srgbClr val="F2F2F2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endParaRPr lang="ru-RU" altLang="ru-RU"/>
            </a:p>
          </p:txBody>
        </p:sp>
      </p:grpSp>
      <p:sp>
        <p:nvSpPr>
          <p:cNvPr id="133" name="Прямоугольный треугольник 132"/>
          <p:cNvSpPr/>
          <p:nvPr/>
        </p:nvSpPr>
        <p:spPr>
          <a:xfrm rot="10800000" flipH="1">
            <a:off x="0" y="-60160"/>
            <a:ext cx="6858000" cy="2767377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134" name="Прямоугольный треугольник 133"/>
          <p:cNvSpPr/>
          <p:nvPr/>
        </p:nvSpPr>
        <p:spPr>
          <a:xfrm rot="10800000" flipV="1">
            <a:off x="-119510" y="6423585"/>
            <a:ext cx="6993398" cy="2720415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138" name="Прямоугольник 137"/>
          <p:cNvSpPr/>
          <p:nvPr/>
        </p:nvSpPr>
        <p:spPr>
          <a:xfrm>
            <a:off x="186754" y="543999"/>
            <a:ext cx="179805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2020 год</a:t>
            </a:r>
            <a:endParaRPr lang="ru-RU" sz="3000" dirty="0"/>
          </a:p>
        </p:txBody>
      </p:sp>
      <p:grpSp>
        <p:nvGrpSpPr>
          <p:cNvPr id="244" name="Group 140"/>
          <p:cNvGrpSpPr>
            <a:grpSpLocks/>
          </p:cNvGrpSpPr>
          <p:nvPr/>
        </p:nvGrpSpPr>
        <p:grpSpPr bwMode="auto">
          <a:xfrm>
            <a:off x="69310" y="4327042"/>
            <a:ext cx="6685877" cy="4731020"/>
            <a:chOff x="10293" y="271"/>
            <a:chExt cx="1506" cy="1049"/>
          </a:xfrm>
        </p:grpSpPr>
        <p:grpSp>
          <p:nvGrpSpPr>
            <p:cNvPr id="245" name="Группа 47"/>
            <p:cNvGrpSpPr>
              <a:grpSpLocks/>
            </p:cNvGrpSpPr>
            <p:nvPr/>
          </p:nvGrpSpPr>
          <p:grpSpPr bwMode="auto">
            <a:xfrm>
              <a:off x="10293" y="279"/>
              <a:ext cx="567" cy="1041"/>
              <a:chOff x="0" y="0"/>
              <a:chExt cx="5541" cy="10964"/>
            </a:xfrm>
          </p:grpSpPr>
          <p:grpSp>
            <p:nvGrpSpPr>
              <p:cNvPr id="297" name="Группа 2"/>
              <p:cNvGrpSpPr>
                <a:grpSpLocks/>
              </p:cNvGrpSpPr>
              <p:nvPr/>
            </p:nvGrpSpPr>
            <p:grpSpPr bwMode="auto">
              <a:xfrm>
                <a:off x="89" y="0"/>
                <a:ext cx="5452" cy="5598"/>
                <a:chOff x="89" y="0"/>
                <a:chExt cx="5452" cy="5598"/>
              </a:xfrm>
            </p:grpSpPr>
            <p:sp>
              <p:nvSpPr>
                <p:cNvPr id="303" name="Овал 8"/>
                <p:cNvSpPr>
                  <a:spLocks noChangeArrowheads="1"/>
                </p:cNvSpPr>
                <p:nvPr/>
              </p:nvSpPr>
              <p:spPr bwMode="auto">
                <a:xfrm>
                  <a:off x="89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4" name="Овал 9"/>
                <p:cNvSpPr>
                  <a:spLocks noChangeArrowheads="1"/>
                </p:cNvSpPr>
                <p:nvPr/>
              </p:nvSpPr>
              <p:spPr bwMode="auto">
                <a:xfrm>
                  <a:off x="283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5" name="Овал 10"/>
                <p:cNvSpPr>
                  <a:spLocks noChangeArrowheads="1"/>
                </p:cNvSpPr>
                <p:nvPr/>
              </p:nvSpPr>
              <p:spPr bwMode="auto">
                <a:xfrm>
                  <a:off x="89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6" name="Овал 11"/>
                <p:cNvSpPr>
                  <a:spLocks noChangeArrowheads="1"/>
                </p:cNvSpPr>
                <p:nvPr/>
              </p:nvSpPr>
              <p:spPr bwMode="auto">
                <a:xfrm>
                  <a:off x="2840" y="2898"/>
                  <a:ext cx="2701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298" name="Группа 3"/>
              <p:cNvGrpSpPr>
                <a:grpSpLocks noChangeAspect="1"/>
              </p:cNvGrpSpPr>
              <p:nvPr/>
            </p:nvGrpSpPr>
            <p:grpSpPr bwMode="auto">
              <a:xfrm>
                <a:off x="0" y="5564"/>
                <a:ext cx="5400" cy="5400"/>
                <a:chOff x="0" y="5564"/>
                <a:chExt cx="11309" cy="11660"/>
              </a:xfrm>
            </p:grpSpPr>
            <p:sp>
              <p:nvSpPr>
                <p:cNvPr id="299" name="Овал 4"/>
                <p:cNvSpPr>
                  <a:spLocks noChangeArrowheads="1"/>
                </p:cNvSpPr>
                <p:nvPr/>
              </p:nvSpPr>
              <p:spPr bwMode="auto">
                <a:xfrm rot="2700000">
                  <a:off x="-51" y="7858"/>
                  <a:ext cx="7277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0" name="Овал 5"/>
                <p:cNvSpPr>
                  <a:spLocks noChangeArrowheads="1"/>
                </p:cNvSpPr>
                <p:nvPr/>
              </p:nvSpPr>
              <p:spPr bwMode="auto">
                <a:xfrm rot="8100000">
                  <a:off x="4032" y="7857"/>
                  <a:ext cx="7277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1" name="Овал 6"/>
                <p:cNvSpPr>
                  <a:spLocks noChangeArrowheads="1"/>
                </p:cNvSpPr>
                <p:nvPr/>
              </p:nvSpPr>
              <p:spPr bwMode="auto">
                <a:xfrm rot="8100000">
                  <a:off x="0" y="12241"/>
                  <a:ext cx="7276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2" name="Овал 7"/>
                <p:cNvSpPr>
                  <a:spLocks noChangeArrowheads="1"/>
                </p:cNvSpPr>
                <p:nvPr/>
              </p:nvSpPr>
              <p:spPr bwMode="auto">
                <a:xfrm rot="-8100000">
                  <a:off x="4082" y="12241"/>
                  <a:ext cx="7276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</p:grpSp>
        <p:grpSp>
          <p:nvGrpSpPr>
            <p:cNvPr id="246" name="Группа 84"/>
            <p:cNvGrpSpPr>
              <a:grpSpLocks/>
            </p:cNvGrpSpPr>
            <p:nvPr/>
          </p:nvGrpSpPr>
          <p:grpSpPr bwMode="auto">
            <a:xfrm>
              <a:off x="10941" y="271"/>
              <a:ext cx="391" cy="421"/>
              <a:chOff x="0" y="0"/>
              <a:chExt cx="11046" cy="11354"/>
            </a:xfrm>
          </p:grpSpPr>
          <p:grpSp>
            <p:nvGrpSpPr>
              <p:cNvPr id="281" name="Группа 2"/>
              <p:cNvGrpSpPr>
                <a:grpSpLocks noChangeAspect="1"/>
              </p:cNvGrpSpPr>
              <p:nvPr/>
            </p:nvGrpSpPr>
            <p:grpSpPr bwMode="auto">
              <a:xfrm>
                <a:off x="5646" y="5890"/>
                <a:ext cx="5400" cy="5400"/>
                <a:chOff x="5646" y="5890"/>
                <a:chExt cx="5400" cy="5400"/>
              </a:xfrm>
            </p:grpSpPr>
            <p:sp>
              <p:nvSpPr>
                <p:cNvPr id="293" name="Овал 14"/>
                <p:cNvSpPr>
                  <a:spLocks noChangeArrowheads="1"/>
                </p:cNvSpPr>
                <p:nvPr/>
              </p:nvSpPr>
              <p:spPr bwMode="auto">
                <a:xfrm rot="2700000">
                  <a:off x="5675" y="6932"/>
                  <a:ext cx="3370" cy="128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4" name="Овал 15"/>
                <p:cNvSpPr>
                  <a:spLocks noChangeArrowheads="1"/>
                </p:cNvSpPr>
                <p:nvPr/>
              </p:nvSpPr>
              <p:spPr bwMode="auto">
                <a:xfrm rot="8100000">
                  <a:off x="7572" y="6953"/>
                  <a:ext cx="3474" cy="124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5" name="Овал 16"/>
                <p:cNvSpPr>
                  <a:spLocks noChangeArrowheads="1"/>
                </p:cNvSpPr>
                <p:nvPr/>
              </p:nvSpPr>
              <p:spPr bwMode="auto">
                <a:xfrm rot="8100000">
                  <a:off x="5646" y="8983"/>
                  <a:ext cx="3475" cy="124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6" name="Овал 17"/>
                <p:cNvSpPr>
                  <a:spLocks noChangeArrowheads="1"/>
                </p:cNvSpPr>
                <p:nvPr/>
              </p:nvSpPr>
              <p:spPr bwMode="auto">
                <a:xfrm rot="-8100000">
                  <a:off x="7648" y="8963"/>
                  <a:ext cx="3369" cy="128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282" name="Группа 3"/>
              <p:cNvGrpSpPr>
                <a:grpSpLocks noChangeAspect="1"/>
              </p:cNvGrpSpPr>
              <p:nvPr/>
            </p:nvGrpSpPr>
            <p:grpSpPr bwMode="auto">
              <a:xfrm>
                <a:off x="0" y="6042"/>
                <a:ext cx="5460" cy="5312"/>
                <a:chOff x="0" y="6042"/>
                <a:chExt cx="5460" cy="5312"/>
              </a:xfrm>
            </p:grpSpPr>
            <p:sp>
              <p:nvSpPr>
                <p:cNvPr id="289" name="Ромб 10"/>
                <p:cNvSpPr>
                  <a:spLocks noChangeArrowheads="1"/>
                </p:cNvSpPr>
                <p:nvPr/>
              </p:nvSpPr>
              <p:spPr bwMode="auto">
                <a:xfrm rot="10800000">
                  <a:off x="2760" y="8645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0" name="Ромб 11"/>
                <p:cNvSpPr>
                  <a:spLocks noChangeArrowheads="1"/>
                </p:cNvSpPr>
                <p:nvPr/>
              </p:nvSpPr>
              <p:spPr bwMode="auto">
                <a:xfrm rot="10800000">
                  <a:off x="2760" y="6042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1" name="Ромб 12"/>
                <p:cNvSpPr>
                  <a:spLocks noChangeArrowheads="1"/>
                </p:cNvSpPr>
                <p:nvPr/>
              </p:nvSpPr>
              <p:spPr bwMode="auto">
                <a:xfrm rot="10800000">
                  <a:off x="11" y="6099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2" name="Ромб 13"/>
                <p:cNvSpPr>
                  <a:spLocks noChangeArrowheads="1"/>
                </p:cNvSpPr>
                <p:nvPr/>
              </p:nvSpPr>
              <p:spPr bwMode="auto">
                <a:xfrm rot="10800000">
                  <a:off x="0" y="8654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283" name="Группа 4"/>
              <p:cNvGrpSpPr>
                <a:grpSpLocks/>
              </p:cNvGrpSpPr>
              <p:nvPr/>
            </p:nvGrpSpPr>
            <p:grpSpPr bwMode="auto">
              <a:xfrm>
                <a:off x="5528" y="0"/>
                <a:ext cx="5450" cy="5598"/>
                <a:chOff x="5528" y="0"/>
                <a:chExt cx="5449" cy="5598"/>
              </a:xfrm>
            </p:grpSpPr>
            <p:sp>
              <p:nvSpPr>
                <p:cNvPr id="285" name="Овал 6"/>
                <p:cNvSpPr>
                  <a:spLocks noChangeArrowheads="1"/>
                </p:cNvSpPr>
                <p:nvPr/>
              </p:nvSpPr>
              <p:spPr bwMode="auto">
                <a:xfrm>
                  <a:off x="552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86" name="Овал 7"/>
                <p:cNvSpPr>
                  <a:spLocks noChangeArrowheads="1"/>
                </p:cNvSpPr>
                <p:nvPr/>
              </p:nvSpPr>
              <p:spPr bwMode="auto">
                <a:xfrm>
                  <a:off x="827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87" name="Овал 8"/>
                <p:cNvSpPr>
                  <a:spLocks noChangeArrowheads="1"/>
                </p:cNvSpPr>
                <p:nvPr/>
              </p:nvSpPr>
              <p:spPr bwMode="auto">
                <a:xfrm>
                  <a:off x="552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88" name="Овал 9"/>
                <p:cNvSpPr>
                  <a:spLocks noChangeArrowheads="1"/>
                </p:cNvSpPr>
                <p:nvPr/>
              </p:nvSpPr>
              <p:spPr bwMode="auto">
                <a:xfrm>
                  <a:off x="827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sp>
            <p:nvSpPr>
              <p:cNvPr id="284" name="Прямоугольник 5"/>
              <p:cNvSpPr>
                <a:spLocks noChangeArrowheads="1"/>
              </p:cNvSpPr>
              <p:nvPr/>
            </p:nvSpPr>
            <p:spPr bwMode="auto">
              <a:xfrm rot="10800000">
                <a:off x="0" y="184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47" name="Группа 36"/>
            <p:cNvGrpSpPr>
              <a:grpSpLocks/>
            </p:cNvGrpSpPr>
            <p:nvPr/>
          </p:nvGrpSpPr>
          <p:grpSpPr bwMode="auto">
            <a:xfrm rot="5400000">
              <a:off x="10883" y="740"/>
              <a:ext cx="201" cy="188"/>
              <a:chOff x="-70" y="70"/>
              <a:chExt cx="5549" cy="5408"/>
            </a:xfrm>
          </p:grpSpPr>
          <p:sp>
            <p:nvSpPr>
              <p:cNvPr id="277" name="Прямоугольный треугольник 2"/>
              <p:cNvSpPr>
                <a:spLocks noChangeArrowheads="1"/>
              </p:cNvSpPr>
              <p:nvPr/>
            </p:nvSpPr>
            <p:spPr bwMode="auto">
              <a:xfrm>
                <a:off x="-70" y="70"/>
                <a:ext cx="2699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8" name="Прямоугольный треугольник 3"/>
              <p:cNvSpPr>
                <a:spLocks noChangeArrowheads="1"/>
              </p:cNvSpPr>
              <p:nvPr/>
            </p:nvSpPr>
            <p:spPr bwMode="auto">
              <a:xfrm>
                <a:off x="2679" y="70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9" name="Прямоугольный треугольник 4"/>
              <p:cNvSpPr>
                <a:spLocks noChangeArrowheads="1"/>
              </p:cNvSpPr>
              <p:nvPr/>
            </p:nvSpPr>
            <p:spPr bwMode="auto">
              <a:xfrm>
                <a:off x="29" y="2778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80" name="Прямоугольный треугольник 5"/>
              <p:cNvSpPr>
                <a:spLocks noChangeArrowheads="1"/>
              </p:cNvSpPr>
              <p:nvPr/>
            </p:nvSpPr>
            <p:spPr bwMode="auto">
              <a:xfrm>
                <a:off x="2778" y="2778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48" name="Группа 52"/>
            <p:cNvGrpSpPr>
              <a:grpSpLocks/>
            </p:cNvGrpSpPr>
            <p:nvPr/>
          </p:nvGrpSpPr>
          <p:grpSpPr bwMode="auto">
            <a:xfrm>
              <a:off x="11199" y="1106"/>
              <a:ext cx="191" cy="201"/>
              <a:chOff x="0" y="0"/>
              <a:chExt cx="5400" cy="5400"/>
            </a:xfrm>
          </p:grpSpPr>
          <p:sp>
            <p:nvSpPr>
              <p:cNvPr id="273" name="Овал 2"/>
              <p:cNvSpPr>
                <a:spLocks noChangeArrowheads="1"/>
              </p:cNvSpPr>
              <p:nvPr/>
            </p:nvSpPr>
            <p:spPr bwMode="auto">
              <a:xfrm rot="2700000">
                <a:off x="28" y="1043"/>
                <a:ext cx="3369" cy="1284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4" name="Овал 3"/>
              <p:cNvSpPr>
                <a:spLocks noChangeArrowheads="1"/>
              </p:cNvSpPr>
              <p:nvPr/>
            </p:nvSpPr>
            <p:spPr bwMode="auto">
              <a:xfrm rot="8100000">
                <a:off x="1925" y="1062"/>
                <a:ext cx="3475" cy="1245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5" name="Овал 4"/>
              <p:cNvSpPr>
                <a:spLocks noChangeArrowheads="1"/>
              </p:cNvSpPr>
              <p:nvPr/>
            </p:nvSpPr>
            <p:spPr bwMode="auto">
              <a:xfrm rot="8100000">
                <a:off x="0" y="3092"/>
                <a:ext cx="3474" cy="1245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6" name="Овал 5"/>
              <p:cNvSpPr>
                <a:spLocks noChangeArrowheads="1"/>
              </p:cNvSpPr>
              <p:nvPr/>
            </p:nvSpPr>
            <p:spPr bwMode="auto">
              <a:xfrm rot="-8100000">
                <a:off x="2001" y="3073"/>
                <a:ext cx="3370" cy="1284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49" name="Группа 18"/>
            <p:cNvGrpSpPr>
              <a:grpSpLocks/>
            </p:cNvGrpSpPr>
            <p:nvPr/>
          </p:nvGrpSpPr>
          <p:grpSpPr bwMode="auto">
            <a:xfrm>
              <a:off x="10905" y="970"/>
              <a:ext cx="185" cy="344"/>
              <a:chOff x="0" y="0"/>
              <a:chExt cx="9065" cy="19999"/>
            </a:xfrm>
          </p:grpSpPr>
          <p:sp>
            <p:nvSpPr>
              <p:cNvPr id="265" name="Овал 2"/>
              <p:cNvSpPr>
                <a:spLocks noChangeArrowheads="1"/>
              </p:cNvSpPr>
              <p:nvPr/>
            </p:nvSpPr>
            <p:spPr bwMode="auto">
              <a:xfrm rot="2700000">
                <a:off x="-2293" y="6641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6" name="Овал 3"/>
              <p:cNvSpPr>
                <a:spLocks noChangeArrowheads="1"/>
              </p:cNvSpPr>
              <p:nvPr/>
            </p:nvSpPr>
            <p:spPr bwMode="auto">
              <a:xfrm rot="8100000">
                <a:off x="1789" y="6641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7" name="Овал 4"/>
              <p:cNvSpPr>
                <a:spLocks noChangeArrowheads="1"/>
              </p:cNvSpPr>
              <p:nvPr/>
            </p:nvSpPr>
            <p:spPr bwMode="auto">
              <a:xfrm rot="2700000">
                <a:off x="-2294" y="10975"/>
                <a:ext cx="7277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8" name="Овал 5"/>
              <p:cNvSpPr>
                <a:spLocks noChangeArrowheads="1"/>
              </p:cNvSpPr>
              <p:nvPr/>
            </p:nvSpPr>
            <p:spPr bwMode="auto">
              <a:xfrm rot="8100000">
                <a:off x="1789" y="10975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9" name="Овал 6"/>
              <p:cNvSpPr>
                <a:spLocks noChangeArrowheads="1"/>
              </p:cNvSpPr>
              <p:nvPr/>
            </p:nvSpPr>
            <p:spPr bwMode="auto">
              <a:xfrm rot="2700000">
                <a:off x="-2293" y="2293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0" name="Овал 7"/>
              <p:cNvSpPr>
                <a:spLocks noChangeArrowheads="1"/>
              </p:cNvSpPr>
              <p:nvPr/>
            </p:nvSpPr>
            <p:spPr bwMode="auto">
              <a:xfrm rot="8100000">
                <a:off x="1789" y="2293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1" name="Овал 8"/>
              <p:cNvSpPr>
                <a:spLocks noChangeArrowheads="1"/>
              </p:cNvSpPr>
              <p:nvPr/>
            </p:nvSpPr>
            <p:spPr bwMode="auto">
              <a:xfrm rot="2700000">
                <a:off x="-2293" y="15016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2" name="Овал 9"/>
              <p:cNvSpPr>
                <a:spLocks noChangeArrowheads="1"/>
              </p:cNvSpPr>
              <p:nvPr/>
            </p:nvSpPr>
            <p:spPr bwMode="auto">
              <a:xfrm rot="8100000">
                <a:off x="1789" y="15016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50" name="Группа 72"/>
            <p:cNvGrpSpPr>
              <a:grpSpLocks/>
            </p:cNvGrpSpPr>
            <p:nvPr/>
          </p:nvGrpSpPr>
          <p:grpSpPr bwMode="auto">
            <a:xfrm>
              <a:off x="11091" y="743"/>
              <a:ext cx="396" cy="388"/>
              <a:chOff x="0" y="0"/>
              <a:chExt cx="5460" cy="5312"/>
            </a:xfrm>
          </p:grpSpPr>
          <p:sp>
            <p:nvSpPr>
              <p:cNvPr id="261" name="Ромб 2"/>
              <p:cNvSpPr>
                <a:spLocks noChangeArrowheads="1"/>
              </p:cNvSpPr>
              <p:nvPr/>
            </p:nvSpPr>
            <p:spPr bwMode="auto">
              <a:xfrm rot="10800000">
                <a:off x="2760" y="2603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2" name="Ромб 3"/>
              <p:cNvSpPr>
                <a:spLocks noChangeArrowheads="1"/>
              </p:cNvSpPr>
              <p:nvPr/>
            </p:nvSpPr>
            <p:spPr bwMode="auto">
              <a:xfrm rot="10800000">
                <a:off x="2760" y="0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3" name="Ромб 4"/>
              <p:cNvSpPr>
                <a:spLocks noChangeArrowheads="1"/>
              </p:cNvSpPr>
              <p:nvPr/>
            </p:nvSpPr>
            <p:spPr bwMode="auto">
              <a:xfrm rot="10800000">
                <a:off x="11" y="57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4" name="Ромб 5"/>
              <p:cNvSpPr>
                <a:spLocks noChangeArrowheads="1"/>
              </p:cNvSpPr>
              <p:nvPr/>
            </p:nvSpPr>
            <p:spPr bwMode="auto">
              <a:xfrm rot="10800000">
                <a:off x="0" y="2612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51" name="Группа 31"/>
            <p:cNvGrpSpPr>
              <a:grpSpLocks/>
            </p:cNvGrpSpPr>
            <p:nvPr/>
          </p:nvGrpSpPr>
          <p:grpSpPr bwMode="auto">
            <a:xfrm rot="10800000">
              <a:off x="11386" y="271"/>
              <a:ext cx="383" cy="403"/>
              <a:chOff x="0" y="0"/>
              <a:chExt cx="10959" cy="10808"/>
            </a:xfrm>
          </p:grpSpPr>
          <p:sp>
            <p:nvSpPr>
              <p:cNvPr id="254" name="Прямоугольник 2"/>
              <p:cNvSpPr>
                <a:spLocks noChangeArrowheads="1"/>
              </p:cNvSpPr>
              <p:nvPr/>
            </p:nvSpPr>
            <p:spPr bwMode="auto">
              <a:xfrm>
                <a:off x="49" y="8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5" name="Прямоугольник 3"/>
              <p:cNvSpPr>
                <a:spLocks noChangeArrowheads="1"/>
              </p:cNvSpPr>
              <p:nvPr/>
            </p:nvSpPr>
            <p:spPr bwMode="auto">
              <a:xfrm>
                <a:off x="5440" y="5216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6" name="Овал 4"/>
              <p:cNvSpPr>
                <a:spLocks noChangeArrowheads="1"/>
              </p:cNvSpPr>
              <p:nvPr/>
            </p:nvSpPr>
            <p:spPr bwMode="auto">
              <a:xfrm>
                <a:off x="0" y="5408"/>
                <a:ext cx="5400" cy="540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7" name="Ромб 5"/>
              <p:cNvSpPr>
                <a:spLocks noChangeArrowheads="1"/>
              </p:cNvSpPr>
              <p:nvPr/>
            </p:nvSpPr>
            <p:spPr bwMode="auto">
              <a:xfrm>
                <a:off x="5498" y="8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8" name="Ромб 6"/>
              <p:cNvSpPr>
                <a:spLocks noChangeArrowheads="1"/>
              </p:cNvSpPr>
              <p:nvPr/>
            </p:nvSpPr>
            <p:spPr bwMode="auto">
              <a:xfrm>
                <a:off x="5498" y="2612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9" name="Ромб 7"/>
              <p:cNvSpPr>
                <a:spLocks noChangeArrowheads="1"/>
              </p:cNvSpPr>
              <p:nvPr/>
            </p:nvSpPr>
            <p:spPr bwMode="auto">
              <a:xfrm>
                <a:off x="8248" y="2554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0" name="Ромб 8"/>
              <p:cNvSpPr>
                <a:spLocks noChangeArrowheads="1"/>
              </p:cNvSpPr>
              <p:nvPr/>
            </p:nvSpPr>
            <p:spPr bwMode="auto">
              <a:xfrm>
                <a:off x="8259" y="0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sp>
          <p:nvSpPr>
            <p:cNvPr id="252" name="Прямоугольный треугольник 85"/>
            <p:cNvSpPr>
              <a:spLocks noChangeArrowheads="1"/>
            </p:cNvSpPr>
            <p:nvPr/>
          </p:nvSpPr>
          <p:spPr bwMode="auto">
            <a:xfrm>
              <a:off x="11523" y="1040"/>
              <a:ext cx="237" cy="230"/>
            </a:xfrm>
            <a:prstGeom prst="rtTriangle">
              <a:avLst/>
            </a:prstGeom>
            <a:solidFill>
              <a:srgbClr val="F2F2F2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253" name="Овал 86"/>
            <p:cNvSpPr>
              <a:spLocks noChangeArrowheads="1"/>
            </p:cNvSpPr>
            <p:nvPr/>
          </p:nvSpPr>
          <p:spPr bwMode="auto">
            <a:xfrm rot="10800000">
              <a:off x="11523" y="755"/>
              <a:ext cx="276" cy="285"/>
            </a:xfrm>
            <a:prstGeom prst="ellipse">
              <a:avLst/>
            </a:prstGeom>
            <a:solidFill>
              <a:srgbClr val="F2F2F2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endParaRPr lang="ru-RU" altLang="ru-RU"/>
            </a:p>
          </p:txBody>
        </p:sp>
      </p:grpSp>
      <p:sp>
        <p:nvSpPr>
          <p:cNvPr id="242" name="Прямоугольник 241"/>
          <p:cNvSpPr/>
          <p:nvPr/>
        </p:nvSpPr>
        <p:spPr>
          <a:xfrm>
            <a:off x="1511176" y="7002819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Консолидированный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бюджет </a:t>
            </a:r>
          </a:p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Новокубанского района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27" name="Прямоугольник 226"/>
          <p:cNvSpPr/>
          <p:nvPr/>
        </p:nvSpPr>
        <p:spPr>
          <a:xfrm>
            <a:off x="783257" y="7278910"/>
            <a:ext cx="606029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>
                <a:solidFill>
                  <a:schemeClr val="bg1"/>
                </a:solidFill>
                <a:cs typeface="Times New Roman" pitchFamily="18" charset="0"/>
              </a:rPr>
              <a:t>- 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это свод бюджетов </a:t>
            </a:r>
          </a:p>
          <a:p>
            <a:pPr algn="r"/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муниципального образования </a:t>
            </a:r>
          </a:p>
          <a:p>
            <a:pPr algn="r"/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Новокубанский район, городского </a:t>
            </a:r>
          </a:p>
          <a:p>
            <a:pPr algn="r"/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поселения  и 8 сельских поселений района </a:t>
            </a:r>
          </a:p>
          <a:p>
            <a:pPr algn="r"/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без учета межбюджетных трансфертами между </a:t>
            </a:r>
          </a:p>
          <a:p>
            <a:pPr algn="r"/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этими бюджетами</a:t>
            </a:r>
          </a:p>
        </p:txBody>
      </p:sp>
      <p:sp>
        <p:nvSpPr>
          <p:cNvPr id="214" name="Скругленный прямоугольник 213"/>
          <p:cNvSpPr/>
          <p:nvPr/>
        </p:nvSpPr>
        <p:spPr>
          <a:xfrm>
            <a:off x="82584" y="1479617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январь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" name="Скругленный прямоугольник 214"/>
          <p:cNvSpPr/>
          <p:nvPr/>
        </p:nvSpPr>
        <p:spPr>
          <a:xfrm>
            <a:off x="82584" y="2265863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март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" name="Скругленный прямоугольник 215"/>
          <p:cNvSpPr/>
          <p:nvPr/>
        </p:nvSpPr>
        <p:spPr>
          <a:xfrm>
            <a:off x="82584" y="4565647"/>
            <a:ext cx="1337756" cy="341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сентябрь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7" name="Скругленный прямоугольник 216"/>
          <p:cNvSpPr/>
          <p:nvPr/>
        </p:nvSpPr>
        <p:spPr>
          <a:xfrm>
            <a:off x="82584" y="1873822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февраль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8" name="Скругленный прямоугольник 217"/>
          <p:cNvSpPr/>
          <p:nvPr/>
        </p:nvSpPr>
        <p:spPr>
          <a:xfrm>
            <a:off x="82584" y="2646429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апрель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9" name="Скругленный прямоугольник 218"/>
          <p:cNvSpPr/>
          <p:nvPr/>
        </p:nvSpPr>
        <p:spPr>
          <a:xfrm>
            <a:off x="82580" y="3787580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июль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0" name="Скругленный прямоугольник 219"/>
          <p:cNvSpPr/>
          <p:nvPr/>
        </p:nvSpPr>
        <p:spPr>
          <a:xfrm>
            <a:off x="82584" y="3024515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май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1" name="Скругленный прямоугольник 220"/>
          <p:cNvSpPr/>
          <p:nvPr/>
        </p:nvSpPr>
        <p:spPr>
          <a:xfrm>
            <a:off x="79996" y="5337442"/>
            <a:ext cx="1337756" cy="341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ноябрь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2" name="Скругленный прямоугольник 221"/>
          <p:cNvSpPr/>
          <p:nvPr/>
        </p:nvSpPr>
        <p:spPr>
          <a:xfrm>
            <a:off x="82583" y="3404446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июнь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3" name="Скругленный прямоугольник 222"/>
          <p:cNvSpPr/>
          <p:nvPr/>
        </p:nvSpPr>
        <p:spPr>
          <a:xfrm>
            <a:off x="80914" y="4950685"/>
            <a:ext cx="1337756" cy="341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октябрь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4" name="Скругленный прямоугольник 223"/>
          <p:cNvSpPr/>
          <p:nvPr/>
        </p:nvSpPr>
        <p:spPr>
          <a:xfrm>
            <a:off x="82581" y="4174332"/>
            <a:ext cx="1337756" cy="341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август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" name="Скругленный прямоугольник 224"/>
          <p:cNvSpPr/>
          <p:nvPr/>
        </p:nvSpPr>
        <p:spPr>
          <a:xfrm>
            <a:off x="65163" y="5722414"/>
            <a:ext cx="1337756" cy="33628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декабрь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8" name="Picture 14" descr="https://adm-sovetskoe.ru/upload/medialibrary/fa2/fa2f3e881a6ab5a94ea44ef797fc9f51.jpg">
            <a:extLst>
              <a:ext uri="{FF2B5EF4-FFF2-40B4-BE49-F238E27FC236}">
                <a16:creationId xmlns:a16="http://schemas.microsoft.com/office/drawing/2014/main" id="{14A42FCC-36F5-426F-A6D5-4CE3331D8F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01008" y="5387262"/>
            <a:ext cx="407044" cy="5508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29" name="Picture 12" descr="https://pp.userapi.com/c850016/v850016452/9e08b/6XKAfjYz5OY.jpg?ava=1">
            <a:extLst>
              <a:ext uri="{FF2B5EF4-FFF2-40B4-BE49-F238E27FC236}">
                <a16:creationId xmlns:a16="http://schemas.microsoft.com/office/drawing/2014/main" id="{12BA8D7C-8D82-45CD-8BD6-FAC4E0277F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008" y="4662251"/>
            <a:ext cx="407044" cy="5548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0" name="Рисунок 229" descr="прикубанска.gif">
            <a:extLst>
              <a:ext uri="{FF2B5EF4-FFF2-40B4-BE49-F238E27FC236}">
                <a16:creationId xmlns:a16="http://schemas.microsoft.com/office/drawing/2014/main" id="{98F70DF5-7766-4893-941E-58F078B219B1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24944" y="5387262"/>
            <a:ext cx="403241" cy="5528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1" name="Рисунок 230" descr="novoselskoe_selo_coa.gif">
            <a:extLst>
              <a:ext uri="{FF2B5EF4-FFF2-40B4-BE49-F238E27FC236}">
                <a16:creationId xmlns:a16="http://schemas.microsoft.com/office/drawing/2014/main" id="{879A17DB-3561-4FED-BBEA-7C751D3A937F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28042" y="4659301"/>
            <a:ext cx="400143" cy="5578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2" name="Picture 8" descr="https://im0-tub-ru.yandex.net/i?id=b8e081db8a79e9bc73b1c35eff5f8794&amp;n=13">
            <a:extLst>
              <a:ext uri="{FF2B5EF4-FFF2-40B4-BE49-F238E27FC236}">
                <a16:creationId xmlns:a16="http://schemas.microsoft.com/office/drawing/2014/main" id="{16419AF1-C8FE-4F62-A8F5-CDD5E07F6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880" y="5387262"/>
            <a:ext cx="400143" cy="5528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3" name="Picture 6" descr="https://cdn.turkaramamotoru.com/ru/selskoe-poselenie-komsomolskij-5686.jpg">
            <a:extLst>
              <a:ext uri="{FF2B5EF4-FFF2-40B4-BE49-F238E27FC236}">
                <a16:creationId xmlns:a16="http://schemas.microsoft.com/office/drawing/2014/main" id="{175F8054-3C2C-47E1-B6DC-22CD371074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880" y="4659302"/>
            <a:ext cx="400143" cy="5578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4" name="Рисунок 233" descr="верхнекубанка.gif">
            <a:extLst>
              <a:ext uri="{FF2B5EF4-FFF2-40B4-BE49-F238E27FC236}">
                <a16:creationId xmlns:a16="http://schemas.microsoft.com/office/drawing/2014/main" id="{D5D22E0C-7E0A-4A34-A790-B900AFF537C2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769198" y="5387263"/>
            <a:ext cx="403996" cy="5528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5" name="Рисунок 234" descr="бесскорбная.gif">
            <a:extLst>
              <a:ext uri="{FF2B5EF4-FFF2-40B4-BE49-F238E27FC236}">
                <a16:creationId xmlns:a16="http://schemas.microsoft.com/office/drawing/2014/main" id="{E1FE387A-1EA9-4DDD-B681-81E67A7AE138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768005" y="4662251"/>
            <a:ext cx="405186" cy="5578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6" name="Picture 2" descr="https://www.bankgorodov.ru/public/photos/coa/313609_bi.jpg">
            <a:extLst>
              <a:ext uri="{FF2B5EF4-FFF2-40B4-BE49-F238E27FC236}">
                <a16:creationId xmlns:a16="http://schemas.microsoft.com/office/drawing/2014/main" id="{56BDCDA7-CF8E-432B-833B-98F8C7539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005" y="3938337"/>
            <a:ext cx="404987" cy="5773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37" name="Прямоугольник 236">
            <a:extLst>
              <a:ext uri="{FF2B5EF4-FFF2-40B4-BE49-F238E27FC236}">
                <a16:creationId xmlns:a16="http://schemas.microsoft.com/office/drawing/2014/main" id="{3063A03C-02AF-45BE-9A7A-5ABFD13EE577}"/>
              </a:ext>
            </a:extLst>
          </p:cNvPr>
          <p:cNvSpPr/>
          <p:nvPr/>
        </p:nvSpPr>
        <p:spPr>
          <a:xfrm>
            <a:off x="2463418" y="3904342"/>
            <a:ext cx="35510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городское поселение  Новокубанское – административный центр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8" name="Прямоугольник 237">
            <a:extLst>
              <a:ext uri="{FF2B5EF4-FFF2-40B4-BE49-F238E27FC236}">
                <a16:creationId xmlns:a16="http://schemas.microsoft.com/office/drawing/2014/main" id="{C0070E7D-81DB-442B-92AA-C16DBEB05C72}"/>
              </a:ext>
            </a:extLst>
          </p:cNvPr>
          <p:cNvSpPr/>
          <p:nvPr/>
        </p:nvSpPr>
        <p:spPr>
          <a:xfrm>
            <a:off x="2264798" y="3203848"/>
            <a:ext cx="43115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Муниципальное образование Новокубанский район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9" name="Прямоугольник 238">
            <a:extLst>
              <a:ext uri="{FF2B5EF4-FFF2-40B4-BE49-F238E27FC236}">
                <a16:creationId xmlns:a16="http://schemas.microsoft.com/office/drawing/2014/main" id="{2FB09151-3F2F-4460-B5DD-F4DE0A5C9FAE}"/>
              </a:ext>
            </a:extLst>
          </p:cNvPr>
          <p:cNvSpPr/>
          <p:nvPr/>
        </p:nvSpPr>
        <p:spPr>
          <a:xfrm>
            <a:off x="4014494" y="4883800"/>
            <a:ext cx="272219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Бесскорбненское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Верхнекубанское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Ковалевское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Ляпинское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Новосельское,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Прикубанское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Прочноокопское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Советское 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0" name="Прямоугольник 239">
            <a:extLst>
              <a:ext uri="{FF2B5EF4-FFF2-40B4-BE49-F238E27FC236}">
                <a16:creationId xmlns:a16="http://schemas.microsoft.com/office/drawing/2014/main" id="{79F94FAF-50A2-4A86-BA23-B15F8D36E1AC}"/>
              </a:ext>
            </a:extLst>
          </p:cNvPr>
          <p:cNvSpPr/>
          <p:nvPr/>
        </p:nvSpPr>
        <p:spPr>
          <a:xfrm>
            <a:off x="4138658" y="4599265"/>
            <a:ext cx="25394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восемь сельских  поселений: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41" name="Рисунок 240" descr="novokubanskii_rayon_coa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714729" y="3086575"/>
            <a:ext cx="516524" cy="697185"/>
          </a:xfrm>
          <a:prstGeom prst="rect">
            <a:avLst/>
          </a:prstGeom>
        </p:spPr>
      </p:pic>
      <p:grpSp>
        <p:nvGrpSpPr>
          <p:cNvPr id="162" name="Группа 45"/>
          <p:cNvGrpSpPr>
            <a:grpSpLocks noChangeAspect="1"/>
          </p:cNvGrpSpPr>
          <p:nvPr/>
        </p:nvGrpSpPr>
        <p:grpSpPr bwMode="auto">
          <a:xfrm>
            <a:off x="5566608" y="434858"/>
            <a:ext cx="1276947" cy="807642"/>
            <a:chOff x="-266959" y="2252097"/>
            <a:chExt cx="5875213" cy="3711969"/>
          </a:xfrm>
        </p:grpSpPr>
        <p:sp>
          <p:nvSpPr>
            <p:cNvPr id="163" name="Полилиния 162"/>
            <p:cNvSpPr/>
            <p:nvPr/>
          </p:nvSpPr>
          <p:spPr>
            <a:xfrm>
              <a:off x="3740237" y="2252097"/>
              <a:ext cx="186801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4" name="Трапеция 163"/>
            <p:cNvSpPr/>
            <p:nvPr/>
          </p:nvSpPr>
          <p:spPr>
            <a:xfrm>
              <a:off x="3127610" y="5462449"/>
              <a:ext cx="1004310" cy="501617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5" name="Полилиния 164"/>
            <p:cNvSpPr/>
            <p:nvPr/>
          </p:nvSpPr>
          <p:spPr>
            <a:xfrm>
              <a:off x="2735926" y="2252097"/>
              <a:ext cx="186801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6" name="Полилиния 165"/>
            <p:cNvSpPr/>
            <p:nvPr/>
          </p:nvSpPr>
          <p:spPr>
            <a:xfrm>
              <a:off x="737351" y="2252097"/>
              <a:ext cx="187805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7" name="Полилиния 166"/>
            <p:cNvSpPr/>
            <p:nvPr/>
          </p:nvSpPr>
          <p:spPr>
            <a:xfrm>
              <a:off x="1731616" y="2252097"/>
              <a:ext cx="186801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8" name="Полилиния 167"/>
            <p:cNvSpPr/>
            <p:nvPr/>
          </p:nvSpPr>
          <p:spPr>
            <a:xfrm>
              <a:off x="-266959" y="2252097"/>
              <a:ext cx="186801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9" name="Трапеция 168"/>
            <p:cNvSpPr/>
            <p:nvPr/>
          </p:nvSpPr>
          <p:spPr>
            <a:xfrm flipV="1">
              <a:off x="2123300" y="2252097"/>
              <a:ext cx="1004310" cy="501617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70" name="Трапеция 169"/>
            <p:cNvSpPr/>
            <p:nvPr/>
          </p:nvSpPr>
          <p:spPr>
            <a:xfrm flipV="1">
              <a:off x="124719" y="2252097"/>
              <a:ext cx="1004310" cy="501617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71" name="Трапеция 170"/>
            <p:cNvSpPr/>
            <p:nvPr/>
          </p:nvSpPr>
          <p:spPr>
            <a:xfrm>
              <a:off x="1129029" y="5462449"/>
              <a:ext cx="1004310" cy="501617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</p:grpSp>
    </p:spTree>
    <p:extLst>
      <p:ext uri="{BB962C8B-B14F-4D97-AF65-F5344CB8AC3E}">
        <p14:creationId xmlns:p14="http://schemas.microsoft.com/office/powerpoint/2010/main" val="2529660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Прямоугольный треугольник 132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134" name="Прямоугольный треугольник 133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TextBox 8"/>
          <p:cNvSpPr txBox="1"/>
          <p:nvPr/>
        </p:nvSpPr>
        <p:spPr>
          <a:xfrm>
            <a:off x="26591" y="126331"/>
            <a:ext cx="44547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ОСНОВНЫЕ ПАРАМЕТРЫ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954039"/>
              </p:ext>
            </p:extLst>
          </p:nvPr>
        </p:nvGraphicFramePr>
        <p:xfrm>
          <a:off x="158628" y="1313829"/>
          <a:ext cx="6366715" cy="1890018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2804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29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9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00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00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Наименование показателя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Утвержденные бюджетные назначения </a:t>
                      </a:r>
                    </a:p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2020 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Исполнено за январь-июль</a:t>
                      </a:r>
                    </a:p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 2020 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% исполнения годового бюджетного назначения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Доходы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2 346,1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1 337,7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Налоговые и неналоговые доходы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753,7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Безвозмездные поступления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1 592,4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896,1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Расходы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2 174,1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Дефицит (-)/ профицит (+)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-37,7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-104,3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3" name="TextBox 8"/>
          <p:cNvSpPr txBox="1"/>
          <p:nvPr/>
        </p:nvSpPr>
        <p:spPr>
          <a:xfrm>
            <a:off x="109763" y="899656"/>
            <a:ext cx="4454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Консолидированный бюджет</a:t>
            </a:r>
          </a:p>
        </p:txBody>
      </p:sp>
      <p:sp>
        <p:nvSpPr>
          <p:cNvPr id="164" name="TextBox 8"/>
          <p:cNvSpPr txBox="1"/>
          <p:nvPr/>
        </p:nvSpPr>
        <p:spPr>
          <a:xfrm>
            <a:off x="109763" y="3394611"/>
            <a:ext cx="4454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Районный бюджет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4479"/>
              </p:ext>
            </p:extLst>
          </p:nvPr>
        </p:nvGraphicFramePr>
        <p:xfrm>
          <a:off x="167210" y="3902442"/>
          <a:ext cx="6358133" cy="2109718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2800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5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10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10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376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Наименование показателя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Утвержденные бюджетные назначения 2020 года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Исполнено за 7</a:t>
                      </a:r>
                    </a:p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 мес. 2020 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% исполнения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Доходы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1 821,9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1 060,4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Налоговые и неналоговые доходы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Безвозмездные поступления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1 375,7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Расходы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1 672,6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Дефицит (-)/ профицит (+)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-51,9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398221" y="959817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>
                <a:cs typeface="Segoe UI" pitchFamily="34" charset="0"/>
              </a:rPr>
              <a:t>млн.рублей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411350" y="3580920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>
                <a:cs typeface="Segoe UI" pitchFamily="34" charset="0"/>
              </a:rPr>
              <a:t>млн.рублей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068960" y="7452320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>
                <a:cs typeface="Segoe UI" pitchFamily="34" charset="0"/>
              </a:rPr>
              <a:t>млн.рублей</a:t>
            </a:r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5961875"/>
              </p:ext>
            </p:extLst>
          </p:nvPr>
        </p:nvGraphicFramePr>
        <p:xfrm>
          <a:off x="109763" y="6148151"/>
          <a:ext cx="3751285" cy="2608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6002393"/>
              </p:ext>
            </p:extLst>
          </p:nvPr>
        </p:nvGraphicFramePr>
        <p:xfrm>
          <a:off x="3530128" y="6156176"/>
          <a:ext cx="3067224" cy="2727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81367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244408"/>
            <a:ext cx="6993398" cy="899592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6591" y="0"/>
            <a:ext cx="44547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Segoe UI" pitchFamily="34" charset="0"/>
              </a:rPr>
              <a:t>ДИНАМИКА ПОСТУПЛЕНИЯ НАЛОГОВЫХ И НЕНАЛОГОВЫХ ДОХОДОВ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01601" y="827584"/>
            <a:ext cx="4454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Segoe UI" pitchFamily="34" charset="0"/>
              </a:rPr>
              <a:t>В консолидированный районный бюджет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38193" y="4860032"/>
            <a:ext cx="4454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Segoe UI" pitchFamily="34" charset="0"/>
              </a:rPr>
              <a:t>В районный бюджет</a:t>
            </a: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328410"/>
              </p:ext>
            </p:extLst>
          </p:nvPr>
        </p:nvGraphicFramePr>
        <p:xfrm>
          <a:off x="0" y="1166138"/>
          <a:ext cx="6858000" cy="3693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3279827"/>
              </p:ext>
            </p:extLst>
          </p:nvPr>
        </p:nvGraphicFramePr>
        <p:xfrm>
          <a:off x="0" y="5198586"/>
          <a:ext cx="6858000" cy="3945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23012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6591" y="126331"/>
            <a:ext cx="412248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НАЛОГОВЫЕ И НЕНАЛОГОВЫЕ ДОХОДЫ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908719" y="7380312"/>
            <a:ext cx="807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868,0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млн.руб</a:t>
            </a:r>
            <a:endParaRPr lang="ru-RU" sz="1200" b="1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333488"/>
              </p:ext>
            </p:extLst>
          </p:nvPr>
        </p:nvGraphicFramePr>
        <p:xfrm>
          <a:off x="5085184" y="4211960"/>
          <a:ext cx="1224136" cy="1728192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421,7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299,0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896,1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251852"/>
              </p:ext>
            </p:extLst>
          </p:nvPr>
        </p:nvGraphicFramePr>
        <p:xfrm>
          <a:off x="5085184" y="6890259"/>
          <a:ext cx="1224135" cy="1358406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1224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640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169,9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40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135,2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40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40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40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686,1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401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5294218" y="3932865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>
                <a:cs typeface="Segoe UI" pitchFamily="34" charset="0"/>
              </a:rPr>
              <a:t>млн.рублей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301208" y="6588224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>
                <a:cs typeface="Segoe UI" pitchFamily="34" charset="0"/>
              </a:rPr>
              <a:t>млн.рублей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08720" y="4686399"/>
            <a:ext cx="807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1337,7</a:t>
            </a:r>
          </a:p>
          <a:p>
            <a:pPr algn="ctr"/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млн.руб</a:t>
            </a:r>
            <a:endParaRPr lang="ru-RU" sz="1200" b="1" dirty="0"/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2088070"/>
              </p:ext>
            </p:extLst>
          </p:nvPr>
        </p:nvGraphicFramePr>
        <p:xfrm>
          <a:off x="26590" y="711024"/>
          <a:ext cx="6831409" cy="2636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5" name="Диаграмма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1015169"/>
              </p:ext>
            </p:extLst>
          </p:nvPr>
        </p:nvGraphicFramePr>
        <p:xfrm>
          <a:off x="26591" y="3379878"/>
          <a:ext cx="6831409" cy="2704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844416"/>
              </p:ext>
            </p:extLst>
          </p:nvPr>
        </p:nvGraphicFramePr>
        <p:xfrm>
          <a:off x="5589240" y="4209866"/>
          <a:ext cx="1008112" cy="1586270"/>
        </p:xfrm>
        <a:graphic>
          <a:graphicData uri="http://schemas.openxmlformats.org/drawingml/2006/table">
            <a:tbl>
              <a:tblPr/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603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3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3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3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3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3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03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03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6" name="Диаграмма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297922"/>
              </p:ext>
            </p:extLst>
          </p:nvPr>
        </p:nvGraphicFramePr>
        <p:xfrm>
          <a:off x="26592" y="6084168"/>
          <a:ext cx="6786784" cy="3059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394167"/>
              </p:ext>
            </p:extLst>
          </p:nvPr>
        </p:nvGraphicFramePr>
        <p:xfrm>
          <a:off x="5661248" y="6948264"/>
          <a:ext cx="936104" cy="1584174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4029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533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35404" y="33318"/>
            <a:ext cx="445479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Исполнение расходной </a:t>
            </a:r>
          </a:p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части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08619" y="777692"/>
            <a:ext cx="653274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393583"/>
              </p:ext>
            </p:extLst>
          </p:nvPr>
        </p:nvGraphicFramePr>
        <p:xfrm>
          <a:off x="208619" y="1289152"/>
          <a:ext cx="6440761" cy="7247537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549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02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417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 бюджетных назначений     на 2020 год,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7144" marR="27000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      за январь 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июль 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2020 года,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7144" marR="27000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 годовых бюджетных назначений 2020  года</a:t>
                      </a:r>
                    </a:p>
                  </a:txBody>
                  <a:tcPr marL="7144" marR="27000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55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в том числе: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2 422,8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1 233,4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5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259,6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2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93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5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211,9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82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2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1 352,7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721,4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5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164,9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2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2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163,6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01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063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8137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6676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МЕЖБЮДЖЕТНЫЕ ТРАНСФЕРТЫ</a:t>
                      </a:r>
                    </a:p>
                  </a:txBody>
                  <a:tcPr marL="7144" marR="7144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1282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35404" y="33318"/>
            <a:ext cx="445479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Исполнение расходной </a:t>
            </a:r>
          </a:p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части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08619" y="777692"/>
            <a:ext cx="653274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</a:p>
        </p:txBody>
      </p:sp>
      <p:graphicFrame>
        <p:nvGraphicFramePr>
          <p:cNvPr id="7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2655230"/>
              </p:ext>
            </p:extLst>
          </p:nvPr>
        </p:nvGraphicFramePr>
        <p:xfrm>
          <a:off x="-675455" y="1353204"/>
          <a:ext cx="8784976" cy="7478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1647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35404" y="33318"/>
            <a:ext cx="445479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Исполнение расходной </a:t>
            </a:r>
          </a:p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части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83948" y="372520"/>
            <a:ext cx="60134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Исполнение муниципальных программ Новокубанского района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778893"/>
              </p:ext>
            </p:extLst>
          </p:nvPr>
        </p:nvGraphicFramePr>
        <p:xfrm>
          <a:off x="202757" y="1205541"/>
          <a:ext cx="3305514" cy="7723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8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5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6179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05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январь  июль 2020 год, млн. руб.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693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050" dirty="0"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689,2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Социальная поддержка граждан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Дети</a:t>
                      </a:r>
                      <a:r>
                        <a:rPr lang="ru-RU" sz="105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Кубани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4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жилищно-коммунального хозяйства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безопасности населения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культуры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24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физической культуры и массового спорта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8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Экономическое развитие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049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050" dirty="0">
                          <a:latin typeface="Times New Roman" pitchFamily="18" charset="0"/>
                          <a:cs typeface="Times New Roman" pitchFamily="18" charset="0"/>
                        </a:rPr>
                        <a:t>Развитие муниципальной службы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8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Молодежь Кубани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Доступная среда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6422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575484"/>
              </p:ext>
            </p:extLst>
          </p:nvPr>
        </p:nvGraphicFramePr>
        <p:xfrm>
          <a:off x="3587750" y="1203520"/>
          <a:ext cx="3009602" cy="6537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5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23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6192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05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январь июль 2020 год, млн. руб.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99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муниципальными финансами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99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современной городской среды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7954">
                <a:tc>
                  <a:txBody>
                    <a:bodyPr/>
                    <a:lstStyle/>
                    <a:p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14233">
                <a:tc>
                  <a:txBody>
                    <a:bodyPr/>
                    <a:lstStyle/>
                    <a:p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Укрепление материально-технической базы архивного отдела администрации муниципального образования Новокубанский район на 2020-2022 годы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2438">
                <a:tc>
                  <a:txBody>
                    <a:bodyPr/>
                    <a:lstStyle/>
                    <a:p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Материально-техническое и программное обеспечение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6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1 133,4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463211" y="7697760"/>
            <a:ext cx="3429000" cy="10926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За январь-июль 2020 года муниципальные программы Новокубанского района исполнены в сумме 1 133,4 млн. руб., что составляет 51,5  % от утвержденных бюджетных назначений</a:t>
            </a:r>
          </a:p>
        </p:txBody>
      </p:sp>
    </p:spTree>
    <p:extLst>
      <p:ext uri="{BB962C8B-B14F-4D97-AF65-F5344CB8AC3E}">
        <p14:creationId xmlns:p14="http://schemas.microsoft.com/office/powerpoint/2010/main" val="34808656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4848</TotalTime>
  <Words>711</Words>
  <Application>Microsoft Office PowerPoint</Application>
  <PresentationFormat>Экран (4:3)</PresentationFormat>
  <Paragraphs>297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Segoe UI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creator>Соляник Елена Станиславовна</dc:creator>
  <cp:lastModifiedBy>Синельников Александр</cp:lastModifiedBy>
  <cp:revision>465</cp:revision>
  <cp:lastPrinted>2020-09-03T14:39:26Z</cp:lastPrinted>
  <dcterms:modified xsi:type="dcterms:W3CDTF">2020-09-08T11:22:37Z</dcterms:modified>
</cp:coreProperties>
</file>