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  <p15:guide id="4" orient="horz" pos="29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424" y="48"/>
      </p:cViewPr>
      <p:guideLst>
        <p:guide orient="horz" pos="2880"/>
        <p:guide pos="2160"/>
        <p:guide pos="2260"/>
        <p:guide orient="horz"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6.2020\&#1050;&#1088;&#1072;&#1089;&#1086;&#1090;&#1072;%202020%20-5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6.2020\&#1050;&#1088;&#1072;&#1089;&#1086;&#1090;&#1072;%202020%20-5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МУНИЦИПАЛЬНЫЙ ДОЛГ</a:t>
            </a:r>
            <a:r>
              <a:rPr lang="ru-RU" sz="1400" baseline="0" dirty="0"/>
              <a:t> КОНСОЛИДИРОВАННОГО БЮДЖЕТА НОВОКУБАНСКОГО РАЙОНА</a:t>
            </a:r>
            <a:endParaRPr lang="ru-RU" sz="1400" dirty="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103339747784095"/>
          <c:y val="0.63875973611406678"/>
          <c:w val="0.51207939362025812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2020 -5 мес.xlsx]Осн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2020 -5 мес.xlsx]Осн параметры'!$A$20:$A$22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'[Красота 2020 -5 мес.xlsx]Осн параметры'!$B$20:$B$22</c:f>
              <c:numCache>
                <c:formatCode>#,##0.0</c:formatCode>
                <c:ptCount val="3"/>
                <c:pt idx="0">
                  <c:v>9.1</c:v>
                </c:pt>
                <c:pt idx="1">
                  <c:v>9.6999999999999993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5-46EF-9C9E-30ECD8E93301}"/>
            </c:ext>
          </c:extLst>
        </c:ser>
        <c:ser>
          <c:idx val="1"/>
          <c:order val="1"/>
          <c:tx>
            <c:strRef>
              <c:f>'[Красота 2020 -5 мес.xlsx]Осн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2020 -5 мес.xlsx]Осн параметры'!$A$20:$A$22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'[Красота 2020 -5 мес.xlsx]Осн параметры'!$C$20:$C$22</c:f>
              <c:numCache>
                <c:formatCode>#,##0.0</c:formatCode>
                <c:ptCount val="3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E5-46EF-9C9E-30ECD8E93301}"/>
            </c:ext>
          </c:extLst>
        </c:ser>
        <c:ser>
          <c:idx val="2"/>
          <c:order val="2"/>
          <c:tx>
            <c:strRef>
              <c:f>'[Красота 2020 -5 мес.xlsx]Осн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2020 -5 мес.xlsx]Осн параметры'!$A$20:$A$22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'[Красота 2020 -5 мес.xlsx]Осн параметры'!$D$20:$D$22</c:f>
              <c:numCache>
                <c:formatCode>#,##0.0</c:formatCode>
                <c:ptCount val="3"/>
                <c:pt idx="0">
                  <c:v>8.4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E5-46EF-9C9E-30ECD8E933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76397000"/>
        <c:axId val="249770696"/>
      </c:barChart>
      <c:catAx>
        <c:axId val="1763970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49770696"/>
        <c:crosses val="autoZero"/>
        <c:auto val="1"/>
        <c:lblAlgn val="ctr"/>
        <c:lblOffset val="100"/>
        <c:noMultiLvlLbl val="0"/>
      </c:catAx>
      <c:valAx>
        <c:axId val="249770696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76397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8712938660445223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МУНИЦИПАЛЬНЫЙ</a:t>
            </a:r>
            <a:r>
              <a:rPr lang="ru-RU" sz="1400" baseline="0" dirty="0"/>
              <a:t> ДОЛГ МУНИЦИПАЛЬНОГО ОБРАЗОВАНИЯ НОВОКУБАНСКИЙ РАЙОН</a:t>
            </a:r>
            <a:endParaRPr lang="ru-RU" sz="1400" dirty="0"/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2020 -5 мес.xlsx]Осн параметры'!$B$25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2020 -5 мес.xlsx]Осн параметры'!$A$26:$A$28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'[Красота 2020 -5 мес.xlsx]Осн параметры'!$B$26:$B$28</c:f>
              <c:numCache>
                <c:formatCode>#,##0.0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81-4E8B-AF73-25C0AB02F629}"/>
            </c:ext>
          </c:extLst>
        </c:ser>
        <c:ser>
          <c:idx val="1"/>
          <c:order val="1"/>
          <c:tx>
            <c:strRef>
              <c:f>'[Красота 2020 -5 мес.xlsx]Осн параметры'!$C$25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2020 -5 мес.xlsx]Осн параметры'!$A$26:$A$28</c:f>
              <c:strCache>
                <c:ptCount val="3"/>
                <c:pt idx="0">
                  <c:v>на 01.01.2020г.</c:v>
                </c:pt>
                <c:pt idx="1">
                  <c:v>на 01.04.2020г.</c:v>
                </c:pt>
                <c:pt idx="2">
                  <c:v>на 01.06.2020г.</c:v>
                </c:pt>
              </c:strCache>
            </c:strRef>
          </c:cat>
          <c:val>
            <c:numRef>
              <c:f>'[Красота 2020 -5 мес.xlsx]Осн параметры'!$C$26:$C$28</c:f>
              <c:numCache>
                <c:formatCode>#,##0.0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81-4E8B-AF73-25C0AB02F6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49795520"/>
        <c:axId val="250326464"/>
      </c:barChart>
      <c:catAx>
        <c:axId val="24979552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50326464"/>
        <c:crosses val="autoZero"/>
        <c:auto val="1"/>
        <c:lblAlgn val="ctr"/>
        <c:lblOffset val="100"/>
        <c:noMultiLvlLbl val="0"/>
      </c:catAx>
      <c:valAx>
        <c:axId val="25032646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24979552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796103145554118E-2"/>
          <c:y val="0.10962521259298993"/>
          <c:w val="0.92469119972646097"/>
          <c:h val="0.75116463039465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2020 -7 мес.xlsx]Доходы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rgbClr val="E6B9B8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конс'!$B$2:$M$2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45.479108999999994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38.415250559999997</c:v>
                </c:pt>
                <c:pt idx="5">
                  <c:v>47.072122360000002</c:v>
                </c:pt>
                <c:pt idx="6">
                  <c:v>148.79540712999997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88-459E-BC0B-197D170EEA9E}"/>
            </c:ext>
          </c:extLst>
        </c:ser>
        <c:ser>
          <c:idx val="1"/>
          <c:order val="1"/>
          <c:tx>
            <c:strRef>
              <c:f>'[Красота 2020 -7 мес.xlsx]Доходы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rgbClr val="C3D69B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конс'!$B$3:$M$3</c:f>
              <c:numCache>
                <c:formatCode>#\ ##0.0</c:formatCode>
                <c:ptCount val="12"/>
                <c:pt idx="0">
                  <c:v>45.724139999999998</c:v>
                </c:pt>
                <c:pt idx="1">
                  <c:v>50.948949999999996</c:v>
                </c:pt>
                <c:pt idx="2">
                  <c:v>48.472830000000002</c:v>
                </c:pt>
                <c:pt idx="3">
                  <c:v>69.548720000000003</c:v>
                </c:pt>
                <c:pt idx="4">
                  <c:v>45.852269999999997</c:v>
                </c:pt>
                <c:pt idx="5">
                  <c:v>38.503589999999996</c:v>
                </c:pt>
                <c:pt idx="6">
                  <c:v>76.274869999999993</c:v>
                </c:pt>
                <c:pt idx="7">
                  <c:v>49.067260000000005</c:v>
                </c:pt>
                <c:pt idx="8">
                  <c:v>56.023660999999997</c:v>
                </c:pt>
                <c:pt idx="9">
                  <c:v>90.992945000000006</c:v>
                </c:pt>
                <c:pt idx="10">
                  <c:v>77.971573000000006</c:v>
                </c:pt>
                <c:pt idx="11">
                  <c:v>90.946681999999996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88-459E-BC0B-197D170EE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0348496"/>
        <c:axId val="300348104"/>
      </c:barChart>
      <c:lineChart>
        <c:grouping val="standard"/>
        <c:varyColors val="0"/>
        <c:ser>
          <c:idx val="2"/>
          <c:order val="2"/>
          <c:tx>
            <c:strRef>
              <c:f>'[Красота 2020 -7 мес.xlsx]Доходы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spPr>
            <a:ln w="28440">
              <a:solidFill>
                <a:srgbClr val="98B855"/>
              </a:solidFill>
              <a:round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9D88-459E-BC0B-197D170EEA9E}"/>
              </c:ext>
            </c:extLst>
          </c:dPt>
          <c:dLbls>
            <c:dLbl>
              <c:idx val="0"/>
              <c:layout>
                <c:manualLayout>
                  <c:x val="-3.3301511535401701E-2"/>
                  <c:y val="4.3092718061405098E-2"/>
                </c:manualLayout>
              </c:layout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88-459E-BC0B-197D170EEA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77933C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конс'!$B$4:$M$4</c:f>
              <c:numCache>
                <c:formatCode>0.0</c:formatCode>
                <c:ptCount val="12"/>
                <c:pt idx="0">
                  <c:v>107.82472004544641</c:v>
                </c:pt>
                <c:pt idx="1">
                  <c:v>116.87865841181227</c:v>
                </c:pt>
                <c:pt idx="2">
                  <c:v>76.73128001419613</c:v>
                </c:pt>
                <c:pt idx="3">
                  <c:v>113.95029611238017</c:v>
                </c:pt>
                <c:pt idx="4">
                  <c:v>108.29544558122133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90.111381095093478</c:v>
                </c:pt>
                <c:pt idx="8">
                  <c:v>111.63400824786311</c:v>
                </c:pt>
                <c:pt idx="9">
                  <c:v>111.72858217727341</c:v>
                </c:pt>
                <c:pt idx="10">
                  <c:v>96.505383683777652</c:v>
                </c:pt>
                <c:pt idx="11">
                  <c:v>114.56980774497481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D88-459E-BC0B-197D170EEA9E}"/>
            </c:ext>
          </c:extLst>
        </c:ser>
        <c:ser>
          <c:idx val="3"/>
          <c:order val="3"/>
          <c:tx>
            <c:strRef>
              <c:f>'[Красота 2020 -7 мес.xlsx]Доходы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ln w="28440">
              <a:solidFill>
                <a:srgbClr val="7D5FA0"/>
              </a:solidFill>
              <a:round/>
            </a:ln>
          </c:spPr>
          <c:marker>
            <c:symbol val="square"/>
            <c:size val="7"/>
            <c:spPr>
              <a:solidFill>
                <a:srgbClr val="7D5FA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4-9D88-459E-BC0B-197D170EEA9E}"/>
              </c:ext>
            </c:extLst>
          </c:dPt>
          <c:dLbls>
            <c:dLbl>
              <c:idx val="0"/>
              <c:layout>
                <c:manualLayout>
                  <c:x val="-3.6483691328560101E-2"/>
                  <c:y val="-3.7527192821827503E-2"/>
                </c:manualLayout>
              </c:layout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953735"/>
                      </a:solidFill>
                      <a:latin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88-459E-BC0B-197D170EEA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953735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конс'!$B$5:$G$5</c:f>
              <c:numCache>
                <c:formatCode>0.0</c:formatCode>
                <c:ptCount val="6"/>
                <c:pt idx="0">
                  <c:v>108.3383241325042</c:v>
                </c:pt>
                <c:pt idx="1">
                  <c:v>89.264075118329231</c:v>
                </c:pt>
                <c:pt idx="2">
                  <c:v>111.43852133246604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122.25385310824264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D88-459E-BC0B-197D170EE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300347712"/>
        <c:axId val="300347320"/>
      </c:lineChart>
      <c:catAx>
        <c:axId val="3003484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0348104"/>
        <c:crosses val="autoZero"/>
        <c:auto val="1"/>
        <c:lblAlgn val="ctr"/>
        <c:lblOffset val="100"/>
        <c:noMultiLvlLbl val="0"/>
      </c:catAx>
      <c:valAx>
        <c:axId val="30034810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0864902874219907E-3"/>
            </c:manualLayout>
          </c:layout>
          <c:overlay val="0"/>
          <c:spPr>
            <a:noFill/>
            <a:ln w="0">
              <a:noFill/>
            </a:ln>
          </c:spPr>
        </c:title>
        <c:numFmt formatCode="#\ ##0.0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0348496"/>
        <c:crosses val="autoZero"/>
        <c:crossBetween val="between"/>
      </c:valAx>
      <c:catAx>
        <c:axId val="3003477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0347320"/>
        <c:crosses val="autoZero"/>
        <c:auto val="1"/>
        <c:lblAlgn val="ctr"/>
        <c:lblOffset val="100"/>
        <c:noMultiLvlLbl val="0"/>
      </c:catAx>
      <c:valAx>
        <c:axId val="300347320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Динамика 
с начала года, %</a:t>
                </a:r>
              </a:p>
            </c:rich>
          </c:tx>
          <c:layout>
            <c:manualLayout>
              <c:xMode val="edge"/>
              <c:yMode val="edge"/>
              <c:x val="0.87763388468607095"/>
              <c:y val="8.7896633558934699E-5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300347712"/>
        <c:crosses val="max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3829123391888E-2"/>
          <c:y val="0.108816032345961"/>
          <c:w val="0.92469119972646097"/>
          <c:h val="0.75116463039465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2020 -7 мес.xlsx]Доходы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rgbClr val="E6B9B8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район'!$B$2:$M$2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28.651188999999999</c:v>
                </c:pt>
                <c:pt idx="2">
                  <c:v>34.666890000000002</c:v>
                </c:pt>
                <c:pt idx="3">
                  <c:v>34.713073120000004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D-451F-B74D-3BD055DF5141}"/>
            </c:ext>
          </c:extLst>
        </c:ser>
        <c:ser>
          <c:idx val="1"/>
          <c:order val="1"/>
          <c:tx>
            <c:strRef>
              <c:f>'[Красота 2020 -7 мес.xlsx]Доходы и дин район'!$A$3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rgbClr val="C3D69B"/>
            </a:solidFill>
            <a:ln w="0">
              <a:noFill/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район'!$B$3:$M$3</c:f>
              <c:numCache>
                <c:formatCode>#\ 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D-451F-B74D-3BD055DF5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5355872"/>
        <c:axId val="175356264"/>
      </c:barChart>
      <c:lineChart>
        <c:grouping val="standard"/>
        <c:varyColors val="0"/>
        <c:ser>
          <c:idx val="2"/>
          <c:order val="2"/>
          <c:tx>
            <c:strRef>
              <c:f>'[Красота 2020 -7 мес.xlsx]Доходы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spPr>
            <a:ln w="28440">
              <a:solidFill>
                <a:srgbClr val="98B855"/>
              </a:solidFill>
              <a:round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46CD-451F-B74D-3BD055DF5141}"/>
              </c:ext>
            </c:extLst>
          </c:dPt>
          <c:dLbls>
            <c:dLbl>
              <c:idx val="0"/>
              <c:layout>
                <c:manualLayout>
                  <c:x val="-3.8074781225139201E-2"/>
                  <c:y val="5.5496062992125998E-2"/>
                </c:manualLayout>
              </c:layout>
              <c:numFmt formatCode="#,##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77933C"/>
                      </a:solidFill>
                      <a:latin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CD-451F-B74D-3BD055DF514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77933C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106.18463751096161</c:v>
                </c:pt>
                <c:pt idx="6">
                  <c:v>115.68490394606283</c:v>
                </c:pt>
                <c:pt idx="7">
                  <c:v>112.02164036790627</c:v>
                </c:pt>
                <c:pt idx="8">
                  <c:v>118.28693111948706</c:v>
                </c:pt>
                <c:pt idx="9">
                  <c:v>123.87556338922036</c:v>
                </c:pt>
                <c:pt idx="10">
                  <c:v>110.93214374621594</c:v>
                </c:pt>
                <c:pt idx="11">
                  <c:v>124.35403875178557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CD-451F-B74D-3BD055DF5141}"/>
            </c:ext>
          </c:extLst>
        </c:ser>
        <c:ser>
          <c:idx val="3"/>
          <c:order val="3"/>
          <c:tx>
            <c:strRef>
              <c:f>'[Красота 2020 -7 мес.xlsx]Доходы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spPr>
            <a:ln w="28440">
              <a:solidFill>
                <a:srgbClr val="7D5FA0"/>
              </a:solidFill>
              <a:round/>
            </a:ln>
          </c:spPr>
          <c:marker>
            <c:symbol val="square"/>
            <c:size val="7"/>
            <c:spPr>
              <a:solidFill>
                <a:srgbClr val="7D5FA0"/>
              </a:solidFill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4-46CD-451F-B74D-3BD055DF5141}"/>
              </c:ext>
            </c:extLst>
          </c:dPt>
          <c:dLbls>
            <c:dLbl>
              <c:idx val="0"/>
              <c:layout>
                <c:manualLayout>
                  <c:x val="-3.6483691328560101E-2"/>
                  <c:y val="-4.0627968015626001E-2"/>
                </c:manualLayout>
              </c:layout>
              <c:numFmt formatCode="#,##0.0" sourceLinked="0"/>
              <c:spPr/>
              <c:txPr>
                <a:bodyPr wrap="square"/>
                <a:lstStyle/>
                <a:p>
                  <a:pPr>
                    <a:defRPr sz="1000" b="1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1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CD-451F-B74D-3BD055DF514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/>
              <a:lstStyle/>
              <a:p>
                <a:pPr>
                  <a:defRPr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'[Красота 2020 -7 мес.xlsx]Доходы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2020 -7 мес.xlsx]Доходы и дин район'!$B$5:$G$5</c:f>
              <c:numCache>
                <c:formatCode>0.0</c:formatCode>
                <c:ptCount val="6"/>
                <c:pt idx="0">
                  <c:v>108.15014452632006</c:v>
                </c:pt>
                <c:pt idx="1">
                  <c:v>91.594906447598206</c:v>
                </c:pt>
                <c:pt idx="2">
                  <c:v>108.9589106023042</c:v>
                </c:pt>
                <c:pt idx="3">
                  <c:v>81.488956465603252</c:v>
                </c:pt>
                <c:pt idx="4">
                  <c:v>87.033815126887873</c:v>
                </c:pt>
                <c:pt idx="5">
                  <c:v>119.74033071476509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6CD-451F-B74D-3BD055DF5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0">
              <a:noFill/>
            </a:ln>
          </c:spPr>
        </c:hiLowLines>
        <c:marker val="1"/>
        <c:smooth val="0"/>
        <c:axId val="175356656"/>
        <c:axId val="175357048"/>
      </c:lineChart>
      <c:catAx>
        <c:axId val="175355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75356264"/>
        <c:crosses val="autoZero"/>
        <c:auto val="1"/>
        <c:lblAlgn val="ctr"/>
        <c:lblOffset val="100"/>
        <c:noMultiLvlLbl val="0"/>
      </c:catAx>
      <c:valAx>
        <c:axId val="17535626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0864902874219907E-3"/>
            </c:manualLayout>
          </c:layout>
          <c:overlay val="0"/>
          <c:spPr>
            <a:noFill/>
            <a:ln w="0">
              <a:noFill/>
            </a:ln>
          </c:spPr>
        </c:title>
        <c:numFmt formatCode="#\ ##0.0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75355872"/>
        <c:crosses val="autoZero"/>
        <c:crossBetween val="between"/>
      </c:valAx>
      <c:catAx>
        <c:axId val="175356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357048"/>
        <c:crosses val="autoZero"/>
        <c:auto val="1"/>
        <c:lblAlgn val="ctr"/>
        <c:lblOffset val="100"/>
        <c:noMultiLvlLbl val="0"/>
      </c:catAx>
      <c:valAx>
        <c:axId val="17535704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/>
              <a:lstStyle/>
              <a:p>
                <a:pPr>
                  <a:defRPr lang="ru-RU" sz="1000" b="1" strike="noStrike" spc="-1">
                    <a:solidFill>
                      <a:srgbClr val="000000"/>
                    </a:solidFill>
                    <a:latin typeface="Calibri"/>
                  </a:defRPr>
                </a:pPr>
                <a:r>
                  <a:rPr lang="ru-RU" sz="1000" b="1" strike="noStrike" spc="-1">
                    <a:solidFill>
                      <a:srgbClr val="000000"/>
                    </a:solidFill>
                    <a:latin typeface="Calibri"/>
                  </a:rPr>
                  <a:t>Динамика 
с начала года, %</a:t>
                </a:r>
              </a:p>
            </c:rich>
          </c:tx>
          <c:layout>
            <c:manualLayout>
              <c:xMode val="edge"/>
              <c:yMode val="edge"/>
              <c:x val="0.87763388468607095"/>
              <c:y val="8.7896633558934699E-5"/>
            </c:manualLayout>
          </c:layout>
          <c:overlay val="0"/>
          <c:spPr>
            <a:noFill/>
            <a:ln w="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175356656"/>
        <c:crosses val="max"/>
        <c:crossBetween val="between"/>
      </c:valAx>
      <c:spPr>
        <a:solidFill>
          <a:srgbClr val="FFFFFF"/>
        </a:solidFill>
        <a:ln w="0">
          <a:noFill/>
        </a:ln>
      </c:spPr>
    </c:plotArea>
    <c:legend>
      <c:legendPos val="b"/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chemeClr val="accent5">
                    <a:lumMod val="75000"/>
                  </a:schemeClr>
                </a:solidFill>
                <a:latin typeface="Calibri"/>
              </a:defRPr>
            </a:pPr>
            <a:r>
              <a:rPr lang="ru-RU" sz="1400" b="1" strike="noStrike" spc="-1" dirty="0">
                <a:solidFill>
                  <a:schemeClr val="accent5">
                    <a:lumMod val="75000"/>
                  </a:schemeClr>
                </a:solidFill>
                <a:latin typeface="Calibri"/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695769576957701"/>
          <c:y val="0.21524945089425801"/>
          <c:w val="0.80796579657965795"/>
          <c:h val="0.7445873862566679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D99694"/>
            </a:solidFill>
            <a:ln w="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</c:ext>
            </c:extLst>
          </c:dLbls>
          <c:cat>
            <c:strRef>
              <c:f>'[Красота 2020 -7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2020 -7 мес.xlsx]из анализа исполнения по пос'!$B$22:$B$30</c:f>
              <c:numCache>
                <c:formatCode>#\ ##0.0</c:formatCode>
                <c:ptCount val="9"/>
                <c:pt idx="0">
                  <c:v>128.87606694702717</c:v>
                </c:pt>
                <c:pt idx="1">
                  <c:v>99.059429031336421</c:v>
                </c:pt>
                <c:pt idx="2">
                  <c:v>85.557419242290109</c:v>
                </c:pt>
                <c:pt idx="3">
                  <c:v>109.76657910000706</c:v>
                </c:pt>
                <c:pt idx="4">
                  <c:v>83.130007787457416</c:v>
                </c:pt>
                <c:pt idx="5">
                  <c:v>118.9802807568539</c:v>
                </c:pt>
                <c:pt idx="6">
                  <c:v>90.672850256629971</c:v>
                </c:pt>
                <c:pt idx="7">
                  <c:v>95.331825208710939</c:v>
                </c:pt>
                <c:pt idx="8">
                  <c:v>100.68499074050979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E-4460-BF85-7576363D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77100504"/>
        <c:axId val="571055264"/>
      </c:barChart>
      <c:catAx>
        <c:axId val="771005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sz="1000" b="0" strike="noStrike" spc="-1">
                <a:solidFill>
                  <a:srgbClr val="000000"/>
                </a:solidFill>
                <a:latin typeface="Calibri"/>
              </a:defRPr>
            </a:pPr>
            <a:endParaRPr lang="ru-RU"/>
          </a:p>
        </c:txPr>
        <c:crossAx val="571055264"/>
        <c:crosses val="autoZero"/>
        <c:auto val="1"/>
        <c:lblAlgn val="ctr"/>
        <c:lblOffset val="100"/>
        <c:noMultiLvlLbl val="0"/>
      </c:catAx>
      <c:valAx>
        <c:axId val="571055264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77100504"/>
        <c:crosses val="autoZero"/>
        <c:crossBetween val="between"/>
      </c:valAx>
      <c:spPr>
        <a:solidFill>
          <a:srgbClr val="FFFFFF"/>
        </a:solidFill>
        <a:ln w="0">
          <a:noFill/>
        </a:ln>
      </c:spPr>
    </c:plotArea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chemeClr val="accent5">
                    <a:lumMod val="75000"/>
                  </a:schemeClr>
                </a:solidFill>
                <a:latin typeface="Calibri"/>
              </a:defRPr>
            </a:pPr>
            <a:r>
              <a:rPr lang="ru-RU" sz="1400" b="1" strike="noStrike" spc="-1">
                <a:solidFill>
                  <a:schemeClr val="accent5">
                    <a:lumMod val="75000"/>
                  </a:schemeClr>
                </a:solidFill>
                <a:latin typeface="Calibri"/>
              </a:rPr>
              <a:t>СТРУКТУРА ДОХОДОВ КОНСОЛИДИРОВАННОГО БЮДЖЕТА НОВОКУБАНСКОГО РАЙОНА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464787718024202E-2"/>
          <c:y val="0.21603663369654766"/>
          <c:w val="0.28333496062086172"/>
          <c:h val="0.75426921605105224"/>
        </c:manualLayout>
      </c:layout>
      <c:doughnutChart>
        <c:varyColors val="1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dPt>
            <c:idx val="0"/>
            <c:bubble3D val="0"/>
            <c:spPr>
              <a:solidFill>
                <a:srgbClr val="4672A8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3EA6-4BB5-BFB5-9462E87F4C35}"/>
              </c:ext>
            </c:extLst>
          </c:dPt>
          <c:dPt>
            <c:idx val="1"/>
            <c:bubble3D val="0"/>
            <c:spPr>
              <a:solidFill>
                <a:srgbClr val="AB4744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3EA6-4BB5-BFB5-9462E87F4C35}"/>
              </c:ext>
            </c:extLst>
          </c:dPt>
          <c:dPt>
            <c:idx val="2"/>
            <c:bubble3D val="0"/>
            <c:spPr>
              <a:solidFill>
                <a:srgbClr val="8AA6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3EA6-4BB5-BFB5-9462E87F4C35}"/>
              </c:ext>
            </c:extLst>
          </c:dPt>
          <c:dPt>
            <c:idx val="3"/>
            <c:bubble3D val="0"/>
            <c:spPr>
              <a:solidFill>
                <a:srgbClr val="7259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3EA6-4BB5-BFB5-9462E87F4C35}"/>
              </c:ext>
            </c:extLst>
          </c:dPt>
          <c:dPt>
            <c:idx val="4"/>
            <c:bubble3D val="0"/>
            <c:spPr>
              <a:solidFill>
                <a:srgbClr val="4299B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3EA6-4BB5-BFB5-9462E87F4C35}"/>
              </c:ext>
            </c:extLst>
          </c:dPt>
          <c:dPt>
            <c:idx val="5"/>
            <c:bubble3D val="0"/>
            <c:spPr>
              <a:solidFill>
                <a:srgbClr val="DC853E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3EA6-4BB5-BFB5-9462E87F4C35}"/>
              </c:ext>
            </c:extLst>
          </c:dPt>
          <c:dPt>
            <c:idx val="6"/>
            <c:bubble3D val="0"/>
            <c:spPr>
              <a:solidFill>
                <a:srgbClr val="93A9CE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3EA6-4BB5-BFB5-9462E87F4C35}"/>
              </c:ext>
            </c:extLst>
          </c:dPt>
          <c:dPt>
            <c:idx val="7"/>
            <c:bubble3D val="0"/>
            <c:spPr>
              <a:solidFill>
                <a:srgbClr val="D09493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3EA6-4BB5-BFB5-9462E87F4C3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3EA6-4BB5-BFB5-9462E87F4C35}"/>
                </c:ext>
              </c:extLst>
            </c:dLbl>
            <c:dLbl>
              <c:idx val="1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3EA6-4BB5-BFB5-9462E87F4C35}"/>
                </c:ext>
              </c:extLst>
            </c:dLbl>
            <c:dLbl>
              <c:idx val="2"/>
              <c:layout>
                <c:manualLayout>
                  <c:x val="1.6731541033482223E-2"/>
                  <c:y val="2.4745125210333657E-2"/>
                </c:manualLayout>
              </c:layout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3EA6-4BB5-BFB5-9462E87F4C35}"/>
                </c:ext>
              </c:extLst>
            </c:dLbl>
            <c:dLbl>
              <c:idx val="3"/>
              <c:layout>
                <c:manualLayout>
                  <c:x val="1.1154360688988172E-2"/>
                  <c:y val="7.9184400673067409E-2"/>
                </c:manualLayout>
              </c:layout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3EA6-4BB5-BFB5-9462E87F4C35}"/>
                </c:ext>
              </c:extLst>
            </c:dLbl>
            <c:dLbl>
              <c:idx val="4"/>
              <c:layout>
                <c:manualLayout>
                  <c:x val="-3.7181202296627581E-3"/>
                  <c:y val="-6.9286350588934065E-2"/>
                </c:manualLayout>
              </c:layout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3EA6-4BB5-BFB5-9462E87F4C35}"/>
                </c:ext>
              </c:extLst>
            </c:dLbl>
            <c:dLbl>
              <c:idx val="5"/>
              <c:layout>
                <c:manualLayout>
                  <c:x val="-1.4872480918650895E-2"/>
                  <c:y val="6.433732554686708E-2"/>
                </c:manualLayout>
              </c:layout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3EA6-4BB5-BFB5-9462E87F4C35}"/>
                </c:ext>
              </c:extLst>
            </c:dLbl>
            <c:dLbl>
              <c:idx val="6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EA6-4BB5-BFB5-9462E87F4C35}"/>
                </c:ext>
              </c:extLst>
            </c:dLbl>
            <c:dLbl>
              <c:idx val="7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A6-4BB5-BFB5-9462E87F4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2020 -7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2020 -7 мес.xlsx]Структура конс и район'!$B$4:$B$11</c:f>
              <c:numCache>
                <c:formatCode>#\ ##0.0</c:formatCode>
                <c:ptCount val="8"/>
                <c:pt idx="0">
                  <c:v>421.67739999999992</c:v>
                </c:pt>
                <c:pt idx="1">
                  <c:v>299.02209999999997</c:v>
                </c:pt>
                <c:pt idx="2">
                  <c:v>37.048300000000005</c:v>
                </c:pt>
                <c:pt idx="3">
                  <c:v>43.755699999999997</c:v>
                </c:pt>
                <c:pt idx="4">
                  <c:v>28.1495</c:v>
                </c:pt>
                <c:pt idx="5">
                  <c:v>13.701800000000002</c:v>
                </c:pt>
                <c:pt idx="6">
                  <c:v>896.1</c:v>
                </c:pt>
                <c:pt idx="7" formatCode="0.0">
                  <c:v>19.892199999999999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EA6-4BB5-BFB5-9462E87F4C35}"/>
            </c:ext>
          </c:extLst>
        </c:ser>
        <c:ser>
          <c:idx val="1"/>
          <c:order val="1"/>
          <c:spPr>
            <a:solidFill>
              <a:srgbClr val="C0504D"/>
            </a:solidFill>
            <a:ln w="0">
              <a:noFill/>
            </a:ln>
          </c:spPr>
          <c:dPt>
            <c:idx val="0"/>
            <c:bubble3D val="0"/>
            <c:spPr>
              <a:solidFill>
                <a:srgbClr val="4672A8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2-3EA6-4BB5-BFB5-9462E87F4C35}"/>
              </c:ext>
            </c:extLst>
          </c:dPt>
          <c:dPt>
            <c:idx val="1"/>
            <c:bubble3D val="0"/>
            <c:spPr>
              <a:solidFill>
                <a:srgbClr val="AB4744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4-3EA6-4BB5-BFB5-9462E87F4C35}"/>
              </c:ext>
            </c:extLst>
          </c:dPt>
          <c:dPt>
            <c:idx val="2"/>
            <c:bubble3D val="0"/>
            <c:spPr>
              <a:solidFill>
                <a:srgbClr val="8AA6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6-3EA6-4BB5-BFB5-9462E87F4C35}"/>
              </c:ext>
            </c:extLst>
          </c:dPt>
          <c:dPt>
            <c:idx val="3"/>
            <c:bubble3D val="0"/>
            <c:spPr>
              <a:solidFill>
                <a:srgbClr val="7259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8-3EA6-4BB5-BFB5-9462E87F4C35}"/>
              </c:ext>
            </c:extLst>
          </c:dPt>
          <c:dPt>
            <c:idx val="4"/>
            <c:bubble3D val="0"/>
            <c:spPr>
              <a:solidFill>
                <a:srgbClr val="4299B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A-3EA6-4BB5-BFB5-9462E87F4C35}"/>
              </c:ext>
            </c:extLst>
          </c:dPt>
          <c:dPt>
            <c:idx val="5"/>
            <c:bubble3D val="0"/>
            <c:spPr>
              <a:solidFill>
                <a:srgbClr val="DC853E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C-3EA6-4BB5-BFB5-9462E87F4C35}"/>
              </c:ext>
            </c:extLst>
          </c:dPt>
          <c:dPt>
            <c:idx val="6"/>
            <c:bubble3D val="0"/>
            <c:spPr>
              <a:solidFill>
                <a:srgbClr val="93A9CE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E-3EA6-4BB5-BFB5-9462E87F4C35}"/>
              </c:ext>
            </c:extLst>
          </c:dPt>
          <c:dPt>
            <c:idx val="7"/>
            <c:bubble3D val="0"/>
            <c:spPr>
              <a:solidFill>
                <a:srgbClr val="D09493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20-3EA6-4BB5-BFB5-9462E87F4C3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3EA6-4BB5-BFB5-9462E87F4C35}"/>
                </c:ext>
              </c:extLst>
            </c:dLbl>
            <c:dLbl>
              <c:idx val="1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EA6-4BB5-BFB5-9462E87F4C35}"/>
                </c:ext>
              </c:extLst>
            </c:dLbl>
            <c:dLbl>
              <c:idx val="2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EA6-4BB5-BFB5-9462E87F4C35}"/>
                </c:ext>
              </c:extLst>
            </c:dLbl>
            <c:dLbl>
              <c:idx val="3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EA6-4BB5-BFB5-9462E87F4C35}"/>
                </c:ext>
              </c:extLst>
            </c:dLbl>
            <c:dLbl>
              <c:idx val="4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EA6-4BB5-BFB5-9462E87F4C35}"/>
                </c:ext>
              </c:extLst>
            </c:dLbl>
            <c:dLbl>
              <c:idx val="5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EA6-4BB5-BFB5-9462E87F4C35}"/>
                </c:ext>
              </c:extLst>
            </c:dLbl>
            <c:dLbl>
              <c:idx val="6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E-3EA6-4BB5-BFB5-9462E87F4C35}"/>
                </c:ext>
              </c:extLst>
            </c:dLbl>
            <c:dLbl>
              <c:idx val="7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20-3EA6-4BB5-BFB5-9462E87F4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2020 -7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2020 -7 мес.xlsx]Структура конс и район'!$C$4:$C$11</c:f>
              <c:numCache>
                <c:formatCode>General</c:formatCode>
                <c:ptCount val="8"/>
                <c:pt idx="0" formatCode="#\ ##0.0">
                  <c:v>441.56959999999992</c:v>
                </c:pt>
                <c:pt idx="6" formatCode="#\ ##0.0">
                  <c:v>896.1</c:v>
                </c:pt>
                <c:pt idx="7" formatCode="#\ ##0.0">
                  <c:v>19.892199999999999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3EA6-4BB5-BFB5-9462E87F4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solidFill>
          <a:srgbClr val="FFFFFF"/>
        </a:solidFill>
        <a:ln w="0">
          <a:noFill/>
        </a:ln>
      </c:spPr>
    </c:plotArea>
    <c:legend>
      <c:legendPos val="r"/>
      <c:layout>
        <c:manualLayout>
          <c:xMode val="edge"/>
          <c:yMode val="edge"/>
          <c:x val="0.48737442012328641"/>
          <c:y val="0.30570010778742729"/>
          <c:w val="0.29325648632661283"/>
          <c:h val="0.60170441304952682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/>
          <a:lstStyle/>
          <a:p>
            <a:pPr>
              <a:defRPr lang="ru-RU" sz="1400" b="1" strike="noStrike" spc="-1">
                <a:solidFill>
                  <a:schemeClr val="accent5">
                    <a:lumMod val="75000"/>
                  </a:schemeClr>
                </a:solidFill>
                <a:latin typeface="Calibri"/>
              </a:defRPr>
            </a:pPr>
            <a:r>
              <a:rPr lang="ru-RU" sz="1400" b="1" strike="noStrike" spc="-1">
                <a:solidFill>
                  <a:schemeClr val="accent5">
                    <a:lumMod val="75000"/>
                  </a:schemeClr>
                </a:solidFill>
                <a:latin typeface="Calibri"/>
              </a:rPr>
              <a:t>СТРУКТУРА ДОХОДОВ БЮДЖЕТА НОВОКУБАНСКОГО РАЙОНА</a:t>
            </a:r>
          </a:p>
        </c:rich>
      </c:tx>
      <c:overlay val="0"/>
      <c:spPr>
        <a:noFill/>
        <a:ln w="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4.4136289327178231E-2"/>
          <c:y val="0.24799352893705651"/>
          <c:w val="0.31544390263324923"/>
          <c:h val="0.67482877393336593"/>
        </c:manualLayout>
      </c:layout>
      <c:doughnutChart>
        <c:varyColors val="1"/>
        <c:ser>
          <c:idx val="0"/>
          <c:order val="0"/>
          <c:spPr>
            <a:solidFill>
              <a:srgbClr val="4F81BD"/>
            </a:solidFill>
            <a:ln w="0"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B6E-4C2F-A33A-CB138C1427F5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2-3B6E-4C2F-A33A-CB138C1427F5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4-3B6E-4C2F-A33A-CB138C1427F5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6-3B6E-4C2F-A33A-CB138C1427F5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8-3B6E-4C2F-A33A-CB138C1427F5}"/>
              </c:ext>
            </c:extLst>
          </c:dPt>
          <c:dPt>
            <c:idx val="5"/>
            <c:bubble3D val="0"/>
            <c:spPr>
              <a:solidFill>
                <a:srgbClr val="F7964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A-3B6E-4C2F-A33A-CB138C1427F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3B6E-4C2F-A33A-CB138C1427F5}"/>
                </c:ext>
              </c:extLst>
            </c:dLbl>
            <c:dLbl>
              <c:idx val="1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3B6E-4C2F-A33A-CB138C1427F5}"/>
                </c:ext>
              </c:extLst>
            </c:dLbl>
            <c:dLbl>
              <c:idx val="2"/>
              <c:layout>
                <c:manualLayout>
                  <c:x val="2.6026845417518579E-2"/>
                  <c:y val="1.1931257169323329E-2"/>
                </c:manualLayout>
              </c:layout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3B6E-4C2F-A33A-CB138C1427F5}"/>
                </c:ext>
              </c:extLst>
            </c:dLbl>
            <c:dLbl>
              <c:idx val="3"/>
              <c:layout>
                <c:manualLayout>
                  <c:x val="1.1154362321793657E-2"/>
                  <c:y val="6.3633371569724415E-2"/>
                </c:manualLayout>
              </c:layout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3B6E-4C2F-A33A-CB138C1427F5}"/>
                </c:ext>
              </c:extLst>
            </c:dLbl>
            <c:dLbl>
              <c:idx val="4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B6E-4C2F-A33A-CB138C1427F5}"/>
                </c:ext>
              </c:extLst>
            </c:dLbl>
            <c:dLbl>
              <c:idx val="5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1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B6E-4C2F-A33A-CB138C1427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2020 -7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2020 -7 мес.xlsx]Структура конс и район'!$B$17:$B$22</c:f>
              <c:numCache>
                <c:formatCode>#\ ##0.0</c:formatCode>
                <c:ptCount val="6"/>
                <c:pt idx="0">
                  <c:v>267.78647728999999</c:v>
                </c:pt>
                <c:pt idx="1">
                  <c:v>223.50801964000001</c:v>
                </c:pt>
                <c:pt idx="2">
                  <c:v>29.633680289999997</c:v>
                </c:pt>
                <c:pt idx="3">
                  <c:v>14.644777359999999</c:v>
                </c:pt>
                <c:pt idx="4">
                  <c:v>778.7</c:v>
                </c:pt>
                <c:pt idx="5" formatCode="0.0">
                  <c:v>13.919452969999998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B6E-4C2F-A33A-CB138C1427F5}"/>
            </c:ext>
          </c:extLst>
        </c:ser>
        <c:ser>
          <c:idx val="1"/>
          <c:order val="1"/>
          <c:spPr>
            <a:solidFill>
              <a:srgbClr val="C0504D"/>
            </a:solidFill>
            <a:ln w="0">
              <a:noFill/>
            </a:ln>
          </c:spPr>
          <c:dPt>
            <c:idx val="0"/>
            <c:bubble3D val="0"/>
            <c:spPr>
              <a:solidFill>
                <a:srgbClr val="4F81B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3B6E-4C2F-A33A-CB138C1427F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3B6E-4C2F-A33A-CB138C1427F5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0-3B6E-4C2F-A33A-CB138C1427F5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2-3B6E-4C2F-A33A-CB138C1427F5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4-3B6E-4C2F-A33A-CB138C1427F5}"/>
              </c:ext>
            </c:extLst>
          </c:dPt>
          <c:dPt>
            <c:idx val="5"/>
            <c:bubble3D val="0"/>
            <c:spPr>
              <a:solidFill>
                <a:srgbClr val="F7964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6-3B6E-4C2F-A33A-CB138C1427F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3B6E-4C2F-A33A-CB138C1427F5}"/>
                </c:ext>
              </c:extLst>
            </c:dLbl>
            <c:dLbl>
              <c:idx val="1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B6E-4C2F-A33A-CB138C1427F5}"/>
                </c:ext>
              </c:extLst>
            </c:dLbl>
            <c:dLbl>
              <c:idx val="2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B6E-4C2F-A33A-CB138C1427F5}"/>
                </c:ext>
              </c:extLst>
            </c:dLbl>
            <c:dLbl>
              <c:idx val="3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B6E-4C2F-A33A-CB138C1427F5}"/>
                </c:ext>
              </c:extLst>
            </c:dLbl>
            <c:dLbl>
              <c:idx val="4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4-3B6E-4C2F-A33A-CB138C1427F5}"/>
                </c:ext>
              </c:extLst>
            </c:dLbl>
            <c:dLbl>
              <c:idx val="5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000" b="0" strike="noStrike" spc="-1">
                      <a:solidFill>
                        <a:srgbClr val="000000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3B6E-4C2F-A33A-CB138C1427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none"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1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2020 -7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2020 -7 мес.xlsx]Структура конс и район'!$C$17:$C$22</c:f>
              <c:numCache>
                <c:formatCode>General</c:formatCode>
                <c:ptCount val="6"/>
                <c:pt idx="0" formatCode="#\ ##0.0">
                  <c:v>281.70593026</c:v>
                </c:pt>
                <c:pt idx="4" formatCode="#\ ##0.0">
                  <c:v>778.7</c:v>
                </c:pt>
                <c:pt idx="5" formatCode="#\ ##0.0">
                  <c:v>13.919452969999998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B6E-4C2F-A33A-CB138C142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solidFill>
          <a:srgbClr val="FFFFFF"/>
        </a:solidFill>
        <a:ln w="0">
          <a:noFill/>
        </a:ln>
      </c:spPr>
    </c:plotArea>
    <c:legend>
      <c:legendPos val="r"/>
      <c:layout>
        <c:manualLayout>
          <c:xMode val="edge"/>
          <c:yMode val="edge"/>
          <c:x val="0.4855152846968005"/>
          <c:y val="0.29409139718779331"/>
          <c:w val="0.29883371041518819"/>
          <c:h val="0.5150225801390601"/>
        </c:manualLayout>
      </c:layout>
      <c:overlay val="0"/>
      <c:spPr>
        <a:noFill/>
        <a:ln w="0">
          <a:noFill/>
        </a:ln>
      </c:spPr>
      <c:txPr>
        <a:bodyPr/>
        <a:lstStyle/>
        <a:p>
          <a:pPr>
            <a:defRPr sz="1000" b="0" strike="noStrike" spc="-1">
              <a:solidFill>
                <a:srgbClr val="000000"/>
              </a:solidFill>
              <a:latin typeface="Calibri"/>
            </a:defRPr>
          </a:pPr>
          <a:endParaRPr lang="ru-RU"/>
        </a:p>
      </c:txPr>
    </c:legend>
    <c:plotVisOnly val="1"/>
    <c:dispBlanksAs val="gap"/>
    <c:showDLblsOverMax val="1"/>
  </c:chart>
  <c:spPr>
    <a:solidFill>
      <a:srgbClr val="FFFFFF"/>
    </a:solidFill>
    <a:ln w="9360">
      <a:solidFill>
        <a:srgbClr val="D9D9D9"/>
      </a:solidFill>
      <a:round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C64F-49D1-9427-5394968AA58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C64F-49D1-9427-5394968AA58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C64F-49D1-9427-5394968AA58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C64F-49D1-9427-5394968AA58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C64F-49D1-9427-5394968AA58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C64F-49D1-9427-5394968AA58F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C64F-49D1-9427-5394968AA58F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C64F-49D1-9427-5394968AA58F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C64F-49D1-9427-5394968AA58F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C64F-49D1-9427-5394968AA58F}"/>
              </c:ext>
            </c:extLst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4F-49D1-9427-5394968AA58F}"/>
                </c:ext>
              </c:extLst>
            </c:dLbl>
            <c:dLbl>
              <c:idx val="1"/>
              <c:layout>
                <c:manualLayout>
                  <c:x val="0.30798353916960036"/>
                  <c:y val="-0.1715212234111475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64F-49D1-9427-5394968AA58F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7,3%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64F-49D1-9427-5394968AA58F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64F-49D1-9427-5394968AA58F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4F-49D1-9427-5394968AA58F}"/>
                </c:ext>
              </c:extLst>
            </c:dLbl>
            <c:dLbl>
              <c:idx val="5"/>
              <c:layout>
                <c:manualLayout>
                  <c:x val="0.25944225687127659"/>
                  <c:y val="0.2558669544121184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64F-49D1-9427-5394968AA58F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4F-49D1-9427-5394968AA58F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58,4%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4F-49D1-9427-5394968AA58F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7,6 %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4F-49D1-9427-5394968AA58F}"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8,2%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4F-49D1-9427-5394968AA58F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4F-49D1-9427-5394968AA5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4F-49D1-9427-5394968AA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1233,4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2020 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41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52" cy="5598"/>
                <a:chOff x="89" y="0"/>
                <a:chExt cx="5452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40" y="2898"/>
                  <a:ext cx="2701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муниципального образования </a:t>
            </a:r>
          </a:p>
          <a:p>
            <a:pPr algn="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поселения  и 8 сельских поселений района </a:t>
            </a:r>
          </a:p>
          <a:p>
            <a:pPr algn="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без учета межбюджетных трансфертами между </a:t>
            </a:r>
          </a:p>
          <a:p>
            <a:pPr algn="r"/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этими 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47961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265863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82584" y="4565647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2584" y="1873822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4" y="264642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82580" y="3787580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2451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79996" y="5337442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04446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0914" y="4950685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82581" y="4174332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22414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01008" y="5387262"/>
            <a:ext cx="407044" cy="5508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008" y="4662251"/>
            <a:ext cx="407044" cy="5548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24944" y="5387262"/>
            <a:ext cx="403241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928042" y="4659301"/>
            <a:ext cx="400143" cy="557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5387262"/>
            <a:ext cx="400143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80" y="4659302"/>
            <a:ext cx="400143" cy="557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87263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62251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005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поселение  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03848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14729" y="3086575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954039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9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</a:p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январь-июль</a:t>
                      </a:r>
                    </a:p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1 337,7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2 174,1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-104,3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09763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4479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1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2020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7</a:t>
                      </a:r>
                    </a:p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 мес. 2020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1 821,9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1 672,6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cs typeface="Segoe UI" pitchFamily="34" charset="0"/>
              </a:rPr>
              <a:t>млн.рублей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cs typeface="Segoe UI" pitchFamily="34" charset="0"/>
              </a:rPr>
              <a:t>млн.рублей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cs typeface="Segoe UI" pitchFamily="34" charset="0"/>
              </a:rPr>
              <a:t>млн.рублей</a:t>
            </a: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5961875"/>
              </p:ext>
            </p:extLst>
          </p:nvPr>
        </p:nvGraphicFramePr>
        <p:xfrm>
          <a:off x="109763" y="6148151"/>
          <a:ext cx="3751285" cy="260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6002393"/>
              </p:ext>
            </p:extLst>
          </p:nvPr>
        </p:nvGraphicFramePr>
        <p:xfrm>
          <a:off x="3530128" y="6156176"/>
          <a:ext cx="3067224" cy="2727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38193" y="4860032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28410"/>
              </p:ext>
            </p:extLst>
          </p:nvPr>
        </p:nvGraphicFramePr>
        <p:xfrm>
          <a:off x="0" y="1166138"/>
          <a:ext cx="6858000" cy="369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3279827"/>
              </p:ext>
            </p:extLst>
          </p:nvPr>
        </p:nvGraphicFramePr>
        <p:xfrm>
          <a:off x="0" y="5198586"/>
          <a:ext cx="6858000" cy="3945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08719" y="7380312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868,0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251852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686,1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cs typeface="Segoe UI" pitchFamily="34" charset="0"/>
              </a:rPr>
              <a:t>млн.рублей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>
                <a:cs typeface="Segoe UI" pitchFamily="34" charset="0"/>
              </a:rPr>
              <a:t>млн.рублей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08720" y="4686399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1337,7</a:t>
            </a:r>
          </a:p>
          <a:p>
            <a:pPr algn="ctr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088070"/>
              </p:ext>
            </p:extLst>
          </p:nvPr>
        </p:nvGraphicFramePr>
        <p:xfrm>
          <a:off x="26590" y="711024"/>
          <a:ext cx="6831409" cy="2636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015169"/>
              </p:ext>
            </p:extLst>
          </p:nvPr>
        </p:nvGraphicFramePr>
        <p:xfrm>
          <a:off x="26591" y="3379878"/>
          <a:ext cx="6831409" cy="2704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844416"/>
              </p:ext>
            </p:extLst>
          </p:nvPr>
        </p:nvGraphicFramePr>
        <p:xfrm>
          <a:off x="5589240" y="4209866"/>
          <a:ext cx="1008112" cy="1586270"/>
        </p:xfrm>
        <a:graphic>
          <a:graphicData uri="http://schemas.openxmlformats.org/drawingml/2006/table">
            <a:tbl>
              <a:tblPr/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603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03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97922"/>
              </p:ext>
            </p:extLst>
          </p:nvPr>
        </p:nvGraphicFramePr>
        <p:xfrm>
          <a:off x="26592" y="6084168"/>
          <a:ext cx="6786784" cy="30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394167"/>
              </p:ext>
            </p:extLst>
          </p:nvPr>
        </p:nvGraphicFramePr>
        <p:xfrm>
          <a:off x="5661248" y="6948264"/>
          <a:ext cx="936104" cy="1584174"/>
        </p:xfrm>
        <a:graphic>
          <a:graphicData uri="http://schemas.openxmlformats.org/drawingml/2006/table">
            <a:tbl>
              <a:tblPr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393583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 январь 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июль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2 422,8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1 233,4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1 352,7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655230"/>
              </p:ext>
            </p:extLst>
          </p:nvPr>
        </p:nvGraphicFramePr>
        <p:xfrm>
          <a:off x="-675455" y="1353204"/>
          <a:ext cx="8784976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778893"/>
              </p:ext>
            </p:extLst>
          </p:nvPr>
        </p:nvGraphicFramePr>
        <p:xfrm>
          <a:off x="202757" y="1205541"/>
          <a:ext cx="3305514" cy="7723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 июль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575484"/>
              </p:ext>
            </p:extLst>
          </p:nvPr>
        </p:nvGraphicFramePr>
        <p:xfrm>
          <a:off x="3587750" y="1203520"/>
          <a:ext cx="3009602" cy="6537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июль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1 133,4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092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За январь-июль 2020 года муниципальные программы Новокубанского района исполнены в сумме 1 133,4 млн. руб., что составляет 51,5 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4848</TotalTime>
  <Words>711</Words>
  <Application>Microsoft Office PowerPoint</Application>
  <PresentationFormat>Экран (4:3)</PresentationFormat>
  <Paragraphs>297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465</cp:revision>
  <cp:lastPrinted>2020-09-03T14:39:26Z</cp:lastPrinted>
  <dcterms:modified xsi:type="dcterms:W3CDTF">2020-09-08T11:22:37Z</dcterms:modified>
</cp:coreProperties>
</file>