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2DCDB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2982" y="216"/>
      </p:cViewPr>
      <p:guideLst>
        <p:guide orient="horz" pos="2880"/>
        <p:guide pos="2160"/>
        <p:guide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 ДОЛГ</a:t>
            </a:r>
            <a:r>
              <a:rPr lang="ru-RU" sz="1600" baseline="0"/>
              <a:t> КОНСОЛИДИРОВАННОГО БЮДЖЕТА НОВОКУБАНСКОГО РАЙОНА</a:t>
            </a:r>
            <a:endParaRPr lang="ru-RU" sz="16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63875973611406678"/>
          <c:w val="0.74788670166229221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параметры'!$B$20:$B$22</c:f>
              <c:numCache>
                <c:formatCode>General</c:formatCode>
                <c:ptCount val="3"/>
                <c:pt idx="0" formatCode="#,##0.0">
                  <c:v>9.1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параметры'!$C$20:$C$22</c:f>
              <c:numCache>
                <c:formatCode>General</c:formatCode>
                <c:ptCount val="3"/>
                <c:pt idx="0" formatCode="#,##0.0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'[Красота 2020 - янв.xlsx]Осн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параметры'!$D$20:$D$22</c:f>
              <c:numCache>
                <c:formatCode>General</c:formatCode>
                <c:ptCount val="3"/>
                <c:pt idx="0" formatCode="#,##0.0">
                  <c:v>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2670464"/>
        <c:axId val="52673536"/>
      </c:barChart>
      <c:catAx>
        <c:axId val="5267046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52673536"/>
        <c:crosses val="autoZero"/>
        <c:auto val="1"/>
        <c:lblAlgn val="ctr"/>
        <c:lblOffset val="100"/>
        <c:noMultiLvlLbl val="0"/>
      </c:catAx>
      <c:valAx>
        <c:axId val="52673536"/>
        <c:scaling>
          <c:orientation val="minMax"/>
        </c:scaling>
        <c:delete val="1"/>
        <c:axPos val="t"/>
        <c:numFmt formatCode="#,##0.0" sourceLinked="1"/>
        <c:majorTickMark val="out"/>
        <c:minorTickMark val="none"/>
        <c:tickLblPos val="nextTo"/>
        <c:crossAx val="526704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0956899960458682E-2"/>
          <c:y val="0.46351973495582799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</a:t>
            </a:r>
            <a:r>
              <a:rPr lang="ru-RU" sz="1600" baseline="0"/>
              <a:t> ДОЛГ МУНИЦИПАЛЬНОГО ОБРАЗОВАНИЯ НОВОКУБАНСКИЙ РАЙОН</a:t>
            </a:r>
            <a:endParaRPr lang="ru-RU" sz="160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параметры'!$B$26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параметры'!$B$27:$B$29</c:f>
              <c:numCache>
                <c:formatCode>General</c:formatCode>
                <c:ptCount val="3"/>
                <c:pt idx="0" formatCode="#,##0.0">
                  <c:v>3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параметры'!$C$26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параметры'!$C$27:$C$29</c:f>
              <c:numCache>
                <c:formatCode>General</c:formatCode>
                <c:ptCount val="3"/>
                <c:pt idx="0" formatCode="#,##0.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7631232"/>
        <c:axId val="38998016"/>
      </c:barChart>
      <c:catAx>
        <c:axId val="1176312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38998016"/>
        <c:crosses val="autoZero"/>
        <c:auto val="1"/>
        <c:lblAlgn val="ctr"/>
        <c:lblOffset val="100"/>
        <c:noMultiLvlLbl val="0"/>
      </c:catAx>
      <c:valAx>
        <c:axId val="38998016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1763123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2019 - 7 мес.xlsx]Доходы и дин конс'!$A$2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2019 - 7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2019 - 7 мес.xlsx]Доходы и дин конс'!$B$2:$M$2</c:f>
              <c:numCache>
                <c:formatCode>#,##0.0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76.213689999999971</c:v>
                </c:pt>
              </c:numCache>
            </c:numRef>
          </c:val>
        </c:ser>
        <c:ser>
          <c:idx val="1"/>
          <c:order val="1"/>
          <c:tx>
            <c:strRef>
              <c:f>'[Красота 2019 - 7 мес.xlsx]Доходы и дин конс'!$A$3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2019 - 7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2019 - 7 мес.xlsx]Доходы и дин конс'!$B$3:$M$3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43.591329999999999</c:v>
                </c:pt>
                <c:pt idx="2">
                  <c:v>63.172190000000001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79.381020000000021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3437824"/>
        <c:axId val="103439360"/>
      </c:barChart>
      <c:lineChart>
        <c:grouping val="standard"/>
        <c:varyColors val="0"/>
        <c:ser>
          <c:idx val="2"/>
          <c:order val="2"/>
          <c:tx>
            <c:strRef>
              <c:f>'[Красота 2019 - 7 мес.xlsx]Доходы и дин конс'!$A$4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2019 - 7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2019 - 7 мес.xlsx]Доходы и дин конс'!$B$4:$M$4</c:f>
              <c:numCache>
                <c:formatCode>0.0</c:formatCode>
                <c:ptCount val="12"/>
                <c:pt idx="0">
                  <c:v>106.14563151538086</c:v>
                </c:pt>
                <c:pt idx="1">
                  <c:v>78.983622858637943</c:v>
                </c:pt>
                <c:pt idx="2">
                  <c:v>122.24075776193193</c:v>
                </c:pt>
                <c:pt idx="3">
                  <c:v>142.96349216016043</c:v>
                </c:pt>
                <c:pt idx="4">
                  <c:v>116.89052289070345</c:v>
                </c:pt>
                <c:pt idx="5">
                  <c:v>87.648982853903163</c:v>
                </c:pt>
                <c:pt idx="6">
                  <c:v>146.51160150443587</c:v>
                </c:pt>
                <c:pt idx="7">
                  <c:v>118.4891359711943</c:v>
                </c:pt>
                <c:pt idx="8">
                  <c:v>64.816964864497479</c:v>
                </c:pt>
                <c:pt idx="9">
                  <c:v>114.11233837565781</c:v>
                </c:pt>
                <c:pt idx="10">
                  <c:v>113.2886946660191</c:v>
                </c:pt>
                <c:pt idx="11">
                  <c:v>100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2019 - 7 мес.xlsx]Доходы и дин конс'!$A$5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2019 - 7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2019 - 7 мес.xlsx]Доходы и дин конс'!$B$5:$G$5</c:f>
              <c:numCache>
                <c:formatCode>0.0</c:formatCode>
                <c:ptCount val="6"/>
                <c:pt idx="0">
                  <c:v>107.82472004544638</c:v>
                </c:pt>
                <c:pt idx="1">
                  <c:v>116.87863159944875</c:v>
                </c:pt>
                <c:pt idx="2">
                  <c:v>76.731280014196116</c:v>
                </c:pt>
                <c:pt idx="3">
                  <c:v>113.95029611238017</c:v>
                </c:pt>
                <c:pt idx="4">
                  <c:v>108.29544558122137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342656"/>
        <c:axId val="104344192"/>
      </c:lineChart>
      <c:catAx>
        <c:axId val="10343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3439360"/>
        <c:crosses val="autoZero"/>
        <c:auto val="1"/>
        <c:lblAlgn val="ctr"/>
        <c:lblOffset val="100"/>
        <c:noMultiLvlLbl val="0"/>
      </c:catAx>
      <c:valAx>
        <c:axId val="10343936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03437824"/>
        <c:crosses val="autoZero"/>
        <c:crossBetween val="between"/>
      </c:valAx>
      <c:catAx>
        <c:axId val="104342656"/>
        <c:scaling>
          <c:orientation val="minMax"/>
        </c:scaling>
        <c:delete val="1"/>
        <c:axPos val="b"/>
        <c:majorTickMark val="out"/>
        <c:minorTickMark val="none"/>
        <c:tickLblPos val="nextTo"/>
        <c:crossAx val="104344192"/>
        <c:crosses val="autoZero"/>
        <c:auto val="1"/>
        <c:lblAlgn val="ctr"/>
        <c:lblOffset val="100"/>
        <c:noMultiLvlLbl val="0"/>
      </c:catAx>
      <c:valAx>
        <c:axId val="104344192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4342656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2019 - 7 мес.xlsx]Доходы и дин район'!$A$2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2019 - 7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2019 - 7 мес.xlsx]Доходы и дин район'!$B$2:$M$2</c:f>
              <c:numCache>
                <c:formatCode>#,##0.0</c:formatCode>
                <c:ptCount val="12"/>
                <c:pt idx="0">
                  <c:v>24.563000000000006</c:v>
                </c:pt>
                <c:pt idx="1">
                  <c:v>31.280330000000003</c:v>
                </c:pt>
                <c:pt idx="2">
                  <c:v>31.816479999999995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</c:numCache>
            </c:numRef>
          </c:val>
        </c:ser>
        <c:ser>
          <c:idx val="1"/>
          <c:order val="1"/>
          <c:tx>
            <c:strRef>
              <c:f>'[Красота 2019 - 7 мес.xlsx]Доходы и дин район'!$A$3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2019 - 7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2019 - 7 мес.xlsx]Доходы и дин район'!$B$3:$M$3</c:f>
              <c:numCache>
                <c:formatCode>#,##0.0</c:formatCode>
                <c:ptCount val="12"/>
                <c:pt idx="0">
                  <c:v>24.491660000000003</c:v>
                </c:pt>
                <c:pt idx="1">
                  <c:v>28.621140000000004</c:v>
                </c:pt>
                <c:pt idx="2">
                  <c:v>41.788429999999998</c:v>
                </c:pt>
                <c:pt idx="3">
                  <c:v>37.768429999999995</c:v>
                </c:pt>
                <c:pt idx="4">
                  <c:v>26.894220000000004</c:v>
                </c:pt>
                <c:pt idx="5">
                  <c:v>33.53351</c:v>
                </c:pt>
                <c:pt idx="6">
                  <c:v>37.730450000000012</c:v>
                </c:pt>
                <c:pt idx="7">
                  <c:v>33.601500000000001</c:v>
                </c:pt>
                <c:pt idx="8">
                  <c:v>31.477149999999998</c:v>
                </c:pt>
                <c:pt idx="9">
                  <c:v>42.214130000000004</c:v>
                </c:pt>
                <c:pt idx="10">
                  <c:v>34.337789999999991</c:v>
                </c:pt>
                <c:pt idx="11">
                  <c:v>47.291390000000014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30908160"/>
        <c:axId val="40285312"/>
      </c:barChart>
      <c:lineChart>
        <c:grouping val="standard"/>
        <c:varyColors val="0"/>
        <c:ser>
          <c:idx val="2"/>
          <c:order val="2"/>
          <c:tx>
            <c:strRef>
              <c:f>'[Красота 2019 - 7 мес.xlsx]Доходы и дин район'!$A$4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2019 - 7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2019 - 7 мес.xlsx]Доходы и дин район'!$B$4:$M$4</c:f>
              <c:numCache>
                <c:formatCode>0.0</c:formatCode>
                <c:ptCount val="12"/>
                <c:pt idx="0">
                  <c:v>107.29053042349948</c:v>
                </c:pt>
                <c:pt idx="1">
                  <c:v>84.424057361236819</c:v>
                </c:pt>
                <c:pt idx="2">
                  <c:v>133.92456997669453</c:v>
                </c:pt>
                <c:pt idx="3">
                  <c:v>141.32855108826007</c:v>
                </c:pt>
                <c:pt idx="4">
                  <c:v>108.83399976447954</c:v>
                </c:pt>
                <c:pt idx="5">
                  <c:v>88.66854998397379</c:v>
                </c:pt>
                <c:pt idx="6">
                  <c:v>134.84291505962614</c:v>
                </c:pt>
                <c:pt idx="7">
                  <c:v>120.11586373749566</c:v>
                </c:pt>
                <c:pt idx="8">
                  <c:v>81.426212092970644</c:v>
                </c:pt>
                <c:pt idx="9">
                  <c:v>129.73833590981599</c:v>
                </c:pt>
                <c:pt idx="10">
                  <c:v>79.304527970271579</c:v>
                </c:pt>
                <c:pt idx="11">
                  <c:v>109.22139604814471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2019 - 7 мес.xlsx]Доходы и дин район'!$A$5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2019 - 7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2019 - 7 мес.xlsx]Доходы и дин район'!$B$5:$G$5</c:f>
              <c:numCache>
                <c:formatCode>0.0</c:formatCode>
                <c:ptCount val="6"/>
                <c:pt idx="0">
                  <c:v>100.29128282852204</c:v>
                </c:pt>
                <c:pt idx="1">
                  <c:v>109.29099958981368</c:v>
                </c:pt>
                <c:pt idx="2">
                  <c:v>76.137055160962007</c:v>
                </c:pt>
                <c:pt idx="3">
                  <c:v>112.78864384884415</c:v>
                </c:pt>
                <c:pt idx="4">
                  <c:v>110.44086796345086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287232"/>
        <c:axId val="40289024"/>
      </c:lineChart>
      <c:catAx>
        <c:axId val="13090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0285312"/>
        <c:crosses val="autoZero"/>
        <c:auto val="1"/>
        <c:lblAlgn val="ctr"/>
        <c:lblOffset val="100"/>
        <c:noMultiLvlLbl val="0"/>
      </c:catAx>
      <c:valAx>
        <c:axId val="4028531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30908160"/>
        <c:crosses val="autoZero"/>
        <c:crossBetween val="between"/>
      </c:valAx>
      <c:catAx>
        <c:axId val="40287232"/>
        <c:scaling>
          <c:orientation val="minMax"/>
        </c:scaling>
        <c:delete val="1"/>
        <c:axPos val="b"/>
        <c:majorTickMark val="out"/>
        <c:minorTickMark val="none"/>
        <c:tickLblPos val="nextTo"/>
        <c:crossAx val="40289024"/>
        <c:crosses val="autoZero"/>
        <c:auto val="1"/>
        <c:lblAlgn val="ctr"/>
        <c:lblOffset val="100"/>
        <c:noMultiLvlLbl val="0"/>
      </c:catAx>
      <c:valAx>
        <c:axId val="4028902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0287232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'[Красота 2019 - 7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2019 - 7 мес.xlsx]из анализа исполнения по пос'!$B$22:$B$30</c:f>
              <c:numCache>
                <c:formatCode>#,##0.0</c:formatCode>
                <c:ptCount val="9"/>
                <c:pt idx="0">
                  <c:v>104.6537199483797</c:v>
                </c:pt>
                <c:pt idx="1">
                  <c:v>41.568420758478076</c:v>
                </c:pt>
                <c:pt idx="2">
                  <c:v>126.4928087147337</c:v>
                </c:pt>
                <c:pt idx="3">
                  <c:v>110.79914855417424</c:v>
                </c:pt>
                <c:pt idx="4">
                  <c:v>125.99391181519097</c:v>
                </c:pt>
                <c:pt idx="5">
                  <c:v>115.85486872028115</c:v>
                </c:pt>
                <c:pt idx="6">
                  <c:v>94.747393990071018</c:v>
                </c:pt>
                <c:pt idx="7">
                  <c:v>131.04559136062471</c:v>
                </c:pt>
                <c:pt idx="8">
                  <c:v>105.15949291666654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3959168"/>
        <c:axId val="105680256"/>
      </c:barChart>
      <c:catAx>
        <c:axId val="103959168"/>
        <c:scaling>
          <c:orientation val="maxMin"/>
        </c:scaling>
        <c:delete val="0"/>
        <c:axPos val="l"/>
        <c:majorTickMark val="none"/>
        <c:minorTickMark val="none"/>
        <c:tickLblPos val="nextTo"/>
        <c:crossAx val="105680256"/>
        <c:crosses val="autoZero"/>
        <c:auto val="1"/>
        <c:lblAlgn val="ctr"/>
        <c:lblOffset val="100"/>
        <c:noMultiLvlLbl val="0"/>
      </c:catAx>
      <c:valAx>
        <c:axId val="105680256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03959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 ДОХОДОВ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0012483215245108E-2"/>
          <c:y val="0.27281368986303955"/>
          <c:w val="0.29558010119253952"/>
          <c:h val="0.70073092547670901"/>
        </c:manualLayout>
      </c:layout>
      <c:doughnutChart>
        <c:varyColors val="1"/>
        <c:ser>
          <c:idx val="0"/>
          <c:order val="0"/>
          <c:dLbls>
            <c:dLbl>
              <c:idx val="6"/>
              <c:delete val="1"/>
            </c:dLbl>
            <c:dLbl>
              <c:idx val="7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2019 - 7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2019 - 7 мес.xlsx]Структура конс и район'!$B$4:$B$11</c:f>
              <c:numCache>
                <c:formatCode>#,##0.0</c:formatCode>
                <c:ptCount val="8"/>
                <c:pt idx="1">
                  <c:v>215.71687</c:v>
                </c:pt>
                <c:pt idx="2">
                  <c:v>49.134729999999998</c:v>
                </c:pt>
                <c:pt idx="3">
                  <c:v>43.235349999999997</c:v>
                </c:pt>
                <c:pt idx="4">
                  <c:v>31.221970000000002</c:v>
                </c:pt>
                <c:pt idx="5">
                  <c:v>10.931280000000001</c:v>
                </c:pt>
                <c:pt idx="6">
                  <c:v>758</c:v>
                </c:pt>
                <c:pt idx="7" formatCode="0.0">
                  <c:v>25.023989999999998</c:v>
                </c:pt>
              </c:numCache>
            </c:numRef>
          </c:val>
        </c:ser>
        <c:ser>
          <c:idx val="1"/>
          <c:order val="1"/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2019 - 7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2019 - 7 мес.xlsx]Структура конс и район'!$C$4:$C$11</c:f>
              <c:numCache>
                <c:formatCode>General</c:formatCode>
                <c:ptCount val="8"/>
                <c:pt idx="0" formatCode="#,##0.0">
                  <c:v>350.24020000000002</c:v>
                </c:pt>
                <c:pt idx="6" formatCode="#,##0.0">
                  <c:v>758</c:v>
                </c:pt>
                <c:pt idx="7" formatCode="#,##0.0">
                  <c:v>25.023989999999998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69452500296923"/>
          <c:y val="0.32230053525284158"/>
          <c:w val="0.29948747643837059"/>
          <c:h val="0.6158077519831991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  <a:r>
              <a:rPr lang="ru-RU" sz="1400" baseline="0" dirty="0">
                <a:solidFill>
                  <a:schemeClr val="accent5">
                    <a:lumMod val="50000"/>
                  </a:schemeClr>
                </a:solidFill>
              </a:rPr>
              <a:t> ДОХОДОВ БЮДЖЕТА НОВОКУБАНСКОГО РАЙОНА</a:t>
            </a:r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8620303659171925E-2"/>
          <c:y val="0.13281893518530702"/>
          <c:w val="0.31010176670727813"/>
          <c:h val="0.69686913637428249"/>
        </c:manualLayout>
      </c:layout>
      <c:doughnutChart>
        <c:varyColors val="1"/>
        <c:ser>
          <c:idx val="0"/>
          <c:order val="0"/>
          <c:dLbls>
            <c:dLbl>
              <c:idx val="4"/>
              <c:delete val="1"/>
            </c:dLbl>
            <c:dLbl>
              <c:idx val="5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2019 - 7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2019 - 7 мес.xlsx]Структура конс и район'!$B$17:$B$22</c:f>
              <c:numCache>
                <c:formatCode>#,##0.0</c:formatCode>
                <c:ptCount val="6"/>
                <c:pt idx="1">
                  <c:v>163.92796999999999</c:v>
                </c:pt>
                <c:pt idx="2">
                  <c:v>37.624309999999994</c:v>
                </c:pt>
                <c:pt idx="3">
                  <c:v>12.46086</c:v>
                </c:pt>
                <c:pt idx="4">
                  <c:v>707.7</c:v>
                </c:pt>
                <c:pt idx="5" formatCode="0.0">
                  <c:v>15.87654</c:v>
                </c:pt>
              </c:numCache>
            </c:numRef>
          </c:val>
        </c:ser>
        <c:ser>
          <c:idx val="1"/>
          <c:order val="1"/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2019 - 7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2019 - 7 мес.xlsx]Структура конс и район'!$C$17:$C$22</c:f>
              <c:numCache>
                <c:formatCode>General</c:formatCode>
                <c:ptCount val="6"/>
                <c:pt idx="0" formatCode="#,##0.0">
                  <c:v>214.01313999999999</c:v>
                </c:pt>
                <c:pt idx="4" formatCode="#,##0.0">
                  <c:v>707.7</c:v>
                </c:pt>
                <c:pt idx="5" formatCode="#,##0.0">
                  <c:v>15.87654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4799620484309285"/>
          <c:y val="0.27276527351820246"/>
          <c:w val="0.3105945902763001"/>
          <c:h val="0.4664880853084217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  <c:explosion val="1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2,3%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2,9%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3259421960798437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0,1%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60,2%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095450673147983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4.3980206367595108E-2"/>
                      <c:h val="2.326576824438590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0.40574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096215" y="3350758"/>
          <a:ext cx="1539978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81,7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2019 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муниципального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образования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поселения  и 8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сельских поселений района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без учета межбюджетных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трансфертами между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этими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50729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312138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94401" y="463863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8918" y="1915305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0" y="2690979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94401" y="387071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78767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82580" y="539250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6888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2584" y="5007420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94401" y="4256864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61703"/>
            <a:ext cx="1337756" cy="3362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:a16="http://schemas.microsoft.com/office/drawing/2014/main" xmlns="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5544" y="5236089"/>
            <a:ext cx="439833" cy="574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:a16="http://schemas.microsoft.com/office/drawing/2014/main" xmlns="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44" y="4599265"/>
            <a:ext cx="429230" cy="569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:a16="http://schemas.microsoft.com/office/drawing/2014/main" xmlns="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66090" y="5231079"/>
            <a:ext cx="458122" cy="5937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:a16="http://schemas.microsoft.com/office/drawing/2014/main" xmlns="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85110" y="4599265"/>
            <a:ext cx="439103" cy="5721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:a16="http://schemas.microsoft.com/office/drawing/2014/main" xmlns="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027" y="5271323"/>
            <a:ext cx="425875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:a16="http://schemas.microsoft.com/office/drawing/2014/main" xmlns="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834" y="4614400"/>
            <a:ext cx="439102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:a16="http://schemas.microsoft.com/office/drawing/2014/main" xmlns="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9198" y="5303031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:a16="http://schemas.microsoft.com/office/drawing/2014/main" xmlns="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13597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:a16="http://schemas.microsoft.com/office/drawing/2014/main" xmlns="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37" y="3938337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:a16="http://schemas.microsoft.com/office/drawing/2014/main" xmlns="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поселение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:a16="http://schemas.microsoft.com/office/drawing/2014/main" xmlns="" id="{C0070E7D-81DB-442B-92AA-C16DBEB05C72}"/>
              </a:ext>
            </a:extLst>
          </p:cNvPr>
          <p:cNvSpPr/>
          <p:nvPr/>
        </p:nvSpPr>
        <p:spPr>
          <a:xfrm>
            <a:off x="2264798" y="3281280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:a16="http://schemas.microsoft.com/office/drawing/2014/main" xmlns="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xmlns="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26548" y="3220452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606013"/>
              </p:ext>
            </p:extLst>
          </p:nvPr>
        </p:nvGraphicFramePr>
        <p:xfrm>
          <a:off x="158628" y="1313829"/>
          <a:ext cx="6366715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4432"/>
                <a:gridCol w="1582996"/>
                <a:gridCol w="1029230"/>
                <a:gridCol w="950057"/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январь-июль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 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2 142,5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1 133,3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52,2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1 422,9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758,0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Консолидированный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бюджет</a:t>
            </a:r>
          </a:p>
        </p:txBody>
      </p:sp>
      <p:sp>
        <p:nvSpPr>
          <p:cNvPr id="164" name="TextBox 8"/>
          <p:cNvSpPr txBox="1"/>
          <p:nvPr/>
        </p:nvSpPr>
        <p:spPr>
          <a:xfrm>
            <a:off x="187397" y="3394611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425784"/>
              </p:ext>
            </p:extLst>
          </p:nvPr>
        </p:nvGraphicFramePr>
        <p:xfrm>
          <a:off x="167210" y="3902442"/>
          <a:ext cx="6358133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0653"/>
                <a:gridCol w="1275468"/>
                <a:gridCol w="1141006"/>
                <a:gridCol w="1141006"/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7 </a:t>
                      </a:r>
                      <a:r>
                        <a:rPr lang="ru-RU" sz="1100" u="none" strike="noStrike" dirty="0">
                          <a:effectLst/>
                        </a:rPr>
                        <a:t>мес.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1 602,2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937,6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58,5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52,2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1 161,8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8221" y="95981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11350" y="35809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68960" y="74523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006712"/>
              </p:ext>
            </p:extLst>
          </p:nvPr>
        </p:nvGraphicFramePr>
        <p:xfrm>
          <a:off x="111422" y="6205433"/>
          <a:ext cx="3444498" cy="249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040883"/>
              </p:ext>
            </p:extLst>
          </p:nvPr>
        </p:nvGraphicFramePr>
        <p:xfrm>
          <a:off x="3645024" y="6177825"/>
          <a:ext cx="2899881" cy="254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1905" y="4973963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9608194"/>
              </p:ext>
            </p:extLst>
          </p:nvPr>
        </p:nvGraphicFramePr>
        <p:xfrm>
          <a:off x="26590" y="1143939"/>
          <a:ext cx="6786786" cy="3572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213016"/>
              </p:ext>
            </p:extLst>
          </p:nvPr>
        </p:nvGraphicFramePr>
        <p:xfrm>
          <a:off x="26591" y="5319909"/>
          <a:ext cx="6786785" cy="3716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5104" y="483979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1133,3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30080" y="730830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937,6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33488"/>
              </p:ext>
            </p:extLst>
          </p:nvPr>
        </p:nvGraphicFramePr>
        <p:xfrm>
          <a:off x="5085184" y="4211960"/>
          <a:ext cx="1224136" cy="1728192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6"/>
              </a:tblGrid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350,2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215,7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49,1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43,2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31,2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10,9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758,0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94091"/>
              </p:ext>
            </p:extLst>
          </p:nvPr>
        </p:nvGraphicFramePr>
        <p:xfrm>
          <a:off x="5085184" y="6890259"/>
          <a:ext cx="1224135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5"/>
              </a:tblGrid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214,0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163,9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37,6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707,7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94218" y="3932865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1208" y="658822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364283"/>
              </p:ext>
            </p:extLst>
          </p:nvPr>
        </p:nvGraphicFramePr>
        <p:xfrm>
          <a:off x="26590" y="692459"/>
          <a:ext cx="6831409" cy="2655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504337"/>
              </p:ext>
            </p:extLst>
          </p:nvPr>
        </p:nvGraphicFramePr>
        <p:xfrm>
          <a:off x="-17905" y="3275856"/>
          <a:ext cx="6828369" cy="2880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090872"/>
              </p:ext>
            </p:extLst>
          </p:nvPr>
        </p:nvGraphicFramePr>
        <p:xfrm>
          <a:off x="26591" y="6156176"/>
          <a:ext cx="6831409" cy="296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53532"/>
              </p:ext>
            </p:extLst>
          </p:nvPr>
        </p:nvGraphicFramePr>
        <p:xfrm>
          <a:off x="208619" y="1289152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549823"/>
                <a:gridCol w="1062119"/>
                <a:gridCol w="898553"/>
                <a:gridCol w="930266"/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2020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январь 2020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2020  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2 174,1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281016"/>
              </p:ext>
            </p:extLst>
          </p:nvPr>
        </p:nvGraphicFramePr>
        <p:xfrm>
          <a:off x="360759" y="1353204"/>
          <a:ext cx="6236593" cy="747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58698"/>
              </p:ext>
            </p:extLst>
          </p:nvPr>
        </p:nvGraphicFramePr>
        <p:xfrm>
          <a:off x="202757" y="1205541"/>
          <a:ext cx="3305514" cy="7606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/>
                <a:gridCol w="895761"/>
                <a:gridCol w="551662"/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</a:t>
                      </a:r>
                    </a:p>
                    <a:p>
                      <a:pPr algn="r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09329"/>
              </p:ext>
            </p:extLst>
          </p:nvPr>
        </p:nvGraphicFramePr>
        <p:xfrm>
          <a:off x="3587750" y="1203520"/>
          <a:ext cx="3009602" cy="637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/>
                <a:gridCol w="865780"/>
                <a:gridCol w="502372"/>
              </a:tblGrid>
              <a:tr h="77619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795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1414233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42438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76,1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63211" y="7697760"/>
            <a:ext cx="3429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январь 2020 года муниципальные программы Новокубанского района исполнены в сумме 76,1 млн. руб., что составляет 3,8 %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348086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4508</TotalTime>
  <Words>641</Words>
  <Application>Microsoft Office PowerPoint</Application>
  <PresentationFormat>Экран (4:3)</PresentationFormat>
  <Paragraphs>263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Березовская Валерия</cp:lastModifiedBy>
  <cp:revision>410</cp:revision>
  <cp:lastPrinted>2020-02-26T12:13:35Z</cp:lastPrinted>
  <dcterms:modified xsi:type="dcterms:W3CDTF">2020-04-15T08:08:46Z</dcterms:modified>
</cp:coreProperties>
</file>