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51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8\&#1050;&#1088;&#1072;&#1089;&#1086;&#1090;&#107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8\&#1050;&#1088;&#1072;&#1089;&#1086;&#1090;&#1072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8\&#1050;&#1088;&#1072;&#1089;&#1086;&#1090;&#1072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8\&#1050;&#1088;&#1072;&#1089;&#1086;&#1090;&#1072;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doughnutChart>
        <c:varyColors val="1"/>
        <c:ser>
          <c:idx val="0"/>
          <c:order val="0"/>
          <c:dLbls>
            <c:numFmt formatCode="0.0%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[Красота.xlsx]Исполнение!$A$29:$A$31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[Красота.xlsx]Исполнение!$B$29:$B$31</c:f>
              <c:numCache>
                <c:formatCode>#,##0.0</c:formatCode>
                <c:ptCount val="3"/>
                <c:pt idx="0">
                  <c:v>340.47005000000001</c:v>
                </c:pt>
                <c:pt idx="1">
                  <c:v>38.817767029999999</c:v>
                </c:pt>
                <c:pt idx="2" formatCode="0.0">
                  <c:v>807.91819999999996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26211832895888"/>
          <c:y val="8.8952073566611903E-2"/>
          <c:w val="0.36545483377077864"/>
          <c:h val="0.8325854748330182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4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75120283220411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'[Красота.xlsx]Доходы и динамика'!$A$2</c:f>
              <c:strCache>
                <c:ptCount val="1"/>
                <c:pt idx="0">
                  <c:v>2018год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txPr>
              <a:bodyPr rot="-5400000"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'[Красота.xlsx]Доходы и динамика'!$B$2:$M$2</c:f>
              <c:numCache>
                <c:formatCode>#,##0.0</c:formatCode>
                <c:ptCount val="12"/>
                <c:pt idx="0">
                  <c:v>42.405989999999996</c:v>
                </c:pt>
                <c:pt idx="1">
                  <c:v>43.591319999999989</c:v>
                </c:pt>
                <c:pt idx="2">
                  <c:v>63.172190000000008</c:v>
                </c:pt>
                <c:pt idx="3">
                  <c:v>61.034259999999996</c:v>
                </c:pt>
                <c:pt idx="4">
                  <c:v>42.339979999999997</c:v>
                </c:pt>
                <c:pt idx="5">
                  <c:v>54.771629999999988</c:v>
                </c:pt>
                <c:pt idx="6">
                  <c:v>71.972447029999984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1"/>
          <c:order val="1"/>
          <c:tx>
            <c:strRef>
              <c:f>'[Красота.xlsx]Доходы и динамика'!$A$3</c:f>
              <c:strCache>
                <c:ptCount val="1"/>
                <c:pt idx="0">
                  <c:v>2017 год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txPr>
              <a:bodyPr rot="-5400000"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'[Красота.xlsx]Доходы и динамика'!$B$3:$M$3</c:f>
              <c:numCache>
                <c:formatCode>#,##0.0</c:formatCode>
                <c:ptCount val="12"/>
                <c:pt idx="0">
                  <c:v>38.548230000000011</c:v>
                </c:pt>
                <c:pt idx="1">
                  <c:v>39.950363299999985</c:v>
                </c:pt>
                <c:pt idx="2">
                  <c:v>55.190340000000006</c:v>
                </c:pt>
                <c:pt idx="3">
                  <c:v>51.6785</c:v>
                </c:pt>
                <c:pt idx="4">
                  <c:v>42.692199999999993</c:v>
                </c:pt>
                <c:pt idx="5">
                  <c:v>36.221909999999994</c:v>
                </c:pt>
                <c:pt idx="6">
                  <c:v>62.48974969999999</c:v>
                </c:pt>
                <c:pt idx="7">
                  <c:v>49.12406</c:v>
                </c:pt>
                <c:pt idx="8">
                  <c:v>45.955089620000024</c:v>
                </c:pt>
                <c:pt idx="9">
                  <c:v>77.425892469999994</c:v>
                </c:pt>
                <c:pt idx="10">
                  <c:v>71.369160000000008</c:v>
                </c:pt>
                <c:pt idx="11">
                  <c:v>71.317839999999975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38587776"/>
        <c:axId val="39257216"/>
      </c:barChart>
      <c:lineChart>
        <c:grouping val="standard"/>
        <c:varyColors val="0"/>
        <c:ser>
          <c:idx val="2"/>
          <c:order val="2"/>
          <c:tx>
            <c:strRef>
              <c:f>'[Красота.xlsx]Доходы и динамика'!$A$4</c:f>
              <c:strCache>
                <c:ptCount val="1"/>
                <c:pt idx="0">
                  <c:v>динамика в 2017 году</c:v>
                </c:pt>
              </c:strCache>
            </c:strRef>
          </c:tx>
          <c:dLbls>
            <c:dLbl>
              <c:idx val="2"/>
              <c:layout>
                <c:manualLayout>
                  <c:x val="-3.4722222222222245E-2"/>
                  <c:y val="2.54656408409557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3888888888888888E-2"/>
                  <c:y val="3.30296925758931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'[Красота.xlsx]Доходы и динамика'!$B$4:$M$4</c:f>
              <c:numCache>
                <c:formatCode>0.0</c:formatCode>
                <c:ptCount val="12"/>
                <c:pt idx="0">
                  <c:v>126.07596302910189</c:v>
                </c:pt>
                <c:pt idx="1">
                  <c:v>117.05796968533807</c:v>
                </c:pt>
                <c:pt idx="2">
                  <c:v>103.42493914288444</c:v>
                </c:pt>
                <c:pt idx="3">
                  <c:v>88.21807293907176</c:v>
                </c:pt>
                <c:pt idx="4">
                  <c:v>114.13653437420625</c:v>
                </c:pt>
                <c:pt idx="5">
                  <c:v>91.929581897273749</c:v>
                </c:pt>
                <c:pt idx="6">
                  <c:v>101.9087786390255</c:v>
                </c:pt>
                <c:pt idx="7">
                  <c:v>101.59128604103849</c:v>
                </c:pt>
                <c:pt idx="8">
                  <c:v>80.773315979393246</c:v>
                </c:pt>
                <c:pt idx="9">
                  <c:v>98.776527867417315</c:v>
                </c:pt>
                <c:pt idx="10">
                  <c:v>93.964404490121566</c:v>
                </c:pt>
                <c:pt idx="11">
                  <c:v>94.699533658391474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'[Красота.xlsx]Доходы и динамика'!$A$5</c:f>
              <c:strCache>
                <c:ptCount val="1"/>
                <c:pt idx="0">
                  <c:v>динамика в 2018 году</c:v>
                </c:pt>
              </c:strCache>
            </c:strRef>
          </c:tx>
          <c:marker>
            <c:symbol val="square"/>
            <c:size val="7"/>
          </c:marker>
          <c:dLbls>
            <c:dLbl>
              <c:idx val="1"/>
              <c:layout>
                <c:manualLayout>
                  <c:x val="-3.0555555555555555E-2"/>
                  <c:y val="3.30296925758931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7777777777777776E-2"/>
                  <c:y val="3.55510431542056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'[Красота.xlsx]Доходы и динамика'!$B$5:$H$5</c:f>
              <c:numCache>
                <c:formatCode>0.0</c:formatCode>
                <c:ptCount val="7"/>
                <c:pt idx="0">
                  <c:v>110.0076190268658</c:v>
                </c:pt>
                <c:pt idx="1">
                  <c:v>109.11370110118625</c:v>
                </c:pt>
                <c:pt idx="2">
                  <c:v>114.46240410912489</c:v>
                </c:pt>
                <c:pt idx="3">
                  <c:v>118.10377623189527</c:v>
                </c:pt>
                <c:pt idx="4">
                  <c:v>99.174978099043869</c:v>
                </c:pt>
                <c:pt idx="5">
                  <c:v>151.2113248583523</c:v>
                </c:pt>
                <c:pt idx="6">
                  <c:v>115.17480446877192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259136"/>
        <c:axId val="39269120"/>
      </c:lineChart>
      <c:catAx>
        <c:axId val="38587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9257216"/>
        <c:crosses val="autoZero"/>
        <c:auto val="1"/>
        <c:lblAlgn val="ctr"/>
        <c:lblOffset val="100"/>
        <c:noMultiLvlLbl val="0"/>
      </c:catAx>
      <c:valAx>
        <c:axId val="39257216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,##0.0" sourceLinked="1"/>
        <c:majorTickMark val="none"/>
        <c:minorTickMark val="none"/>
        <c:tickLblPos val="nextTo"/>
        <c:crossAx val="38587776"/>
        <c:crosses val="autoZero"/>
        <c:crossBetween val="between"/>
      </c:valAx>
      <c:catAx>
        <c:axId val="39259136"/>
        <c:scaling>
          <c:orientation val="minMax"/>
        </c:scaling>
        <c:delete val="1"/>
        <c:axPos val="b"/>
        <c:majorTickMark val="out"/>
        <c:minorTickMark val="none"/>
        <c:tickLblPos val="nextTo"/>
        <c:crossAx val="39269120"/>
        <c:crosses val="autoZero"/>
        <c:auto val="1"/>
        <c:lblAlgn val="ctr"/>
        <c:lblOffset val="100"/>
        <c:noMultiLvlLbl val="0"/>
      </c:catAx>
      <c:valAx>
        <c:axId val="39269120"/>
        <c:scaling>
          <c:orientation val="minMax"/>
          <c:max val="19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/>
                  <a:t>с начала года, %</a:t>
                </a:r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39259136"/>
        <c:crosses val="max"/>
        <c:crossBetween val="between"/>
      </c:valAx>
    </c:plotArea>
    <c:legend>
      <c:legendPos val="b"/>
      <c:layout>
        <c:manualLayout>
          <c:xMode val="edge"/>
          <c:yMode val="edge"/>
          <c:x val="0.16635826771653545"/>
          <c:y val="0.91639936049019821"/>
          <c:w val="0.66728346456692911"/>
          <c:h val="4.8301731413427446E-2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5.4334964835777849E-2"/>
          <c:y val="0.1112331282607998"/>
          <c:w val="0.77861110649987086"/>
          <c:h val="0.82626695894967883"/>
        </c:manualLayout>
      </c:layout>
      <c:doughnut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Lbls>
            <c:dLbl>
              <c:idx val="3"/>
              <c:layout>
                <c:manualLayout>
                  <c:x val="0.14793906873364915"/>
                  <c:y val="-0.1319975943861568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8.8723731613547102E-3"/>
                  <c:y val="-1.661481713009152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1.6699081402597925E-2"/>
                  <c:y val="1.329087694671230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0"/>
                  <c:y val="-0.134427527291668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[Красота.xlsx]Структура!$A$4:$A$9</c:f>
              <c:strCache>
                <c:ptCount val="6"/>
                <c:pt idx="0">
                  <c:v>Налог на доходы физических лиц</c:v>
                </c:pt>
                <c:pt idx="1">
                  <c:v>Акцизы на нефтепродукты</c:v>
                </c:pt>
                <c:pt idx="2">
                  <c:v>Специальные налоговые режимы</c:v>
                </c:pt>
                <c:pt idx="3">
                  <c:v>Налог на имущество физических лиц</c:v>
                </c:pt>
                <c:pt idx="4">
                  <c:v>Земельный налог</c:v>
                </c:pt>
                <c:pt idx="5">
                  <c:v>Прочие налоговые доходы</c:v>
                </c:pt>
              </c:strCache>
            </c:strRef>
          </c:cat>
          <c:val>
            <c:numRef>
              <c:f>[Красота.xlsx]Структура!$B$4:$B$9</c:f>
              <c:numCache>
                <c:formatCode>#,##0.00</c:formatCode>
                <c:ptCount val="6"/>
                <c:pt idx="0">
                  <c:v>220344.08</c:v>
                </c:pt>
                <c:pt idx="1">
                  <c:v>26786.080000000002</c:v>
                </c:pt>
                <c:pt idx="2">
                  <c:v>42869.98</c:v>
                </c:pt>
                <c:pt idx="3">
                  <c:v>1485.58</c:v>
                </c:pt>
                <c:pt idx="4">
                  <c:v>42656.030000000006</c:v>
                </c:pt>
                <c:pt idx="5">
                  <c:v>6328.2999999999993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99"/>
        <c:holeSize val="50"/>
      </c:doughnut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8.7812719492438698E-2"/>
          <c:y val="8.7176376512100598E-2"/>
          <c:w val="0.75092407722406684"/>
          <c:h val="0.82564724697579883"/>
        </c:manualLayout>
      </c:layout>
      <c:doughnut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Lbls>
            <c:dLbl>
              <c:idx val="0"/>
              <c:layout>
                <c:manualLayout>
                  <c:x val="4.0805913580143774E-3"/>
                  <c:y val="-5.383972824361841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1.2241774074043133E-2"/>
                  <c:y val="-3.589315216241227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1.2241774074043133E-2"/>
                  <c:y val="6.7299660304523017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0.1448609932095104"/>
                  <c:y val="-0.13459932060904603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[Красота.xlsx]Структура!$A$26:$A$31</c:f>
              <c:strCache>
                <c:ptCount val="6"/>
                <c:pt idx="0">
                  <c:v>Доходы от использования имущества, находящегося в государственной и муниципальной собственности</c:v>
                </c:pt>
                <c:pt idx="1">
                  <c:v>Доходы от оказания платных услуг и компенсации затрат государства</c:v>
                </c:pt>
                <c:pt idx="2">
                  <c:v>Доходы от продажи земельных участков и имущества</c:v>
                </c:pt>
                <c:pt idx="3">
                  <c:v>Штрафы, санкции</c:v>
                </c:pt>
                <c:pt idx="4">
                  <c:v>Плата за негативное воздействие на окружающую среду</c:v>
                </c:pt>
                <c:pt idx="5">
                  <c:v>Прочие неналоговые доходы</c:v>
                </c:pt>
              </c:strCache>
            </c:strRef>
          </c:cat>
          <c:val>
            <c:numRef>
              <c:f>[Красота.xlsx]Структура!$B$26:$B$31</c:f>
              <c:numCache>
                <c:formatCode>#,##0.00</c:formatCode>
                <c:ptCount val="6"/>
                <c:pt idx="0">
                  <c:v>13172.927029999999</c:v>
                </c:pt>
                <c:pt idx="1">
                  <c:v>1917.4299999999996</c:v>
                </c:pt>
                <c:pt idx="2">
                  <c:v>18614.68</c:v>
                </c:pt>
                <c:pt idx="3">
                  <c:v>3737.96</c:v>
                </c:pt>
                <c:pt idx="4">
                  <c:v>928.49</c:v>
                </c:pt>
                <c:pt idx="5" formatCode="0.00">
                  <c:v>446.28000000000003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46"/>
        <c:holeSize val="50"/>
      </c:doughnutChart>
    </c:plotArea>
    <c:plotVisOnly val="1"/>
    <c:dispBlanksAs val="gap"/>
    <c:showDLblsOverMax val="0"/>
  </c:chart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12148876340087002"/>
          <c:w val="0.50633542571920509"/>
          <c:h val="0.7790581856168994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7"/>
            <c:bubble3D val="0"/>
            <c:spPr>
              <a:solidFill>
                <a:srgbClr val="FFC000"/>
              </a:solidFill>
            </c:spPr>
          </c:dPt>
          <c:dPt>
            <c:idx val="8"/>
            <c:bubble3D val="0"/>
          </c:dPt>
          <c:dPt>
            <c:idx val="9"/>
            <c:bubble3D val="0"/>
          </c:dPt>
          <c:dLbls>
            <c:dLbl>
              <c:idx val="0"/>
              <c:layout>
                <c:manualLayout>
                  <c:x val="0.13633863973954483"/>
                  <c:y val="-0.1908253795791845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7,8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30199741705748639"/>
                  <c:y val="-0.1902018924981328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0,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9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3049294308153260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en-US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 5,6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25655120381097146"/>
                  <c:y val="-1.5850157708177735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5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,3%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2,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0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 % 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31225946520992526"/>
                  <c:y val="0.2830385305031738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 smtClean="0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 долга 0,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Средства массовой информации 0,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19204690113849862"/>
                  <c:y val="0.3917253262163926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Здравоохранение 5,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0.12167857095034647"/>
                  <c:y val="0.1539729605937265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Образование 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57,4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5290447129789402E-2"/>
                  <c:y val="-0.1652945018138535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9,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4.3980206367595105E-3"/>
                  <c:y val="-0.16464373605868088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6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,1%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numRef>
              <c:f>Лист1!$A$2:$A$11</c:f>
              <c:numCache>
                <c:formatCode>General</c:formatCode>
                <c:ptCount val="10"/>
              </c:numCache>
            </c:numRef>
          </c:cat>
          <c:val>
            <c:numRef>
              <c:f>Лист1!$B$2:$B$11</c:f>
              <c:numCache>
                <c:formatCode>_-* #,##0.0\ _₽_-;\-* #,##0.0\ _₽_-;_-* "-"??\ _₽_-;_-@_-</c:formatCode>
                <c:ptCount val="10"/>
                <c:pt idx="0">
                  <c:v>10.321350762527233</c:v>
                </c:pt>
                <c:pt idx="1">
                  <c:v>0.68082788671023964</c:v>
                </c:pt>
                <c:pt idx="2">
                  <c:v>2.1786492374727668</c:v>
                </c:pt>
                <c:pt idx="3">
                  <c:v>2.7777777777777777</c:v>
                </c:pt>
                <c:pt idx="4">
                  <c:v>1.7973856209150325</c:v>
                </c:pt>
                <c:pt idx="5">
                  <c:v>0.2178649237472767</c:v>
                </c:pt>
                <c:pt idx="6">
                  <c:v>4.7657952069716778</c:v>
                </c:pt>
                <c:pt idx="7">
                  <c:v>63.289760348583876</c:v>
                </c:pt>
                <c:pt idx="8">
                  <c:v>8.306100217864925</c:v>
                </c:pt>
                <c:pt idx="9">
                  <c:v>5.3376906318082789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0.16872</cdr:x>
      <cdr:y>0.44806</cdr:y>
    </cdr:from>
    <cdr:to>
      <cdr:x>0.38485</cdr:x>
      <cdr:y>0.58013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461492" y="2396678"/>
          <a:ext cx="1872208" cy="706443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1 148,3</a:t>
          </a:r>
        </a:p>
        <a:p xmlns:a="http://schemas.openxmlformats.org/drawingml/2006/main">
          <a:pPr algn="ctr">
            <a:defRPr/>
          </a:pP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  <cdr:relSizeAnchor xmlns:cdr="http://schemas.openxmlformats.org/drawingml/2006/chartDrawing">
    <cdr:from>
      <cdr:x>0.05714</cdr:x>
      <cdr:y>0.72684</cdr:y>
    </cdr:from>
    <cdr:to>
      <cdr:x>0.13195</cdr:x>
      <cdr:y>0.84239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 flipH="1">
          <a:off x="495003" y="4076690"/>
          <a:ext cx="648072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0.12364</cdr:x>
      <cdr:y>0.12343</cdr:y>
    </cdr:from>
    <cdr:to>
      <cdr:x>0.14857</cdr:x>
      <cdr:y>0.22614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 flipH="1" flipV="1">
          <a:off x="1071067" y="692314"/>
          <a:ext cx="216024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0.23169</cdr:x>
      <cdr:y>0.09776</cdr:y>
    </cdr:from>
    <cdr:to>
      <cdr:x>0.24832</cdr:x>
      <cdr:y>0.17479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 flipV="1">
          <a:off x="2007171" y="548298"/>
          <a:ext cx="144016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0.33535</cdr:x>
      <cdr:y>0.11324</cdr:y>
    </cdr:from>
    <cdr:to>
      <cdr:x>0.39354</cdr:x>
      <cdr:y>0.17744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V="1">
          <a:off x="2905150" y="635141"/>
          <a:ext cx="504099" cy="36008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0.43748</cdr:x>
      <cdr:y>0.14797</cdr:y>
    </cdr:from>
    <cdr:to>
      <cdr:x>0.59542</cdr:x>
      <cdr:y>0.21216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 flipV="1">
          <a:off x="3789909" y="829921"/>
          <a:ext cx="1368214" cy="36003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0.46242</cdr:x>
      <cdr:y>0.19932</cdr:y>
    </cdr:from>
    <cdr:to>
      <cdr:x>0.62035</cdr:x>
      <cdr:y>0.23784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 flipV="1">
          <a:off x="4005933" y="1117953"/>
          <a:ext cx="1368146" cy="21605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0.47904</cdr:x>
      <cdr:y>0.27635</cdr:y>
    </cdr:from>
    <cdr:to>
      <cdr:x>0.62035</cdr:x>
      <cdr:y>0.28919</cdr:y>
    </cdr:to>
    <cdr:cxnSp macro="">
      <cdr:nvCxnSpPr>
        <cdr:cNvPr id="38" name="Прямая соединительная линия 37"/>
        <cdr:cNvCxnSpPr/>
      </cdr:nvCxnSpPr>
      <cdr:spPr>
        <a:xfrm xmlns:a="http://schemas.openxmlformats.org/drawingml/2006/main">
          <a:off x="4149949" y="1550001"/>
          <a:ext cx="1224166" cy="7201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0.31487</cdr:y>
    </cdr:from>
    <cdr:to>
      <cdr:x>0.59975</cdr:x>
      <cdr:y>0.37906</cdr:y>
    </cdr:to>
    <cdr:cxnSp macro="">
      <cdr:nvCxnSpPr>
        <cdr:cNvPr id="40" name="Прямая соединительная линия 39"/>
        <cdr:cNvCxnSpPr/>
      </cdr:nvCxnSpPr>
      <cdr:spPr>
        <a:xfrm xmlns:a="http://schemas.openxmlformats.org/drawingml/2006/main">
          <a:off x="4331494" y="1766025"/>
          <a:ext cx="864133" cy="36002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0.50131</cdr:x>
      <cdr:y>0.34055</cdr:y>
    </cdr:from>
    <cdr:to>
      <cdr:x>0.65093</cdr:x>
      <cdr:y>0.61014</cdr:y>
    </cdr:to>
    <cdr:cxnSp macro="">
      <cdr:nvCxnSpPr>
        <cdr:cNvPr id="42" name="Прямая соединительная линия 41"/>
        <cdr:cNvCxnSpPr/>
      </cdr:nvCxnSpPr>
      <cdr:spPr>
        <a:xfrm xmlns:a="http://schemas.openxmlformats.org/drawingml/2006/main">
          <a:off x="4342835" y="1910041"/>
          <a:ext cx="1296156" cy="151212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0.3919</cdr:y>
    </cdr:from>
    <cdr:to>
      <cdr:x>0.61204</cdr:x>
      <cdr:y>0.76421</cdr:y>
    </cdr:to>
    <cdr:cxnSp macro="">
      <cdr:nvCxnSpPr>
        <cdr:cNvPr id="44" name="Прямая соединительная линия 43"/>
        <cdr:cNvCxnSpPr/>
      </cdr:nvCxnSpPr>
      <cdr:spPr>
        <a:xfrm xmlns:a="http://schemas.openxmlformats.org/drawingml/2006/main">
          <a:off x="4331494" y="2198073"/>
          <a:ext cx="970583" cy="20882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45BF18-0691-4E28-8779-732F7F24D89B}" type="datetimeFigureOut">
              <a:rPr lang="ru-RU" smtClean="0"/>
              <a:t>21.08.2018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99FB3-E518-450E-9085-0F7813F13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736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E99FB3-E518-450E-9085-0F7813F139D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210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332656"/>
            <a:ext cx="6323916" cy="25033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Финансовое управление администрации МО Новокубанский район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1769" y="2458579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январь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 rot="16200000">
            <a:off x="-200591" y="694826"/>
            <a:ext cx="2009137" cy="111970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2018 год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914775" y="4774283"/>
            <a:ext cx="49012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 – это свод бюджета муниципального образования Новокубанский район, бюджета 1 городского поселения района и бюджетов 8 сельских поселений района без учета межбюджетных трансфертами между этими бюджетами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464647" y="1591240"/>
            <a:ext cx="635142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Основные параметры исполнения консолидированного бюджета Новокубанского района</a:t>
            </a:r>
            <a:endParaRPr lang="ru-RU" sz="3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71769" y="3028938"/>
            <a:ext cx="1264414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март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171769" y="4757130"/>
            <a:ext cx="1264415" cy="256046"/>
          </a:xfrm>
          <a:prstGeom prst="roundRect">
            <a:avLst/>
          </a:prstGeom>
          <a:solidFill>
            <a:srgbClr val="F2DCDB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сентябрь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171769" y="2740906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февраль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171768" y="3316970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апрель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71766" y="4181066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июль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171769" y="3605002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май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171763" y="5343032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ноябрь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71767" y="3893034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июнь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171764" y="5045162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октябрь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171765" y="4469098"/>
            <a:ext cx="1264415" cy="256046"/>
          </a:xfrm>
          <a:prstGeom prst="roundRect">
            <a:avLst/>
          </a:prstGeom>
          <a:solidFill>
            <a:srgbClr val="F2DC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август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171769" y="5621226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декабрь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93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381625" y="145501"/>
            <a:ext cx="3467100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Структура доходной части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07704" y="3573016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1 187,2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1386164"/>
              </p:ext>
            </p:extLst>
          </p:nvPr>
        </p:nvGraphicFramePr>
        <p:xfrm>
          <a:off x="0" y="804493"/>
          <a:ext cx="9144000" cy="6053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458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857500" y="145501"/>
            <a:ext cx="5991225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Динамика поступления налоговых и неналоговых доходов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925" y="5657671"/>
            <a:ext cx="883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январь-июль 2018 года в консолидированный бюджет Новокубанского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района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поступило 379,3 миллиона рублей налоговых и неналоговых доходов, что составляет 116,1 % к объемам поступлений за аналогичный период 2017 года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3209960"/>
              </p:ext>
            </p:extLst>
          </p:nvPr>
        </p:nvGraphicFramePr>
        <p:xfrm>
          <a:off x="0" y="620688"/>
          <a:ext cx="9144000" cy="5036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354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219700" y="145501"/>
            <a:ext cx="3629025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налоговых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доходов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341185"/>
              </p:ext>
            </p:extLst>
          </p:nvPr>
        </p:nvGraphicFramePr>
        <p:xfrm>
          <a:off x="5508104" y="2348881"/>
          <a:ext cx="3456384" cy="30963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184"/>
                <a:gridCol w="1274200"/>
              </a:tblGrid>
              <a:tr h="81556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Январь-июль         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года </a:t>
                      </a:r>
                      <a:r>
                        <a:rPr lang="ru-RU" sz="11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доходы всего, из них:</a:t>
                      </a:r>
                      <a:endParaRPr lang="ru-RU" sz="1100" b="1" i="1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340 470,05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220 344,08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 на нефтепродукты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26 786,08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Специальные налоговые режимы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42 869,98</a:t>
                      </a:r>
                    </a:p>
                  </a:txBody>
                  <a:tcPr marL="9525" marR="9525" marT="9525" marB="0" anchor="ctr"/>
                </a:tc>
              </a:tr>
              <a:tr h="5090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физических лиц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1 485,58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42 656,03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налоговые доходы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6 328,30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547664" y="3861048"/>
            <a:ext cx="2390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340,5 млн. руб.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2157572"/>
              </p:ext>
            </p:extLst>
          </p:nvPr>
        </p:nvGraphicFramePr>
        <p:xfrm>
          <a:off x="1" y="1124745"/>
          <a:ext cx="6084167" cy="5733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8760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029200" y="145501"/>
            <a:ext cx="3819525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Структура неналоговых доходов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749645"/>
              </p:ext>
            </p:extLst>
          </p:nvPr>
        </p:nvGraphicFramePr>
        <p:xfrm>
          <a:off x="5508104" y="2276872"/>
          <a:ext cx="3528392" cy="3579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1445"/>
                <a:gridCol w="1106947"/>
              </a:tblGrid>
              <a:tr h="616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Январь-июнь   2018 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года </a:t>
                      </a:r>
                      <a:r>
                        <a:rPr lang="ru-RU" sz="11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2310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 всего, из них:</a:t>
                      </a:r>
                      <a:endParaRPr lang="ru-RU" sz="11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38 817,77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13 172,93</a:t>
                      </a:r>
                    </a:p>
                  </a:txBody>
                  <a:tcPr marL="9525" marR="9525" marT="9525" marB="0" anchor="ctr"/>
                </a:tc>
              </a:tr>
              <a:tr h="43558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оказания платных услуг и компенсации затрат государства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1 917,43</a:t>
                      </a:r>
                    </a:p>
                  </a:txBody>
                  <a:tcPr marL="9525" marR="9525" marT="9525" marB="0" anchor="ctr"/>
                </a:tc>
              </a:tr>
              <a:tr h="43558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продажи земельных участков и имущества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18 614,68</a:t>
                      </a:r>
                    </a:p>
                  </a:txBody>
                  <a:tcPr marL="9525" marR="9525" marT="9525" marB="0" anchor="ctr"/>
                </a:tc>
              </a:tr>
              <a:tr h="22310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Штрафы, санкции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3 737,96</a:t>
                      </a:r>
                    </a:p>
                  </a:txBody>
                  <a:tcPr marL="9525" marR="9525" marT="9525" marB="0" anchor="ctr"/>
                </a:tc>
              </a:tr>
              <a:tr h="48266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Плата за негативное воздействие на окружающую среду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928,49</a:t>
                      </a:r>
                    </a:p>
                  </a:txBody>
                  <a:tcPr marL="9525" marR="9525" marT="9525" marB="0" anchor="ctr"/>
                </a:tc>
              </a:tr>
              <a:tr h="48266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446,28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734939" y="3789040"/>
            <a:ext cx="2390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38,8 млн. руб.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2614968"/>
              </p:ext>
            </p:extLst>
          </p:nvPr>
        </p:nvGraphicFramePr>
        <p:xfrm>
          <a:off x="0" y="1196752"/>
          <a:ext cx="6224588" cy="56612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167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020724" y="145501"/>
            <a:ext cx="3828001" cy="357677"/>
          </a:xfr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Исполнение расходной части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800225" y="588903"/>
            <a:ext cx="5762625" cy="42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20086"/>
              </p:ext>
            </p:extLst>
          </p:nvPr>
        </p:nvGraphicFramePr>
        <p:xfrm>
          <a:off x="222945" y="1136545"/>
          <a:ext cx="8587680" cy="5528533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023165"/>
                <a:gridCol w="1156059"/>
                <a:gridCol w="1168101"/>
                <a:gridCol w="1240355"/>
              </a:tblGrid>
              <a:tr h="57368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Исполнено      за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7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мес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      2018 года,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9525" marR="36000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% исполнения годовых бюджетных назначений 2018 года</a:t>
                      </a:r>
                    </a:p>
                  </a:txBody>
                  <a:tcPr marL="9525" marR="36000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Динамика к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2017 году, %</a:t>
                      </a:r>
                    </a:p>
                  </a:txBody>
                  <a:tcPr marL="9525" marR="36000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8841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в том числе: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1148,3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76164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124,3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196,0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51102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154,8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659,1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КИНЕМАТОГРАФИЯ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124,0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135,9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МАССОВОЙ ИНФОРМАЦИИ</a:t>
                      </a: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51102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И МУНИЦИПАЛЬНОГО ДОЛГА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182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0724" y="145501"/>
            <a:ext cx="3828001" cy="357677"/>
          </a:xfr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Структура расходной части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800225" y="588903"/>
            <a:ext cx="5762625" cy="42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4091394"/>
              </p:ext>
            </p:extLst>
          </p:nvPr>
        </p:nvGraphicFramePr>
        <p:xfrm>
          <a:off x="350043" y="1014903"/>
          <a:ext cx="8662988" cy="5608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175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228851" y="145501"/>
            <a:ext cx="6619876" cy="357677"/>
          </a:xfr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Исполнение муниципальных программ Новокубанского района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296086"/>
              </p:ext>
            </p:extLst>
          </p:nvPr>
        </p:nvGraphicFramePr>
        <p:xfrm>
          <a:off x="4716016" y="620688"/>
          <a:ext cx="4104456" cy="4297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465"/>
                <a:gridCol w="990600"/>
                <a:gridCol w="931391"/>
              </a:tblGrid>
              <a:tr h="2087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2018 год, млн. руб.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65731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муниципальной службы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43,4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645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Молодежь Кубани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55,3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35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58,9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220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059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муниципальными финансами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57,8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091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Доступная среда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31,1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5364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Информатизация администрации МО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54,7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106911"/>
              </p:ext>
            </p:extLst>
          </p:nvPr>
        </p:nvGraphicFramePr>
        <p:xfrm>
          <a:off x="179512" y="578081"/>
          <a:ext cx="4264024" cy="5797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2824"/>
                <a:gridCol w="1057275"/>
                <a:gridCol w="923925"/>
              </a:tblGrid>
              <a:tr h="76278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2018 год, млн. руб.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образования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621,6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62,5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650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Социальная поддержка граждан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67,6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935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Дети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Кубани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64,3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56,4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6457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35,2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26,9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4696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жилищно-коммунального хозяйства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60,1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50,6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35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Обеспечение безопасности населения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21,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49,9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4586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культуры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122,5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54,8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696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физической культуры и массового спорта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23,9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52,4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682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Экономическое развитие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57,3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682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Формирование современной городской среды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82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688845" y="5157192"/>
            <a:ext cx="43327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месяцев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2018 года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муниципальные программы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Новокубанского района исполнены в сумме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985,5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млн. руб., что составляет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56%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от утвержденных бюджетных назначений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5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2448</TotalTime>
  <Words>602</Words>
  <Application>Microsoft Office PowerPoint</Application>
  <PresentationFormat>Экран (4:3)</PresentationFormat>
  <Paragraphs>204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Финансовое управление администрации МО Новокубанский район   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Исполнение расходной части</vt:lpstr>
      <vt:lpstr>Структура расходной части</vt:lpstr>
      <vt:lpstr>Исполнение муниципальных программ Новокубанского района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creator>Соляник Елена Станиславовна</dc:creator>
  <cp:lastModifiedBy>Жанова Салимат</cp:lastModifiedBy>
  <cp:revision>245</cp:revision>
  <cp:lastPrinted>2018-01-10T08:20:42Z</cp:lastPrinted>
  <dcterms:modified xsi:type="dcterms:W3CDTF">2018-08-21T06:30:01Z</dcterms:modified>
</cp:coreProperties>
</file>