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2DCD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2982" y="186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berezovskaya\&#1056;&#1072;&#1073;&#1086;&#1095;&#1080;&#1081;%20&#1089;&#1090;&#1086;&#1083;\&#1076;&#1086;&#1082;&#1091;&#1084;&#1077;&#1085;&#1090;&#1099;\&#1085;&#1072;%20&#1089;&#1072;&#1081;&#1090;\&#1085;&#1072;%2001.06.2019%201\&#1050;&#1088;&#1072;&#1089;&#1086;&#1090;&#1072;%202019%20-%205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0557568"/>
        <c:axId val="40563456"/>
      </c:barChart>
      <c:catAx>
        <c:axId val="405575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0563456"/>
        <c:crosses val="autoZero"/>
        <c:auto val="1"/>
        <c:lblAlgn val="ctr"/>
        <c:lblOffset val="100"/>
        <c:noMultiLvlLbl val="0"/>
      </c:catAx>
      <c:valAx>
        <c:axId val="40563456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40557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0601856"/>
        <c:axId val="40603648"/>
      </c:barChart>
      <c:catAx>
        <c:axId val="406018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0603648"/>
        <c:crosses val="autoZero"/>
        <c:auto val="1"/>
        <c:lblAlgn val="ctr"/>
        <c:lblOffset val="100"/>
        <c:noMultiLvlLbl val="0"/>
      </c:catAx>
      <c:valAx>
        <c:axId val="4060364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406018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2019 - 6 мес.xlsx]Доходы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2019 - 6 мес.xlsx]Доходы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</c:numCache>
            </c:numRef>
          </c:val>
        </c:ser>
        <c:ser>
          <c:idx val="1"/>
          <c:order val="1"/>
          <c:tx>
            <c:strRef>
              <c:f>'[Красота 2019 - 6 мес.xlsx]Доходы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2019 - 6 мес.xlsx]Доходы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43.591329999999999</c:v>
                </c:pt>
                <c:pt idx="2">
                  <c:v>63.172190000000001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1730816"/>
        <c:axId val="41732352"/>
      </c:barChart>
      <c:lineChart>
        <c:grouping val="standard"/>
        <c:varyColors val="0"/>
        <c:ser>
          <c:idx val="2"/>
          <c:order val="2"/>
          <c:tx>
            <c:strRef>
              <c:f>'[Красота 2019 - 6 мес.xlsx]Доходы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2019 - 6 мес.xlsx]Доходы и дин конс'!$B$4:$M$4</c:f>
              <c:numCache>
                <c:formatCode>0.0</c:formatCode>
                <c:ptCount val="12"/>
                <c:pt idx="0">
                  <c:v>106.14563151538086</c:v>
                </c:pt>
                <c:pt idx="1">
                  <c:v>78.983622858637943</c:v>
                </c:pt>
                <c:pt idx="2">
                  <c:v>122.24075776193193</c:v>
                </c:pt>
                <c:pt idx="3">
                  <c:v>142.96349216016043</c:v>
                </c:pt>
                <c:pt idx="4">
                  <c:v>116.89052289070345</c:v>
                </c:pt>
                <c:pt idx="5">
                  <c:v>87.648982853903163</c:v>
                </c:pt>
                <c:pt idx="6">
                  <c:v>146.51160150443587</c:v>
                </c:pt>
                <c:pt idx="7">
                  <c:v>118.4891359711943</c:v>
                </c:pt>
                <c:pt idx="8">
                  <c:v>64.816964864497479</c:v>
                </c:pt>
                <c:pt idx="9">
                  <c:v>114.11233837565781</c:v>
                </c:pt>
                <c:pt idx="10">
                  <c:v>113.2886946660191</c:v>
                </c:pt>
                <c:pt idx="11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2019 - 6 мес.xlsx]Доходы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2019 - 6 мес.xlsx]Доходы и дин конс'!$B$5:$G$5</c:f>
              <c:numCache>
                <c:formatCode>0.0</c:formatCode>
                <c:ptCount val="6"/>
                <c:pt idx="0">
                  <c:v>107.82472004544638</c:v>
                </c:pt>
                <c:pt idx="1">
                  <c:v>116.87863159944875</c:v>
                </c:pt>
                <c:pt idx="2">
                  <c:v>76.731280014196116</c:v>
                </c:pt>
                <c:pt idx="3">
                  <c:v>113.95029611238017</c:v>
                </c:pt>
                <c:pt idx="4">
                  <c:v>108.29544558122137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34528"/>
        <c:axId val="41736064"/>
      </c:lineChart>
      <c:catAx>
        <c:axId val="4173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732352"/>
        <c:crosses val="autoZero"/>
        <c:auto val="1"/>
        <c:lblAlgn val="ctr"/>
        <c:lblOffset val="100"/>
        <c:noMultiLvlLbl val="0"/>
      </c:catAx>
      <c:valAx>
        <c:axId val="4173235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41730816"/>
        <c:crosses val="autoZero"/>
        <c:crossBetween val="between"/>
      </c:valAx>
      <c:catAx>
        <c:axId val="41734528"/>
        <c:scaling>
          <c:orientation val="minMax"/>
        </c:scaling>
        <c:delete val="1"/>
        <c:axPos val="b"/>
        <c:majorTickMark val="out"/>
        <c:minorTickMark val="none"/>
        <c:tickLblPos val="nextTo"/>
        <c:crossAx val="41736064"/>
        <c:crosses val="autoZero"/>
        <c:auto val="1"/>
        <c:lblAlgn val="ctr"/>
        <c:lblOffset val="100"/>
        <c:noMultiLvlLbl val="0"/>
      </c:catAx>
      <c:valAx>
        <c:axId val="4173606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1734528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2019 - 6 мес.xlsx]Доходы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2019 - 6 мес.xlsx]Доходы и дин район'!$B$2:$M$2</c:f>
              <c:numCache>
                <c:formatCode>#,##0.0</c:formatCode>
                <c:ptCount val="12"/>
                <c:pt idx="0">
                  <c:v>24.563000000000006</c:v>
                </c:pt>
                <c:pt idx="1">
                  <c:v>31.280330000000003</c:v>
                </c:pt>
                <c:pt idx="2">
                  <c:v>31.816479999999995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</c:numCache>
            </c:numRef>
          </c:val>
        </c:ser>
        <c:ser>
          <c:idx val="1"/>
          <c:order val="1"/>
          <c:tx>
            <c:strRef>
              <c:f>'[Красота 2019 - 6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2019 - 6 мес.xlsx]Доходы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1643008"/>
        <c:axId val="41661184"/>
      </c:barChart>
      <c:lineChart>
        <c:grouping val="standard"/>
        <c:varyColors val="0"/>
        <c:ser>
          <c:idx val="2"/>
          <c:order val="2"/>
          <c:tx>
            <c:strRef>
              <c:f>'[Красота 2019 - 6 мес.xlsx]Доходы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2019 - 6 мес.xlsx]Доходы и дин район'!$B$4:$M$4</c:f>
              <c:numCache>
                <c:formatCode>0.0</c:formatCode>
                <c:ptCount val="12"/>
                <c:pt idx="0">
                  <c:v>107.29053042349948</c:v>
                </c:pt>
                <c:pt idx="1">
                  <c:v>84.424057361236819</c:v>
                </c:pt>
                <c:pt idx="2">
                  <c:v>133.92456997669453</c:v>
                </c:pt>
                <c:pt idx="3">
                  <c:v>141.32855108826007</c:v>
                </c:pt>
                <c:pt idx="4">
                  <c:v>108.83399976447954</c:v>
                </c:pt>
                <c:pt idx="5">
                  <c:v>88.66854998397379</c:v>
                </c:pt>
                <c:pt idx="6">
                  <c:v>134.84291505962614</c:v>
                </c:pt>
                <c:pt idx="7">
                  <c:v>120.11586373749566</c:v>
                </c:pt>
                <c:pt idx="8">
                  <c:v>81.426212092970644</c:v>
                </c:pt>
                <c:pt idx="9">
                  <c:v>129.73833590981599</c:v>
                </c:pt>
                <c:pt idx="10">
                  <c:v>79.304527970271579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2019 - 6 мес.xlsx]Доходы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 2019 - 6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2019 - 6 мес.xlsx]Доходы и дин район'!$B$5:$G$5</c:f>
              <c:numCache>
                <c:formatCode>0.0</c:formatCode>
                <c:ptCount val="6"/>
                <c:pt idx="0">
                  <c:v>100.29128282852204</c:v>
                </c:pt>
                <c:pt idx="1">
                  <c:v>109.29099958981368</c:v>
                </c:pt>
                <c:pt idx="2">
                  <c:v>76.137055160962007</c:v>
                </c:pt>
                <c:pt idx="3">
                  <c:v>112.78864384884415</c:v>
                </c:pt>
                <c:pt idx="4">
                  <c:v>110.44086796345086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63104"/>
        <c:axId val="41673088"/>
      </c:lineChart>
      <c:catAx>
        <c:axId val="4164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661184"/>
        <c:crosses val="autoZero"/>
        <c:auto val="1"/>
        <c:lblAlgn val="ctr"/>
        <c:lblOffset val="100"/>
        <c:noMultiLvlLbl val="0"/>
      </c:catAx>
      <c:valAx>
        <c:axId val="4166118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41643008"/>
        <c:crosses val="autoZero"/>
        <c:crossBetween val="between"/>
      </c:valAx>
      <c:catAx>
        <c:axId val="41663104"/>
        <c:scaling>
          <c:orientation val="minMax"/>
        </c:scaling>
        <c:delete val="1"/>
        <c:axPos val="b"/>
        <c:majorTickMark val="out"/>
        <c:minorTickMark val="none"/>
        <c:tickLblPos val="nextTo"/>
        <c:crossAx val="41673088"/>
        <c:crosses val="autoZero"/>
        <c:auto val="1"/>
        <c:lblAlgn val="ctr"/>
        <c:lblOffset val="100"/>
        <c:noMultiLvlLbl val="0"/>
      </c:catAx>
      <c:valAx>
        <c:axId val="4167308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166310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8748061955495197E-2"/>
          <c:y val="0.26304057383937401"/>
          <c:w val="0.26565427571507666"/>
          <c:h val="0.64154481410897368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>
              <c:idx val="3"/>
              <c:layout>
                <c:manualLayout>
                  <c:x val="2.2752402880286172E-2"/>
                  <c:y val="9.044579092351644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8726136156703847E-3"/>
                  <c:y val="4.522289546175781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6328947436325606E-2"/>
                  <c:y val="2.66199054805876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район'!$B$4:$B$11</c:f>
              <c:numCache>
                <c:formatCode>#,##0.0</c:formatCode>
                <c:ptCount val="8"/>
                <c:pt idx="1">
                  <c:v>146.58754999999999</c:v>
                </c:pt>
                <c:pt idx="2">
                  <c:v>35.417739999999995</c:v>
                </c:pt>
                <c:pt idx="3">
                  <c:v>29.901989999999998</c:v>
                </c:pt>
                <c:pt idx="4">
                  <c:v>22.309269999999998</c:v>
                </c:pt>
                <c:pt idx="5">
                  <c:v>8.6360700000000001</c:v>
                </c:pt>
                <c:pt idx="6">
                  <c:v>510.9</c:v>
                </c:pt>
                <c:pt idx="7" formatCode="0.0">
                  <c:v>17.694290000000002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район'!$C$4:$C$11</c:f>
              <c:numCache>
                <c:formatCode>General</c:formatCode>
                <c:ptCount val="8"/>
                <c:pt idx="0" formatCode="#,##0.0">
                  <c:v>242.85262</c:v>
                </c:pt>
                <c:pt idx="6" formatCode="#,##0.0">
                  <c:v>510.9</c:v>
                </c:pt>
                <c:pt idx="7" formatCode="#,##0.0">
                  <c:v>17.694290000000002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9388215657261577"/>
          <c:y val="0.28687588843404865"/>
          <c:w val="0.31808037935907957"/>
          <c:h val="0.6574273086466175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5682962328854854E-2"/>
          <c:y val="0.15614254242753514"/>
          <c:w val="0.26803709161609268"/>
          <c:h val="0.62021259155486785"/>
        </c:manualLayout>
      </c:layout>
      <c:doughnut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3"/>
              <c:layout>
                <c:manualLayout>
                  <c:x val="3.718120229662724E-2"/>
                  <c:y val="-8.094404981564514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район'!$B$17:$B$22</c:f>
              <c:numCache>
                <c:formatCode>#,##0.0</c:formatCode>
                <c:ptCount val="6"/>
                <c:pt idx="1">
                  <c:v>111.39703</c:v>
                </c:pt>
                <c:pt idx="2">
                  <c:v>27.445930000000001</c:v>
                </c:pt>
                <c:pt idx="3">
                  <c:v>9.3106600000000004</c:v>
                </c:pt>
                <c:pt idx="4">
                  <c:v>470.1</c:v>
                </c:pt>
                <c:pt idx="5" formatCode="0.0">
                  <c:v>11.806899999999999</c:v>
                </c:pt>
              </c:numCache>
            </c:numRef>
          </c:val>
        </c:ser>
        <c:ser>
          <c:idx val="1"/>
          <c:order val="1"/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район'!$C$17:$C$22</c:f>
              <c:numCache>
                <c:formatCode>General</c:formatCode>
                <c:ptCount val="6"/>
                <c:pt idx="0" formatCode="#,##0.0">
                  <c:v>148.15362000000002</c:v>
                </c:pt>
                <c:pt idx="4" formatCode="#,##0.0">
                  <c:v>470.1</c:v>
                </c:pt>
                <c:pt idx="5" formatCode="#,##0.0">
                  <c:v>11.806899999999999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8088745674574603"/>
          <c:y val="0.23985885037163893"/>
          <c:w val="0.30307232373292248"/>
          <c:h val="0.473524960641229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6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>
        <c:manualLayout>
          <c:xMode val="edge"/>
          <c:yMode val="edge"/>
          <c:x val="7.4451844414527082E-2"/>
          <c:y val="1.1841775234403435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'[Красота 2019 - 6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2019 - 6 мес.xlsx]из анализа исполнения по пос'!$B$22:$B$30</c:f>
              <c:numCache>
                <c:formatCode>#,##0.0</c:formatCode>
                <c:ptCount val="9"/>
                <c:pt idx="0">
                  <c:v>102.99236088294153</c:v>
                </c:pt>
                <c:pt idx="1">
                  <c:v>50.749416082749399</c:v>
                </c:pt>
                <c:pt idx="2">
                  <c:v>113.98646101394876</c:v>
                </c:pt>
                <c:pt idx="3">
                  <c:v>113.30695331785469</c:v>
                </c:pt>
                <c:pt idx="4">
                  <c:v>128.09136901064898</c:v>
                </c:pt>
                <c:pt idx="5">
                  <c:v>119.39570092672957</c:v>
                </c:pt>
                <c:pt idx="6">
                  <c:v>88.568923833264463</c:v>
                </c:pt>
                <c:pt idx="7">
                  <c:v>120.64707083078174</c:v>
                </c:pt>
                <c:pt idx="8">
                  <c:v>103.51820204385925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974016"/>
        <c:axId val="107975808"/>
      </c:barChart>
      <c:catAx>
        <c:axId val="107974016"/>
        <c:scaling>
          <c:orientation val="maxMin"/>
        </c:scaling>
        <c:delete val="0"/>
        <c:axPos val="l"/>
        <c:majorTickMark val="none"/>
        <c:minorTickMark val="none"/>
        <c:tickLblPos val="nextTo"/>
        <c:crossAx val="107975808"/>
        <c:crosses val="autoZero"/>
        <c:auto val="1"/>
        <c:lblAlgn val="ctr"/>
        <c:lblOffset val="100"/>
        <c:noMultiLvlLbl val="0"/>
      </c:catAx>
      <c:valAx>
        <c:axId val="10797580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0797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980206367595108E-2"/>
                      <c:h val="2.32657682443859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0.16911</cdr:x>
      <cdr:y>0.63909</cdr:y>
    </cdr:from>
    <cdr:to>
      <cdr:x>0.30394</cdr:x>
      <cdr:y>0.9647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6923" y="17947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0.17951</cdr:x>
      <cdr:y>0.5158</cdr:y>
    </cdr:from>
    <cdr:to>
      <cdr:x>0.21136</cdr:x>
      <cdr:y>0.59799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17402" y="1448522"/>
          <a:ext cx="216023" cy="230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0.73542</cdr:x>
      <cdr:y>0.27569</cdr:y>
    </cdr:from>
    <cdr:to>
      <cdr:x>0.93447</cdr:x>
      <cdr:y>0.93738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987581" y="774226"/>
          <a:ext cx="1349992" cy="185821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0.72959</cdr:x>
      <cdr:y>0.24695</cdr:y>
    </cdr:from>
    <cdr:to>
      <cdr:x>0.93022</cdr:x>
      <cdr:y>0.7141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984113" y="729079"/>
          <a:ext cx="1370623" cy="137918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0729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31213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94401" y="463863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8918" y="1915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0" y="269097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94401" y="3870714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7876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9250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6888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4" y="5007420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4401" y="4256864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="" xmlns:a16="http://schemas.microsoft.com/office/drawing/2014/main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="" xmlns:a16="http://schemas.microsoft.com/office/drawing/2014/main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="" xmlns:a16="http://schemas.microsoft.com/office/drawing/2014/main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="" xmlns:a16="http://schemas.microsoft.com/office/drawing/2014/main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="" xmlns:a16="http://schemas.microsoft.com/office/drawing/2014/main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="" xmlns:a16="http://schemas.microsoft.com/office/drawing/2014/main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="" xmlns:a16="http://schemas.microsoft.com/office/drawing/2014/main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="" xmlns:a16="http://schemas.microsoft.com/office/drawing/2014/main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="" xmlns:a16="http://schemas.microsoft.com/office/drawing/2014/main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="" xmlns:a16="http://schemas.microsoft.com/office/drawing/2014/main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="" xmlns:a16="http://schemas.microsoft.com/office/drawing/2014/main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866540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июнь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2 136,8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1 412,0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50766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en-US" sz="1100" u="none" strike="noStrike" dirty="0" smtClean="0">
                          <a:effectLst/>
                        </a:rPr>
                        <a:t>6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мес.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1 591,2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1 150,8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040883"/>
              </p:ext>
            </p:extLst>
          </p:nvPr>
        </p:nvGraphicFramePr>
        <p:xfrm>
          <a:off x="3645024" y="6177825"/>
          <a:ext cx="2899881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118007"/>
              </p:ext>
            </p:extLst>
          </p:nvPr>
        </p:nvGraphicFramePr>
        <p:xfrm>
          <a:off x="26590" y="1194842"/>
          <a:ext cx="6831409" cy="366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255391"/>
              </p:ext>
            </p:extLst>
          </p:nvPr>
        </p:nvGraphicFramePr>
        <p:xfrm>
          <a:off x="26590" y="5296245"/>
          <a:ext cx="6714777" cy="3847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929,1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0080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773,0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33488"/>
              </p:ext>
            </p:extLst>
          </p:nvPr>
        </p:nvGraphicFramePr>
        <p:xfrm>
          <a:off x="5085184" y="4211960"/>
          <a:ext cx="1224136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510,9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4091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 smtClean="0">
                          <a:effectLst/>
                        </a:rPr>
                        <a:t>148,2</a:t>
                      </a:r>
                      <a:endParaRPr lang="ru-RU" sz="11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470,1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964125"/>
              </p:ext>
            </p:extLst>
          </p:nvPr>
        </p:nvGraphicFramePr>
        <p:xfrm>
          <a:off x="97603" y="3435638"/>
          <a:ext cx="678196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018780"/>
              </p:ext>
            </p:extLst>
          </p:nvPr>
        </p:nvGraphicFramePr>
        <p:xfrm>
          <a:off x="26591" y="6156176"/>
          <a:ext cx="6831409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618676"/>
              </p:ext>
            </p:extLst>
          </p:nvPr>
        </p:nvGraphicFramePr>
        <p:xfrm>
          <a:off x="0" y="711106"/>
          <a:ext cx="6858000" cy="2636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53532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81016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8698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09329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январь 2020 года муниципальные программы Новокубанского района исполнены в сумме 76,1 млн. руб., что составляет 3,8 %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649</Words>
  <Application>Microsoft Office PowerPoint</Application>
  <PresentationFormat>Экран (4:3)</PresentationFormat>
  <Paragraphs>267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Березовская Валерия</cp:lastModifiedBy>
  <cp:revision>414</cp:revision>
  <cp:lastPrinted>2020-02-26T12:13:35Z</cp:lastPrinted>
  <dcterms:modified xsi:type="dcterms:W3CDTF">2020-04-14T07:02:20Z</dcterms:modified>
</cp:coreProperties>
</file>