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5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[Красота.xlsx]Исполнение!$A$29:$A$31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[Красота.xlsx]Исполнение!$B$29:$B$31</c:f>
              <c:numCache>
                <c:formatCode>#,##0.0</c:formatCode>
                <c:ptCount val="3"/>
                <c:pt idx="0">
                  <c:v>281.06139999999999</c:v>
                </c:pt>
                <c:pt idx="1">
                  <c:v>26.253970000000006</c:v>
                </c:pt>
                <c:pt idx="2" formatCode="0.0">
                  <c:v>685.7604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648961067366581"/>
          <c:y val="0.11024943762782952"/>
          <c:w val="0.37517705599300089"/>
          <c:h val="0.8079776299889509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'[Красота.xlsx]Доходы и динамика'!$A$2</c:f>
              <c:strCache>
                <c:ptCount val="1"/>
                <c:pt idx="0">
                  <c:v>2018год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динамика'!$B$2:$M$2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43.591319999999989</c:v>
                </c:pt>
                <c:pt idx="2">
                  <c:v>63.172190000000008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'[Красота.xlsx]Доходы и динамика'!$A$3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динамика'!$B$3:$M$3</c:f>
              <c:numCache>
                <c:formatCode>#,##0.0</c:formatCode>
                <c:ptCount val="12"/>
                <c:pt idx="0">
                  <c:v>38.548230000000011</c:v>
                </c:pt>
                <c:pt idx="1">
                  <c:v>39.950363299999985</c:v>
                </c:pt>
                <c:pt idx="2">
                  <c:v>55.190340000000006</c:v>
                </c:pt>
                <c:pt idx="3">
                  <c:v>51.6785</c:v>
                </c:pt>
                <c:pt idx="4">
                  <c:v>42.692199999999993</c:v>
                </c:pt>
                <c:pt idx="5">
                  <c:v>36.221909999999994</c:v>
                </c:pt>
                <c:pt idx="6">
                  <c:v>62.48974969999999</c:v>
                </c:pt>
                <c:pt idx="7">
                  <c:v>49.12406</c:v>
                </c:pt>
                <c:pt idx="8">
                  <c:v>45.955089620000024</c:v>
                </c:pt>
                <c:pt idx="9">
                  <c:v>77.425892469999994</c:v>
                </c:pt>
                <c:pt idx="10">
                  <c:v>71.369160000000008</c:v>
                </c:pt>
                <c:pt idx="11">
                  <c:v>71.317839999999975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50524928"/>
        <c:axId val="50526464"/>
      </c:barChart>
      <c:lineChart>
        <c:grouping val="standard"/>
        <c:varyColors val="0"/>
        <c:ser>
          <c:idx val="2"/>
          <c:order val="2"/>
          <c:tx>
            <c:strRef>
              <c:f>'[Красота.xlsx]Доходы и динамика'!$A$4</c:f>
              <c:strCache>
                <c:ptCount val="1"/>
                <c:pt idx="0">
                  <c:v>динамика в 2017 году</c:v>
                </c:pt>
              </c:strCache>
            </c:strRef>
          </c:tx>
          <c:dLbls>
            <c:dLbl>
              <c:idx val="2"/>
              <c:layout>
                <c:manualLayout>
                  <c:x val="-3.4722222222222245E-2"/>
                  <c:y val="3.80723937325180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динамика'!$B$4:$M$4</c:f>
              <c:numCache>
                <c:formatCode>0.0</c:formatCode>
                <c:ptCount val="12"/>
                <c:pt idx="0">
                  <c:v>126.07596302910189</c:v>
                </c:pt>
                <c:pt idx="1">
                  <c:v>117.05796968533807</c:v>
                </c:pt>
                <c:pt idx="2">
                  <c:v>103.42493914288444</c:v>
                </c:pt>
                <c:pt idx="3">
                  <c:v>88.21807293907176</c:v>
                </c:pt>
                <c:pt idx="4">
                  <c:v>114.13653437420625</c:v>
                </c:pt>
                <c:pt idx="5">
                  <c:v>91.929581897273749</c:v>
                </c:pt>
                <c:pt idx="6">
                  <c:v>101.9087786390255</c:v>
                </c:pt>
                <c:pt idx="7">
                  <c:v>101.59128604103849</c:v>
                </c:pt>
                <c:pt idx="8">
                  <c:v>80.773315979393246</c:v>
                </c:pt>
                <c:pt idx="9">
                  <c:v>98.776527867417315</c:v>
                </c:pt>
                <c:pt idx="10">
                  <c:v>93.964404490121566</c:v>
                </c:pt>
                <c:pt idx="11">
                  <c:v>94.699533658391474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'[Красота.xlsx]Доходы и динамика'!$A$5</c:f>
              <c:strCache>
                <c:ptCount val="1"/>
                <c:pt idx="0">
                  <c:v>динамика в 2018 году</c:v>
                </c:pt>
              </c:strCache>
            </c:strRef>
          </c:tx>
          <c:marker>
            <c:symbol val="square"/>
            <c:size val="7"/>
          </c:marker>
          <c:dLbls>
            <c:dLbl>
              <c:idx val="1"/>
              <c:layout>
                <c:manualLayout>
                  <c:x val="-3.0555555555555555E-2"/>
                  <c:y val="3.30296925758931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7776E-2"/>
                  <c:y val="3.5551043154205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динамика'!$B$5:$G$5</c:f>
              <c:numCache>
                <c:formatCode>0.0</c:formatCode>
                <c:ptCount val="6"/>
                <c:pt idx="0">
                  <c:v>110.0076190268658</c:v>
                </c:pt>
                <c:pt idx="1">
                  <c:v>109.11370110118625</c:v>
                </c:pt>
                <c:pt idx="2">
                  <c:v>114.46240410912489</c:v>
                </c:pt>
                <c:pt idx="3">
                  <c:v>118.10377623189527</c:v>
                </c:pt>
                <c:pt idx="4">
                  <c:v>99.174978099043869</c:v>
                </c:pt>
                <c:pt idx="5">
                  <c:v>151.2113248583523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907136"/>
        <c:axId val="40908672"/>
      </c:lineChart>
      <c:catAx>
        <c:axId val="5052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0526464"/>
        <c:crosses val="autoZero"/>
        <c:auto val="1"/>
        <c:lblAlgn val="ctr"/>
        <c:lblOffset val="100"/>
        <c:noMultiLvlLbl val="0"/>
      </c:catAx>
      <c:valAx>
        <c:axId val="5052646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50524928"/>
        <c:crosses val="autoZero"/>
        <c:crossBetween val="between"/>
      </c:valAx>
      <c:catAx>
        <c:axId val="40907136"/>
        <c:scaling>
          <c:orientation val="minMax"/>
        </c:scaling>
        <c:delete val="1"/>
        <c:axPos val="b"/>
        <c:majorTickMark val="out"/>
        <c:minorTickMark val="none"/>
        <c:tickLblPos val="nextTo"/>
        <c:crossAx val="40908672"/>
        <c:crosses val="autoZero"/>
        <c:auto val="1"/>
        <c:lblAlgn val="ctr"/>
        <c:lblOffset val="100"/>
        <c:noMultiLvlLbl val="0"/>
      </c:catAx>
      <c:valAx>
        <c:axId val="40908672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090713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12407491251093614"/>
          <c:y val="0.91591315674482121"/>
          <c:w val="0.7518500656167979"/>
          <c:h val="5.3830636315429295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905899995779157E-2"/>
          <c:y val="9.1910097308127908E-2"/>
          <c:w val="0.71887809952751369"/>
          <c:h val="0.8252290729452908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3"/>
              <c:layout>
                <c:manualLayout>
                  <c:x val="0.14887182990864636"/>
                  <c:y val="-0.1255402138683058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4630859382193592E-3"/>
                  <c:y val="1.37542050773999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1.9489838888090165E-3"/>
                  <c:y val="1.687428738937667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-0.134427527291668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[Красота.xlsx]Структура!$A$4:$A$9</c:f>
              <c:strCache>
                <c:ptCount val="6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Специальные налоговые режимы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Прочие налоговые доходы</c:v>
                </c:pt>
              </c:strCache>
            </c:strRef>
          </c:cat>
          <c:val>
            <c:numRef>
              <c:f>[Красота.xlsx]Структура!$B$4:$B$9</c:f>
              <c:numCache>
                <c:formatCode>#,##0.00</c:formatCode>
                <c:ptCount val="6"/>
                <c:pt idx="0">
                  <c:v>188116.33999999997</c:v>
                </c:pt>
                <c:pt idx="1">
                  <c:v>22209.35</c:v>
                </c:pt>
                <c:pt idx="2">
                  <c:v>32957.54</c:v>
                </c:pt>
                <c:pt idx="3">
                  <c:v>1384.6299999999997</c:v>
                </c:pt>
                <c:pt idx="4">
                  <c:v>31314.18</c:v>
                </c:pt>
                <c:pt idx="5">
                  <c:v>5079.3599999999997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2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965120904387566E-2"/>
          <c:y val="0.123754599920796"/>
          <c:w val="0.77116862995591029"/>
          <c:h val="0.82687158187320708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1.8362661111064701E-2"/>
                  <c:y val="-7.438078171479914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3.6725322222129403E-2"/>
                  <c:y val="-3.06275529635780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4282069753050322"/>
                  <c:y val="-0.1356355431269867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[Красота.xlsx]Структура!$A$26:$A$31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земельных участков и имущества</c:v>
                </c:pt>
                <c:pt idx="3">
                  <c:v>Штрафы, санкции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[Красота.xlsx]Структура!$B$26:$B$31</c:f>
              <c:numCache>
                <c:formatCode>#,##0.00</c:formatCode>
                <c:ptCount val="6"/>
                <c:pt idx="0">
                  <c:v>9862.6700000000019</c:v>
                </c:pt>
                <c:pt idx="1">
                  <c:v>1537.6899999999998</c:v>
                </c:pt>
                <c:pt idx="2">
                  <c:v>10893.380000000001</c:v>
                </c:pt>
                <c:pt idx="3">
                  <c:v>2982.3</c:v>
                </c:pt>
                <c:pt idx="4">
                  <c:v>791.09</c:v>
                </c:pt>
                <c:pt idx="5" formatCode="0.00">
                  <c:v>186.84000000000003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6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7,9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0199741705748639"/>
                  <c:y val="-0.190201892498132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600" smtClean="0">
                        <a:latin typeface="Times New Roman" pitchFamily="18" charset="0"/>
                        <a:cs typeface="Times New Roman" pitchFamily="18" charset="0"/>
                      </a:rPr>
                      <a:t>безопасность 0,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ru-RU" sz="160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3049294308153260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5,6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655120381097146"/>
                  <c:y val="-1.585015770817773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2,1 %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22594652099252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59,5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5290447129789402E-2"/>
                  <c:y val="-0.1652945018138535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9,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980206367595105E-3"/>
                  <c:y val="-0.1646437360586808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6,2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_-* #,##0.0\ _₽_-;\-* #,##0.0\ _₽_-;_-* "-"??\ _₽_-;_-@_-</c:formatCode>
                <c:ptCount val="10"/>
                <c:pt idx="0">
                  <c:v>10.321350762527233</c:v>
                </c:pt>
                <c:pt idx="1">
                  <c:v>0.68082788671023964</c:v>
                </c:pt>
                <c:pt idx="2">
                  <c:v>2.1786492374727668</c:v>
                </c:pt>
                <c:pt idx="3">
                  <c:v>2.7777777777777777</c:v>
                </c:pt>
                <c:pt idx="4">
                  <c:v>1.7973856209150325</c:v>
                </c:pt>
                <c:pt idx="5">
                  <c:v>0.2178649237472767</c:v>
                </c:pt>
                <c:pt idx="6">
                  <c:v>4.7657952069716778</c:v>
                </c:pt>
                <c:pt idx="7">
                  <c:v>63.289760348583876</c:v>
                </c:pt>
                <c:pt idx="8">
                  <c:v>8.306100217864925</c:v>
                </c:pt>
                <c:pt idx="9">
                  <c:v>5.3376906318082789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972,5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  <cdr:relSizeAnchor xmlns:cdr="http://schemas.openxmlformats.org/drawingml/2006/chartDrawing">
    <cdr:from>
      <cdr:x>0.05714</cdr:x>
      <cdr:y>0.72684</cdr:y>
    </cdr:from>
    <cdr:to>
      <cdr:x>0.13195</cdr:x>
      <cdr:y>0.84239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95003" y="4076690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0.12364</cdr:x>
      <cdr:y>0.12343</cdr:y>
    </cdr:from>
    <cdr:to>
      <cdr:x>0.14857</cdr:x>
      <cdr:y>0.22614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 flipV="1">
          <a:off x="1071067" y="692314"/>
          <a:ext cx="21602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0.23169</cdr:x>
      <cdr:y>0.09776</cdr:y>
    </cdr:from>
    <cdr:to>
      <cdr:x>0.24832</cdr:x>
      <cdr:y>0.17479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07171" y="548298"/>
          <a:ext cx="14401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0.33535</cdr:x>
      <cdr:y>0.11324</cdr:y>
    </cdr:from>
    <cdr:to>
      <cdr:x>0.39354</cdr:x>
      <cdr:y>0.17744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905150" y="635141"/>
          <a:ext cx="504099" cy="360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0.43748</cdr:x>
      <cdr:y>0.14797</cdr:y>
    </cdr:from>
    <cdr:to>
      <cdr:x>0.59542</cdr:x>
      <cdr:y>0.21216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V="1">
          <a:off x="3789909" y="829921"/>
          <a:ext cx="1368214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0.46242</cdr:x>
      <cdr:y>0.19932</cdr:y>
    </cdr:from>
    <cdr:to>
      <cdr:x>0.62035</cdr:x>
      <cdr:y>0.23784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 flipV="1">
          <a:off x="4005933" y="1117953"/>
          <a:ext cx="1368146" cy="216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0.47904</cdr:x>
      <cdr:y>0.27635</cdr:y>
    </cdr:from>
    <cdr:to>
      <cdr:x>0.62035</cdr:x>
      <cdr:y>0.28919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4149949" y="1550001"/>
          <a:ext cx="1224166" cy="72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0.31487</cdr:y>
    </cdr:from>
    <cdr:to>
      <cdr:x>0.59975</cdr:x>
      <cdr:y>0.37906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>
          <a:off x="4331494" y="1766025"/>
          <a:ext cx="864133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0.50131</cdr:x>
      <cdr:y>0.34055</cdr:y>
    </cdr:from>
    <cdr:to>
      <cdr:x>0.65093</cdr:x>
      <cdr:y>0.61014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342835" y="1910041"/>
          <a:ext cx="1296156" cy="15121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0.3919</cdr:y>
    </cdr:from>
    <cdr:to>
      <cdr:x>0.61204</cdr:x>
      <cdr:y>0.76421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4331494" y="2198073"/>
          <a:ext cx="970583" cy="20882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99FB3-E518-450E-9085-0F7813F139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23916" cy="25033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Финансовое управление администрации МО Новокубанский район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769" y="24585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16200000">
            <a:off x="-200591" y="694826"/>
            <a:ext cx="2009137" cy="11197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4775" y="4774283"/>
            <a:ext cx="490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 – это свод бюджета муниципального образования Новокубанский район, бюджета 1 городского поселения района и бюджетов 8 сельских поселений района без учета межбюджетных трансфертами между этими бюджетами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4647" y="1591240"/>
            <a:ext cx="6351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Основные параметры исполнения консолидированного бюджета Новокубанского района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1769" y="3028938"/>
            <a:ext cx="1264414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1769" y="4757130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1769" y="274090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1768" y="3316970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66" y="418106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1769" y="360500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1763" y="534303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767" y="389303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764" y="504516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71765" y="4469098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1769" y="562122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81625" y="145501"/>
            <a:ext cx="3467100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доходной части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37170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993,1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5317467"/>
              </p:ext>
            </p:extLst>
          </p:nvPr>
        </p:nvGraphicFramePr>
        <p:xfrm>
          <a:off x="0" y="1060238"/>
          <a:ext cx="9144000" cy="5797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5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500" y="145501"/>
            <a:ext cx="59912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25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январь-июнь 2018 года в консолидированный бюджет Новокубанского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поступило 307,3 миллиона рублей налоговых и неналоговых доходов, что составляет 116,3 % к объемам поступлений за аналогичный период 2017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8549825"/>
              </p:ext>
            </p:extLst>
          </p:nvPr>
        </p:nvGraphicFramePr>
        <p:xfrm>
          <a:off x="0" y="620688"/>
          <a:ext cx="9144000" cy="5036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5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219700" y="145501"/>
            <a:ext cx="36290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633445"/>
              </p:ext>
            </p:extLst>
          </p:nvPr>
        </p:nvGraphicFramePr>
        <p:xfrm>
          <a:off x="5508104" y="2348881"/>
          <a:ext cx="3456384" cy="30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184"/>
                <a:gridCol w="1274200"/>
              </a:tblGrid>
              <a:tr h="815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Январь-июнь        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года </a:t>
                      </a:r>
                      <a:r>
                        <a:rPr lang="ru-RU" sz="11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из них:</a:t>
                      </a:r>
                      <a:endParaRPr lang="ru-RU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281 061,40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188 116,34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22 209,35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налоговые режимы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32 957,54</a:t>
                      </a:r>
                    </a:p>
                  </a:txBody>
                  <a:tcPr marL="9525" marR="9525" marT="9525" marB="0" anchor="ctr"/>
                </a:tc>
              </a:tr>
              <a:tr h="5090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1 384,63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31 314,18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5 079,36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7664" y="3645024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281,1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7409794"/>
              </p:ext>
            </p:extLst>
          </p:nvPr>
        </p:nvGraphicFramePr>
        <p:xfrm>
          <a:off x="0" y="837005"/>
          <a:ext cx="6516216" cy="6020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76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29200" y="145501"/>
            <a:ext cx="38195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267296"/>
              </p:ext>
            </p:extLst>
          </p:nvPr>
        </p:nvGraphicFramePr>
        <p:xfrm>
          <a:off x="5508104" y="2276872"/>
          <a:ext cx="3528392" cy="3579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445"/>
                <a:gridCol w="1106947"/>
              </a:tblGrid>
              <a:tr h="61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Январь-июнь   2018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из них: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26 253,97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9 862,67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1 537,69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10 893,38</a:t>
                      </a: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2 982,30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791,09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186,84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75656" y="3861048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26,3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0789717"/>
              </p:ext>
            </p:extLst>
          </p:nvPr>
        </p:nvGraphicFramePr>
        <p:xfrm>
          <a:off x="0" y="1052736"/>
          <a:ext cx="6224588" cy="580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16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541068"/>
              </p:ext>
            </p:extLst>
          </p:nvPr>
        </p:nvGraphicFramePr>
        <p:xfrm>
          <a:off x="222945" y="1136545"/>
          <a:ext cx="8587680" cy="552853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23165"/>
                <a:gridCol w="1156059"/>
                <a:gridCol w="1168101"/>
                <a:gridCol w="1240355"/>
              </a:tblGrid>
              <a:tr h="573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2018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2018 года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Динамика к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 году, %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4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76164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0544989"/>
              </p:ext>
            </p:extLst>
          </p:nvPr>
        </p:nvGraphicFramePr>
        <p:xfrm>
          <a:off x="350043" y="1014903"/>
          <a:ext cx="8662988" cy="560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7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8851" y="145501"/>
            <a:ext cx="6619876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768724"/>
              </p:ext>
            </p:extLst>
          </p:nvPr>
        </p:nvGraphicFramePr>
        <p:xfrm>
          <a:off x="4716016" y="620688"/>
          <a:ext cx="4104456" cy="4297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65"/>
                <a:gridCol w="990600"/>
                <a:gridCol w="931391"/>
              </a:tblGrid>
              <a:tr h="208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57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4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22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5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36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45,3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768358"/>
              </p:ext>
            </p:extLst>
          </p:nvPr>
        </p:nvGraphicFramePr>
        <p:xfrm>
          <a:off x="179512" y="578081"/>
          <a:ext cx="4264024" cy="5797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24"/>
                <a:gridCol w="1057275"/>
                <a:gridCol w="923925"/>
              </a:tblGrid>
              <a:tr h="762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545,5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27,8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8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103,7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16016" y="5085184"/>
            <a:ext cx="4332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месяцев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2018 года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Новокубанского района исполнены в сумме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832,5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млн. руб., что составляет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47,3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% от утвержденных бюджетных назначений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2489</TotalTime>
  <Words>590</Words>
  <Application>Microsoft Office PowerPoint</Application>
  <PresentationFormat>Экран (4:3)</PresentationFormat>
  <Paragraphs>202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Финансовое управление администрации МО Новокубанский район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расходной части</vt:lpstr>
      <vt:lpstr>Структура расходной части</vt:lpstr>
      <vt:lpstr>Исполнение муниципальных программ Новокубанского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Жанова Салимат</cp:lastModifiedBy>
  <cp:revision>235</cp:revision>
  <cp:lastPrinted>2018-01-10T08:20:42Z</cp:lastPrinted>
  <dcterms:modified xsi:type="dcterms:W3CDTF">2018-08-20T14:08:33Z</dcterms:modified>
</cp:coreProperties>
</file>