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jpeg" ContentType="image/jpeg"/>
  <Override PartName="/ppt/media/image3.gif" ContentType="image/gif"/>
  <Override PartName="/ppt/media/image4.gif" ContentType="image/gif"/>
  <Override PartName="/ppt/media/image5.jpeg" ContentType="image/jpeg"/>
  <Override PartName="/ppt/media/image6.jpeg" ContentType="image/jpeg"/>
  <Override PartName="/ppt/media/image7.gif" ContentType="image/gif"/>
  <Override PartName="/ppt/media/image8.gif" ContentType="image/gif"/>
  <Override PartName="/ppt/media/image9.jpeg" ContentType="image/jpeg"/>
  <Override PartName="/ppt/media/image10.gif" ContentType="image/gi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6858000" cy="9144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lang="ru-RU" sz="1400" spc="-1" strike="noStrike">
                <a:solidFill>
                  <a:srgbClr val="000000"/>
                </a:solidFill>
                <a:latin typeface="Calibri"/>
              </a:defRPr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</a:rPr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37140115163148"/>
          <c:y val="0.0629399585921325"/>
        </c:manualLayout>
      </c:layout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40978886756238"/>
          <c:y val="0.638647342995169"/>
          <c:w val="0.511996161228407"/>
          <c:h val="0.3142857142857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9.1</c:v>
                </c:pt>
                <c:pt idx="1">
                  <c:v>9.7</c:v>
                </c:pt>
                <c:pt idx="2">
                  <c:v>12.8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10.5</c:v>
                </c:pt>
                <c:pt idx="1">
                  <c:v>10.5</c:v>
                </c:pt>
                <c:pt idx="2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3"/>
                <c:pt idx="0">
                  <c:v>8.4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gapWidth val="95"/>
        <c:overlap val="100"/>
        <c:axId val="71518161"/>
        <c:axId val="75084794"/>
      </c:barChart>
      <c:catAx>
        <c:axId val="71518161"/>
        <c:scaling>
          <c:orientation val="maxMin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75084794"/>
        <c:crosses val="autoZero"/>
        <c:auto val="1"/>
        <c:lblAlgn val="ctr"/>
        <c:lblOffset val="100"/>
        <c:noMultiLvlLbl val="0"/>
      </c:catAx>
      <c:valAx>
        <c:axId val="7508479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71518161"/>
        <c:crossBetween val="between"/>
      </c:valAx>
      <c:spPr>
        <a:solidFill>
          <a:srgbClr val="ffffff"/>
        </a:solidFill>
        <a:ln w="0">
          <a:noFill/>
        </a:ln>
      </c:spPr>
    </c:plotArea>
    <c:legend>
      <c:legendPos val="t"/>
      <c:layout>
        <c:manualLayout>
          <c:xMode val="edge"/>
          <c:yMode val="edge"/>
          <c:x val="0.0541402012248469"/>
          <c:y val="0.387129386604452"/>
          <c:w val="0.852830708661417"/>
          <c:h val="0.1226023935337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lang="ru-RU" sz="1400" spc="-1" strike="noStrike">
                <a:solidFill>
                  <a:srgbClr val="000000"/>
                </a:solidFill>
                <a:latin typeface="Calibri"/>
              </a:defRPr>
            </a:pPr>
            <a:r>
              <a:rPr b="1" lang="ru-RU" sz="1400" spc="-1" strike="noStrike">
                <a:solidFill>
                  <a:srgbClr val="000000"/>
                </a:solidFill>
                <a:latin typeface="Calibri"/>
              </a:rPr>
              <a:t>МУНИЦИПАЛЬНЫЙ ДОЛГ МУНИЦИПАЛЬНОГО ОБРАЗОВАНИЯ НОВОКУБАНСКИЙ РАЙОН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gapWidth val="95"/>
        <c:overlap val="100"/>
        <c:axId val="569648"/>
        <c:axId val="13835896"/>
      </c:barChart>
      <c:catAx>
        <c:axId val="569648"/>
        <c:scaling>
          <c:orientation val="maxMin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13835896"/>
        <c:crosses val="autoZero"/>
        <c:auto val="1"/>
        <c:lblAlgn val="ctr"/>
        <c:lblOffset val="100"/>
        <c:noMultiLvlLbl val="0"/>
      </c:catAx>
      <c:valAx>
        <c:axId val="138358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569648"/>
        <c:crossBetween val="between"/>
      </c:valAx>
      <c:spPr>
        <a:solidFill>
          <a:srgbClr val="ffffff"/>
        </a:solidFill>
        <a:ln w="0">
          <a:noFill/>
        </a:ln>
      </c:spPr>
    </c:plotArea>
    <c:legend>
      <c:legendPos val="t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0577657542966263"/>
          <c:y val="0.0964526531808854"/>
          <c:w val="0.924676426904307"/>
          <c:h val="0.7510993843447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rgbClr val="e6b9b8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rot="-5400000" wrap="square"/>
              <a:lstStyle/>
              <a:p>
                <a:pPr>
                  <a:defRPr b="1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2"/>
                <c:pt idx="0">
                  <c:v>49.536767</c:v>
                </c:pt>
                <c:pt idx="1">
                  <c:v>45.479109</c:v>
                </c:pt>
                <c:pt idx="2">
                  <c:v>54.017405</c:v>
                </c:pt>
                <c:pt idx="3">
                  <c:v>58.35353355</c:v>
                </c:pt>
                <c:pt idx="4">
                  <c:v>38.41525056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rgbClr val="c3d69b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rot="-5400000" wrap="square"/>
              <a:lstStyle/>
              <a:p>
                <a:pPr>
                  <a:defRPr b="1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2"/>
                <c:pt idx="0">
                  <c:v>45.72414</c:v>
                </c:pt>
                <c:pt idx="1">
                  <c:v>50.94895</c:v>
                </c:pt>
                <c:pt idx="2">
                  <c:v>48.47283</c:v>
                </c:pt>
                <c:pt idx="3">
                  <c:v>69.54872</c:v>
                </c:pt>
                <c:pt idx="4">
                  <c:v>45.85227</c:v>
                </c:pt>
                <c:pt idx="5">
                  <c:v>38.50359</c:v>
                </c:pt>
                <c:pt idx="6">
                  <c:v>76.27487</c:v>
                </c:pt>
                <c:pt idx="7">
                  <c:v>49.06726</c:v>
                </c:pt>
                <c:pt idx="8">
                  <c:v>56.023661</c:v>
                </c:pt>
                <c:pt idx="9">
                  <c:v>90.992945</c:v>
                </c:pt>
                <c:pt idx="10">
                  <c:v>77.971573</c:v>
                </c:pt>
                <c:pt idx="11">
                  <c:v>90.946682</c:v>
                </c:pt>
              </c:numCache>
            </c:numRef>
          </c:val>
        </c:ser>
        <c:gapWidth val="75"/>
        <c:overlap val="0"/>
        <c:axId val="51887597"/>
        <c:axId val="3824243"/>
      </c:barChart>
      <c:lineChart>
        <c:grouping val="standard"/>
        <c:varyColors val="0"/>
        <c:ser>
          <c:idx val="2"/>
          <c:order val="2"/>
          <c:tx>
            <c:strRef>
              <c:f>label 2</c:f>
              <c:strCache>
                <c:ptCount val="1"/>
                <c:pt idx="0">
                  <c:v>динамика в 2019 году</c:v>
                </c:pt>
              </c:strCache>
            </c:strRef>
          </c:tx>
          <c:spPr>
            <a:solidFill>
              <a:srgbClr val="98b855"/>
            </a:solidFill>
            <a:ln w="28440">
              <a:solidFill>
                <a:srgbClr val="98b855"/>
              </a:solidFill>
              <a:round/>
            </a:ln>
          </c:spPr>
          <c:dPt>
            <c:idx val="0"/>
          </c:dPt>
          <c:dLbls>
            <c:numFmt formatCode="0.0" sourceLinked="0"/>
            <c:dLbl>
              <c:idx val="0"/>
              <c:layout>
                <c:manualLayout>
                  <c:x val="-0.0333015115354017"/>
                  <c:y val="0.0430927180614051"/>
                </c:manualLayout>
              </c:layout>
              <c:numFmt formatCode="0.0" sourceLinked="0"/>
              <c:txPr>
                <a:bodyPr wrap="square"/>
                <a:lstStyle/>
                <a:p>
                  <a:pPr>
                    <a:defRPr b="1" sz="1000" spc="-1" strike="noStrike">
                      <a:solidFill>
                        <a:srgbClr val="77933c"/>
                      </a:solidFill>
                      <a:latin typeface="Calibri"/>
                    </a:defRPr>
                  </a:pPr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1" sz="1000" spc="-1" strike="noStrike">
                    <a:solidFill>
                      <a:srgbClr val="77933c"/>
                    </a:solidFill>
                    <a:latin typeface="Calibri"/>
                  </a:defRPr>
                </a:pPr>
              </a:p>
            </c:txPr>
            <c:dLblPos val="t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2"/>
                <c:pt idx="0">
                  <c:v>107.824720045446</c:v>
                </c:pt>
                <c:pt idx="1">
                  <c:v>116.878658411812</c:v>
                </c:pt>
                <c:pt idx="2">
                  <c:v>76.7312800141961</c:v>
                </c:pt>
                <c:pt idx="3">
                  <c:v>113.95029611238</c:v>
                </c:pt>
                <c:pt idx="4">
                  <c:v>108.295445581221</c:v>
                </c:pt>
                <c:pt idx="5">
                  <c:v>70.298419090321</c:v>
                </c:pt>
                <c:pt idx="6">
                  <c:v>105.977875072396</c:v>
                </c:pt>
                <c:pt idx="7">
                  <c:v>90.1113810950935</c:v>
                </c:pt>
                <c:pt idx="8">
                  <c:v>111.634008247863</c:v>
                </c:pt>
                <c:pt idx="9">
                  <c:v>111.728582177273</c:v>
                </c:pt>
                <c:pt idx="10">
                  <c:v>96.5053836837777</c:v>
                </c:pt>
                <c:pt idx="11">
                  <c:v>114.569807744975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динамика в 2020 году</c:v>
                </c:pt>
              </c:strCache>
            </c:strRef>
          </c:tx>
          <c:spPr>
            <a:solidFill>
              <a:srgbClr val="7d5fa0"/>
            </a:solidFill>
            <a:ln w="28440">
              <a:solidFill>
                <a:srgbClr val="7d5fa0"/>
              </a:solidFill>
              <a:round/>
            </a:ln>
          </c:spPr>
          <c:marker>
            <c:symbol val="square"/>
            <c:size val="7"/>
            <c:spPr>
              <a:solidFill>
                <a:srgbClr val="7d5fa0"/>
              </a:solidFill>
            </c:spPr>
          </c:marker>
          <c:dPt>
            <c:idx val="0"/>
            <c:marker>
              <c:symbol val="square"/>
              <c:size val="7"/>
              <c:spPr>
                <a:solidFill>
                  <a:srgbClr val="7d5fa0"/>
                </a:solidFill>
              </c:spPr>
            </c:marker>
          </c:dPt>
          <c:dLbls>
            <c:numFmt formatCode="0.0" sourceLinked="0"/>
            <c:dLbl>
              <c:idx val="0"/>
              <c:layout>
                <c:manualLayout>
                  <c:x val="-0.0364836913285601"/>
                  <c:y val="-0.0375271928218275"/>
                </c:manualLayout>
              </c:layout>
              <c:numFmt formatCode="0.0" sourceLinked="0"/>
              <c:txPr>
                <a:bodyPr wrap="square"/>
                <a:lstStyle/>
                <a:p>
                  <a:pPr>
                    <a:defRPr b="1" sz="1000" spc="-1" strike="noStrike">
                      <a:solidFill>
                        <a:srgbClr val="953735"/>
                      </a:solidFill>
                      <a:latin typeface="Calibri"/>
                    </a:defRPr>
                  </a:pPr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1" sz="1000" spc="-1" strike="noStrike">
                    <a:solidFill>
                      <a:srgbClr val="953735"/>
                    </a:solidFill>
                    <a:latin typeface="Calibri"/>
                  </a:defRPr>
                </a:pPr>
              </a:p>
            </c:txPr>
            <c:dLblPos val="t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12"/>
                <c:pt idx="0">
                  <c:v>108.338324132504</c:v>
                </c:pt>
                <c:pt idx="1">
                  <c:v>89.2640751183293</c:v>
                </c:pt>
                <c:pt idx="2">
                  <c:v>111.438521332466</c:v>
                </c:pt>
                <c:pt idx="3">
                  <c:v>83.9031020987877</c:v>
                </c:pt>
                <c:pt idx="4">
                  <c:v>83.7804770843407</c:v>
                </c:pt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98986339"/>
        <c:axId val="91404358"/>
      </c:lineChart>
      <c:catAx>
        <c:axId val="51887597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3824243"/>
        <c:crosses val="autoZero"/>
        <c:auto val="1"/>
        <c:lblAlgn val="ctr"/>
        <c:lblOffset val="100"/>
        <c:noMultiLvlLbl val="0"/>
      </c:catAx>
      <c:valAx>
        <c:axId val="3824243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/>
              <a:lstStyle/>
              <a:p>
                <a:pPr>
                  <a:defRPr b="1" lang="ru-RU" sz="1000" spc="-1" strike="noStrike">
                    <a:solidFill>
                      <a:srgbClr val="000000"/>
                    </a:solidFill>
                    <a:latin typeface="Calibri"/>
                  </a:defRPr>
                </a:pPr>
                <a:r>
                  <a:rPr b="1" lang="ru-RU" sz="1000" spc="-1" strike="noStrike">
                    <a:solidFill>
                      <a:srgbClr val="000000"/>
                    </a:solidFill>
                    <a:latin typeface="Calibri"/>
                  </a:rPr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0.00811101338805824"/>
            </c:manualLayout>
          </c:layout>
          <c:overlay val="0"/>
          <c:spPr>
            <a:noFill/>
            <a:ln w="0">
              <a:noFill/>
            </a:ln>
          </c:spPr>
        </c:title>
        <c:numFmt formatCode="#,##0.0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51887597"/>
        <c:crosses val="autoZero"/>
        <c:crossBetween val="between"/>
      </c:valAx>
      <c:catAx>
        <c:axId val="98986339"/>
        <c:scaling>
          <c:orientation val="minMax"/>
        </c:scaling>
        <c:delete val="1"/>
        <c:axPos val="t"/>
        <c:numFmt formatCode="[$-419]dd/mm/yyyy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91404358"/>
        <c:auto val="1"/>
        <c:lblAlgn val="ctr"/>
        <c:lblOffset val="100"/>
        <c:noMultiLvlLbl val="0"/>
      </c:catAx>
      <c:valAx>
        <c:axId val="9140435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/>
              <a:lstStyle/>
              <a:p>
                <a:pPr>
                  <a:defRPr b="1" lang="ru-RU" sz="1000" spc="-1" strike="noStrike">
                    <a:solidFill>
                      <a:srgbClr val="000000"/>
                    </a:solidFill>
                    <a:latin typeface="Calibri"/>
                  </a:defRPr>
                </a:pPr>
                <a:r>
                  <a:rPr b="1" lang="ru-RU" sz="1000" spc="-1" strike="noStrike">
                    <a:solidFill>
                      <a:srgbClr val="000000"/>
                    </a:solidFill>
                    <a:latin typeface="Calibri"/>
                  </a:rPr>
                  <a:t>Динамика 
с начала года, %</a:t>
                </a:r>
              </a:p>
            </c:rich>
          </c:tx>
          <c:layout>
            <c:manualLayout>
              <c:xMode val="edge"/>
              <c:yMode val="edge"/>
              <c:x val="0.877625716104392"/>
              <c:y val="9.77230528681716E-005"/>
            </c:manualLayout>
          </c:layout>
          <c:overlay val="0"/>
          <c:spPr>
            <a:noFill/>
            <a:ln w="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98986339"/>
        <c:crosses val="max"/>
        <c:crossBetween val="between"/>
      </c:valAx>
      <c:spPr>
        <a:solidFill>
          <a:srgbClr val="ffffff"/>
        </a:solidFill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0533630384044133"/>
          <c:y val="0.108853410740203"/>
          <c:w val="0.924676426904307"/>
          <c:h val="0.7511792452830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rgbClr val="e6b9b8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rot="-5400000" wrap="square"/>
              <a:lstStyle/>
              <a:p>
                <a:pPr>
                  <a:defRPr b="1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2"/>
                <c:pt idx="0">
                  <c:v>26.56492</c:v>
                </c:pt>
                <c:pt idx="1">
                  <c:v>28.651189</c:v>
                </c:pt>
                <c:pt idx="2">
                  <c:v>34.66689</c:v>
                </c:pt>
                <c:pt idx="3">
                  <c:v>34.71307312</c:v>
                </c:pt>
                <c:pt idx="4">
                  <c:v>25.85096654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rgbClr val="c3d69b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rot="-5400000" wrap="square"/>
              <a:lstStyle/>
              <a:p>
                <a:pPr>
                  <a:defRPr b="1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2"/>
                <c:pt idx="0">
                  <c:v>24.563</c:v>
                </c:pt>
                <c:pt idx="1">
                  <c:v>31.28033</c:v>
                </c:pt>
                <c:pt idx="2">
                  <c:v>31.81648</c:v>
                </c:pt>
                <c:pt idx="3">
                  <c:v>42.5985</c:v>
                </c:pt>
                <c:pt idx="4">
                  <c:v>29.70221</c:v>
                </c:pt>
                <c:pt idx="5">
                  <c:v>26.23953</c:v>
                </c:pt>
                <c:pt idx="6">
                  <c:v>43.75081</c:v>
                </c:pt>
                <c:pt idx="7">
                  <c:v>31.34482</c:v>
                </c:pt>
                <c:pt idx="8">
                  <c:v>33.08987</c:v>
                </c:pt>
                <c:pt idx="9">
                  <c:v>47.88691</c:v>
                </c:pt>
                <c:pt idx="10">
                  <c:v>36.09499</c:v>
                </c:pt>
                <c:pt idx="11">
                  <c:v>53.84362</c:v>
                </c:pt>
              </c:numCache>
            </c:numRef>
          </c:val>
        </c:ser>
        <c:gapWidth val="75"/>
        <c:overlap val="0"/>
        <c:axId val="42432701"/>
        <c:axId val="8794857"/>
      </c:barChart>
      <c:lineChart>
        <c:grouping val="standard"/>
        <c:varyColors val="0"/>
        <c:ser>
          <c:idx val="2"/>
          <c:order val="2"/>
          <c:tx>
            <c:strRef>
              <c:f>label 2</c:f>
              <c:strCache>
                <c:ptCount val="1"/>
                <c:pt idx="0">
                  <c:v>динамика в 2019 году</c:v>
                </c:pt>
              </c:strCache>
            </c:strRef>
          </c:tx>
          <c:spPr>
            <a:solidFill>
              <a:srgbClr val="98b855"/>
            </a:solidFill>
            <a:ln w="28440">
              <a:solidFill>
                <a:srgbClr val="98b855"/>
              </a:solidFill>
              <a:round/>
            </a:ln>
          </c:spPr>
          <c:dPt>
            <c:idx val="0"/>
          </c:dPt>
          <c:dLbls>
            <c:numFmt formatCode="#,##0.0" sourceLinked="0"/>
            <c:dLbl>
              <c:idx val="0"/>
              <c:layout>
                <c:manualLayout>
                  <c:x val="-0.0380747812251392"/>
                  <c:y val="0.055496062992126"/>
                </c:manualLayout>
              </c:layout>
              <c:numFmt formatCode="#,##0.0" sourceLinked="0"/>
              <c:txPr>
                <a:bodyPr wrap="square"/>
                <a:lstStyle/>
                <a:p>
                  <a:pPr>
                    <a:defRPr b="1" sz="1000" spc="-1" strike="noStrike">
                      <a:solidFill>
                        <a:srgbClr val="77933c"/>
                      </a:solidFill>
                      <a:latin typeface="Calibri"/>
                    </a:defRPr>
                  </a:pPr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1" sz="1000" spc="-1" strike="noStrike">
                    <a:solidFill>
                      <a:srgbClr val="77933c"/>
                    </a:solidFill>
                    <a:latin typeface="Calibri"/>
                  </a:defRPr>
                </a:pPr>
              </a:p>
            </c:txPr>
            <c:dLblPos val="t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2"/>
                <c:pt idx="0">
                  <c:v>108.654747517334</c:v>
                </c:pt>
                <c:pt idx="1">
                  <c:v>137.02963365987</c:v>
                </c:pt>
                <c:pt idx="2">
                  <c:v>93.8493830976909</c:v>
                </c:pt>
                <c:pt idx="3">
                  <c:v>136.520701882129</c:v>
                </c:pt>
                <c:pt idx="4">
                  <c:v>111.144951045602</c:v>
                </c:pt>
                <c:pt idx="5">
                  <c:v>106.184637510962</c:v>
                </c:pt>
                <c:pt idx="6">
                  <c:v>115.684903946063</c:v>
                </c:pt>
                <c:pt idx="7">
                  <c:v>112.021640367906</c:v>
                </c:pt>
                <c:pt idx="8">
                  <c:v>118.286931119487</c:v>
                </c:pt>
                <c:pt idx="9">
                  <c:v>123.87556338922</c:v>
                </c:pt>
                <c:pt idx="10">
                  <c:v>110.932143746216</c:v>
                </c:pt>
                <c:pt idx="11">
                  <c:v>124.354038751786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динамика в 2020 году</c:v>
                </c:pt>
              </c:strCache>
            </c:strRef>
          </c:tx>
          <c:spPr>
            <a:solidFill>
              <a:srgbClr val="7d5fa0"/>
            </a:solidFill>
            <a:ln w="28440">
              <a:solidFill>
                <a:srgbClr val="7d5fa0"/>
              </a:solidFill>
              <a:round/>
            </a:ln>
          </c:spPr>
          <c:marker>
            <c:symbol val="square"/>
            <c:size val="7"/>
            <c:spPr>
              <a:solidFill>
                <a:srgbClr val="7d5fa0"/>
              </a:solidFill>
            </c:spPr>
          </c:marker>
          <c:dPt>
            <c:idx val="0"/>
            <c:marker>
              <c:symbol val="square"/>
              <c:size val="7"/>
              <c:spPr>
                <a:solidFill>
                  <a:srgbClr val="7d5fa0"/>
                </a:solidFill>
              </c:spPr>
            </c:marker>
          </c:dPt>
          <c:dLbls>
            <c:numFmt formatCode="#,##0.0" sourceLinked="0"/>
            <c:dLbl>
              <c:idx val="0"/>
              <c:layout>
                <c:manualLayout>
                  <c:x val="-0.0364836913285601"/>
                  <c:y val="-0.040627968015626"/>
                </c:manualLayout>
              </c:layout>
              <c:numFmt formatCode="#,##0.0" sourceLinked="0"/>
              <c:txPr>
                <a:bodyPr wrap="square"/>
                <a:lstStyle/>
                <a:p>
                  <a:pPr>
                    <a:defRPr b="1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1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t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12"/>
                <c:pt idx="0">
                  <c:v>108.15014452632</c:v>
                </c:pt>
                <c:pt idx="1">
                  <c:v>91.5949064475982</c:v>
                </c:pt>
                <c:pt idx="2">
                  <c:v>108.958910602304</c:v>
                </c:pt>
                <c:pt idx="3">
                  <c:v>81.4889564656032</c:v>
                </c:pt>
                <c:pt idx="4">
                  <c:v>87.0338151268879</c:v>
                </c:pt>
              </c:numCache>
            </c:numRef>
          </c:val>
          <c:smooth val="0"/>
        </c:ser>
        <c:hiLowLines>
          <c:spPr>
            <a:ln w="0">
              <a:noFill/>
            </a:ln>
          </c:spPr>
        </c:hiLowLines>
        <c:marker val="1"/>
        <c:axId val="86797105"/>
        <c:axId val="35477"/>
      </c:lineChart>
      <c:catAx>
        <c:axId val="42432701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8794857"/>
        <c:crosses val="autoZero"/>
        <c:auto val="1"/>
        <c:lblAlgn val="ctr"/>
        <c:lblOffset val="100"/>
        <c:noMultiLvlLbl val="0"/>
      </c:catAx>
      <c:valAx>
        <c:axId val="8794857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/>
              <a:lstStyle/>
              <a:p>
                <a:pPr>
                  <a:defRPr b="1" lang="ru-RU" sz="1000" spc="-1" strike="noStrike">
                    <a:solidFill>
                      <a:srgbClr val="000000"/>
                    </a:solidFill>
                    <a:latin typeface="Calibri"/>
                  </a:defRPr>
                </a:pPr>
                <a:r>
                  <a:rPr b="1" lang="ru-RU" sz="1000" spc="-1" strike="noStrike">
                    <a:solidFill>
                      <a:srgbClr val="000000"/>
                    </a:solidFill>
                    <a:latin typeface="Calibri"/>
                  </a:rPr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0.00816400580551524"/>
            </c:manualLayout>
          </c:layout>
          <c:overlay val="0"/>
          <c:spPr>
            <a:noFill/>
            <a:ln w="0">
              <a:noFill/>
            </a:ln>
          </c:spPr>
        </c:title>
        <c:numFmt formatCode="#,##0.0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42432701"/>
        <c:crosses val="autoZero"/>
        <c:crossBetween val="between"/>
      </c:valAx>
      <c:catAx>
        <c:axId val="86797105"/>
        <c:scaling>
          <c:orientation val="minMax"/>
        </c:scaling>
        <c:delete val="1"/>
        <c:axPos val="t"/>
        <c:numFmt formatCode="[$-419]dd/mm/yyyy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35477"/>
        <c:auto val="1"/>
        <c:lblAlgn val="ctr"/>
        <c:lblOffset val="100"/>
        <c:noMultiLvlLbl val="0"/>
      </c:catAx>
      <c:valAx>
        <c:axId val="35477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/>
              <a:lstStyle/>
              <a:p>
                <a:pPr>
                  <a:defRPr b="1" lang="ru-RU" sz="1000" spc="-1" strike="noStrike">
                    <a:solidFill>
                      <a:srgbClr val="000000"/>
                    </a:solidFill>
                    <a:latin typeface="Calibri"/>
                  </a:defRPr>
                </a:pPr>
                <a:r>
                  <a:rPr b="1" lang="ru-RU" sz="1000" spc="-1" strike="noStrike">
                    <a:solidFill>
                      <a:srgbClr val="000000"/>
                    </a:solidFill>
                    <a:latin typeface="Calibri"/>
                  </a:rPr>
                  <a:t>Динамика 
с начала года, %</a:t>
                </a:r>
              </a:p>
            </c:rich>
          </c:tx>
          <c:layout>
            <c:manualLayout>
              <c:xMode val="edge"/>
              <c:yMode val="edge"/>
              <c:x val="0.877625716104392"/>
              <c:y val="9.0711175616836E-005"/>
            </c:manualLayout>
          </c:layout>
          <c:overlay val="0"/>
          <c:spPr>
            <a:noFill/>
            <a:ln w="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86797105"/>
        <c:crosses val="max"/>
        <c:crossBetween val="between"/>
      </c:valAx>
      <c:spPr>
        <a:solidFill>
          <a:srgbClr val="ffffff"/>
        </a:solidFill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lang="ru-RU" sz="1400" spc="-1" strike="noStrike">
                <a:solidFill>
                  <a:srgbClr val="376092"/>
                </a:solidFill>
                <a:latin typeface="Calibri"/>
              </a:defRPr>
            </a:pPr>
            <a:r>
              <a:rPr b="1" lang="ru-RU" sz="1400" spc="-1" strike="noStrike">
                <a:solidFill>
                  <a:srgbClr val="376092"/>
                </a:solidFill>
                <a:latin typeface="Calibri"/>
              </a:rPr>
              <a:t>ДИНАМИКА ПОСТУПЛЕНИЯ НАЛОГОВЫХ И НЕНАЛОГОВЫХ ДОХОДОВ В БЮДЖЕТЫ ПОСЕЛЕНИЙ, %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76957352005092"/>
          <c:y val="0.215248468345813"/>
          <c:w val="0.807924888605983"/>
          <c:h val="0.74458815520762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d99694"/>
            </a:solidFill>
            <a:ln w="0">
              <a:noFill/>
            </a:ln>
          </c:spPr>
          <c:invertIfNegative val="0"/>
          <c:dLbls>
            <c:numFmt formatCode="#,##0.0" sourceLinked="0"/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9"/>
                <c:pt idx="0">
                  <c:v>91.8630380964831</c:v>
                </c:pt>
                <c:pt idx="1">
                  <c:v>99.4283711059306</c:v>
                </c:pt>
                <c:pt idx="2">
                  <c:v>94.6649135482855</c:v>
                </c:pt>
                <c:pt idx="3">
                  <c:v>102.441453989563</c:v>
                </c:pt>
                <c:pt idx="4">
                  <c:v>85.3952898154445</c:v>
                </c:pt>
                <c:pt idx="5">
                  <c:v>80.7869172854462</c:v>
                </c:pt>
                <c:pt idx="6">
                  <c:v>89.464387204673</c:v>
                </c:pt>
                <c:pt idx="7">
                  <c:v>103.37988998087</c:v>
                </c:pt>
                <c:pt idx="8">
                  <c:v>104.485546605453</c:v>
                </c:pt>
              </c:numCache>
            </c:numRef>
          </c:val>
        </c:ser>
        <c:gapWidth val="150"/>
        <c:overlap val="-25"/>
        <c:axId val="33585922"/>
        <c:axId val="64952429"/>
      </c:barChart>
      <c:catAx>
        <c:axId val="33585922"/>
        <c:scaling>
          <c:orientation val="maxMin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64952429"/>
        <c:crosses val="autoZero"/>
        <c:auto val="1"/>
        <c:lblAlgn val="ctr"/>
        <c:lblOffset val="100"/>
        <c:noMultiLvlLbl val="0"/>
      </c:catAx>
      <c:valAx>
        <c:axId val="6495242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Calibri"/>
              </a:defRPr>
            </a:pPr>
          </a:p>
        </c:txPr>
        <c:crossAx val="33585922"/>
        <c:crossBetween val="between"/>
      </c:valAx>
      <c:spPr>
        <a:solidFill>
          <a:srgbClr val="ffffff"/>
        </a:solidFill>
        <a:ln w="0">
          <a:noFill/>
        </a:ln>
      </c:spPr>
    </c:plotArea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lang="ru-RU" sz="1400" spc="-1" strike="noStrike">
                <a:solidFill>
                  <a:srgbClr val="376092"/>
                </a:solidFill>
                <a:latin typeface="Calibri"/>
              </a:defRPr>
            </a:pPr>
            <a:r>
              <a:rPr b="1" lang="ru-RU" sz="1400" spc="-1" strike="noStrike">
                <a:solidFill>
                  <a:srgbClr val="376092"/>
                </a:solidFill>
                <a:latin typeface="Calibri"/>
              </a:rPr>
              <a:t>СТРУКТУРА ДОХОДОВ КОНСОЛИДИРОВАННОГО БЮДЖЕТА НОВОКУБАНСКОГО РАЙОНА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497727993236817"/>
          <c:y val="0.226158763985083"/>
          <c:w val="0.284846243263236"/>
          <c:h val="0.681672882258924"/>
        </c:manualLayout>
      </c:layout>
      <c:doughnutChart>
        <c:varyColors val="1"/>
        <c:ser>
          <c:idx val="0"/>
          <c:order val="0"/>
          <c:spPr>
            <a:solidFill>
              <a:srgbClr val="4f81bd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4672a8"/>
              </a:solidFill>
              <a:ln w="0">
                <a:noFill/>
              </a:ln>
            </c:spPr>
          </c:dPt>
          <c:dPt>
            <c:idx val="1"/>
            <c:spPr>
              <a:solidFill>
                <a:srgbClr val="ab4744"/>
              </a:solidFill>
              <a:ln w="0">
                <a:noFill/>
              </a:ln>
            </c:spPr>
          </c:dPt>
          <c:dPt>
            <c:idx val="2"/>
            <c:spPr>
              <a:solidFill>
                <a:srgbClr val="8aa64f"/>
              </a:solidFill>
              <a:ln w="0">
                <a:noFill/>
              </a:ln>
            </c:spPr>
          </c:dPt>
          <c:dPt>
            <c:idx val="3"/>
            <c:spPr>
              <a:solidFill>
                <a:srgbClr val="725990"/>
              </a:solidFill>
              <a:ln w="0">
                <a:noFill/>
              </a:ln>
            </c:spPr>
          </c:dPt>
          <c:dPt>
            <c:idx val="4"/>
            <c:spPr>
              <a:solidFill>
                <a:srgbClr val="4299b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dc853e"/>
              </a:solidFill>
              <a:ln w="0">
                <a:noFill/>
              </a:ln>
            </c:spPr>
          </c:dPt>
          <c:dPt>
            <c:idx val="6"/>
            <c:spPr>
              <a:solidFill>
                <a:srgbClr val="93a9ce"/>
              </a:solidFill>
              <a:ln w="0">
                <a:noFill/>
              </a:ln>
            </c:spPr>
          </c:dPt>
          <c:dPt>
            <c:idx val="7"/>
            <c:spPr>
              <a:solidFill>
                <a:srgbClr val="d09493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5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6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
</c:separator>
            </c:dLbl>
            <c:dLbl>
              <c:idx val="7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
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1"/>
            <c:separator>
</c:separator>
            <c:showLeaderLines val="0"/>
          </c:dLbls>
          <c:cat>
            <c:strRef>
              <c:f>categories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8"/>
                <c:pt idx="0">
                  <c:v>231.86886444</c:v>
                </c:pt>
                <c:pt idx="1">
                  <c:v>144.75136948</c:v>
                </c:pt>
                <c:pt idx="2">
                  <c:v>28.29257498</c:v>
                </c:pt>
                <c:pt idx="3">
                  <c:v>29.39636523</c:v>
                </c:pt>
                <c:pt idx="4">
                  <c:v>20.20665727</c:v>
                </c:pt>
                <c:pt idx="5">
                  <c:v>9.22189748</c:v>
                </c:pt>
                <c:pt idx="6">
                  <c:v>581.5</c:v>
                </c:pt>
                <c:pt idx="7">
                  <c:v>13.93320067</c:v>
                </c:pt>
              </c:numCache>
            </c:numRef>
          </c:val>
        </c:ser>
        <c:ser>
          <c:idx val="1"/>
          <c:order val="1"/>
          <c:spPr>
            <a:solidFill>
              <a:srgbClr val="c0504d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4672a8"/>
              </a:solidFill>
              <a:ln w="0">
                <a:noFill/>
              </a:ln>
            </c:spPr>
          </c:dPt>
          <c:dPt>
            <c:idx val="1"/>
            <c:spPr>
              <a:solidFill>
                <a:srgbClr val="ab4744"/>
              </a:solidFill>
              <a:ln w="0">
                <a:noFill/>
              </a:ln>
            </c:spPr>
          </c:dPt>
          <c:dPt>
            <c:idx val="2"/>
            <c:spPr>
              <a:solidFill>
                <a:srgbClr val="8aa64f"/>
              </a:solidFill>
              <a:ln w="0">
                <a:noFill/>
              </a:ln>
            </c:spPr>
          </c:dPt>
          <c:dPt>
            <c:idx val="3"/>
            <c:spPr>
              <a:solidFill>
                <a:srgbClr val="725990"/>
              </a:solidFill>
              <a:ln w="0">
                <a:noFill/>
              </a:ln>
            </c:spPr>
          </c:dPt>
          <c:dPt>
            <c:idx val="4"/>
            <c:spPr>
              <a:solidFill>
                <a:srgbClr val="4299b0"/>
              </a:solidFill>
              <a:ln w="0">
                <a:noFill/>
              </a:ln>
            </c:spPr>
          </c:dPt>
          <c:dPt>
            <c:idx val="5"/>
            <c:spPr>
              <a:solidFill>
                <a:srgbClr val="dc853e"/>
              </a:solidFill>
              <a:ln w="0">
                <a:noFill/>
              </a:ln>
            </c:spPr>
          </c:dPt>
          <c:dPt>
            <c:idx val="6"/>
            <c:spPr>
              <a:solidFill>
                <a:srgbClr val="93a9ce"/>
              </a:solidFill>
              <a:ln w="0">
                <a:noFill/>
              </a:ln>
            </c:spPr>
          </c:dPt>
          <c:dPt>
            <c:idx val="7"/>
            <c:spPr>
              <a:solidFill>
                <a:srgbClr val="d09493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5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6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7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1"/>
            <c:separator>
</c:separator>
            <c:showLeaderLines val="0"/>
          </c:dLbls>
          <c:cat>
            <c:strRef>
              <c:f>categories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8"/>
                <c:pt idx="0">
                  <c:v>245.80206511</c:v>
                </c:pt>
                <c:pt idx="6">
                  <c:v>581.5</c:v>
                </c:pt>
                <c:pt idx="7">
                  <c:v>13.93320067</c:v>
                </c:pt>
              </c:numCache>
            </c:numRef>
          </c:val>
        </c:ser>
        <c:firstSliceAng val="0"/>
        <c:holeSize val="50"/>
      </c:doughnutChart>
      <c:spPr>
        <a:solidFill>
          <a:srgbClr val="ffffff"/>
        </a:solidFill>
        <a:ln w="0">
          <a:noFill/>
        </a:ln>
      </c:spPr>
    </c:plotArea>
    <c:legend>
      <c:legendPos val="r"/>
      <c:layout>
        <c:manualLayout>
          <c:xMode val="edge"/>
          <c:yMode val="edge"/>
          <c:x val="0.437032243633699"/>
          <c:y val="0.287021591164157"/>
          <c:w val="0.298282525432326"/>
          <c:h val="0.661349179364099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lang="ru-RU" sz="1400" spc="-1" strike="noStrike">
                <a:solidFill>
                  <a:srgbClr val="376092"/>
                </a:solidFill>
                <a:latin typeface="Calibri"/>
              </a:defRPr>
            </a:pPr>
            <a:r>
              <a:rPr b="1" lang="ru-RU" sz="1400" spc="-1" strike="noStrike">
                <a:solidFill>
                  <a:srgbClr val="376092"/>
                </a:solidFill>
                <a:latin typeface="Calibri"/>
              </a:rPr>
              <a:t>СТРУКТУРА ДОХОДОВ БЮДЖЕТА НОВОКУБАНСКОГО РАЙОНА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551135158073414"/>
          <c:y val="0.193764705882353"/>
          <c:w val="0.275991937194993"/>
          <c:h val="0.612117647058824"/>
        </c:manualLayout>
      </c:layout>
      <c:doughnutChart>
        <c:varyColors val="1"/>
        <c:ser>
          <c:idx val="0"/>
          <c:order val="0"/>
          <c:spPr>
            <a:solidFill>
              <a:srgbClr val="4f81bd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4f81bd"/>
              </a:solidFill>
              <a:ln w="0">
                <a:noFill/>
              </a:ln>
            </c:spPr>
          </c:dPt>
          <c:dPt>
            <c:idx val="1"/>
            <c:spPr>
              <a:solidFill>
                <a:srgbClr val="c0504d"/>
              </a:solidFill>
              <a:ln w="0">
                <a:noFill/>
              </a:ln>
            </c:spPr>
          </c:dPt>
          <c:dPt>
            <c:idx val="2"/>
            <c:spPr>
              <a:solidFill>
                <a:srgbClr val="9bbb59"/>
              </a:solidFill>
              <a:ln w="0">
                <a:noFill/>
              </a:ln>
            </c:spPr>
          </c:dPt>
          <c:dPt>
            <c:idx val="3"/>
            <c:spPr>
              <a:solidFill>
                <a:srgbClr val="8064a2"/>
              </a:solidFill>
              <a:ln w="0">
                <a:noFill/>
              </a:ln>
            </c:spPr>
          </c:dPt>
          <c:dPt>
            <c:idx val="4"/>
            <c:spPr>
              <a:solidFill>
                <a:srgbClr val="4bacc6"/>
              </a:solidFill>
              <a:ln w="0">
                <a:noFill/>
              </a:ln>
            </c:spPr>
          </c:dPt>
          <c:dPt>
            <c:idx val="5"/>
            <c:spPr>
              <a:solidFill>
                <a:srgbClr val="f79646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
</c:separator>
            </c:dLbl>
            <c:dLbl>
              <c:idx val="5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
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1"/>
            <c:separator>
</c:separator>
            <c:showLeaderLines val="0"/>
          </c:dLbls>
          <c:cat>
            <c:strRef>
              <c:f>categories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140.09286349</c:v>
                </c:pt>
                <c:pt idx="1">
                  <c:v>108.20067</c:v>
                </c:pt>
                <c:pt idx="2">
                  <c:v>22.38912849</c:v>
                </c:pt>
                <c:pt idx="3">
                  <c:v>9.503065</c:v>
                </c:pt>
                <c:pt idx="4">
                  <c:v>531.6</c:v>
                </c:pt>
                <c:pt idx="5">
                  <c:v>10.35417517</c:v>
                </c:pt>
              </c:numCache>
            </c:numRef>
          </c:val>
        </c:ser>
        <c:ser>
          <c:idx val="1"/>
          <c:order val="1"/>
          <c:spPr>
            <a:solidFill>
              <a:srgbClr val="c0504d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4f81bd"/>
              </a:solidFill>
              <a:ln w="0">
                <a:noFill/>
              </a:ln>
            </c:spPr>
          </c:dPt>
          <c:dPt>
            <c:idx val="1"/>
            <c:spPr>
              <a:solidFill>
                <a:srgbClr val="c0504d"/>
              </a:solidFill>
              <a:ln w="0">
                <a:noFill/>
              </a:ln>
            </c:spPr>
          </c:dPt>
          <c:dPt>
            <c:idx val="2"/>
            <c:spPr>
              <a:solidFill>
                <a:srgbClr val="9bbb59"/>
              </a:solidFill>
              <a:ln w="0">
                <a:noFill/>
              </a:ln>
            </c:spPr>
          </c:dPt>
          <c:dPt>
            <c:idx val="3"/>
            <c:spPr>
              <a:solidFill>
                <a:srgbClr val="8064a2"/>
              </a:solidFill>
              <a:ln w="0">
                <a:noFill/>
              </a:ln>
            </c:spPr>
          </c:dPt>
          <c:dPt>
            <c:idx val="4"/>
            <c:spPr>
              <a:solidFill>
                <a:srgbClr val="4bacc6"/>
              </a:solidFill>
              <a:ln w="0">
                <a:noFill/>
              </a:ln>
            </c:spPr>
          </c:dPt>
          <c:dPt>
            <c:idx val="5"/>
            <c:spPr>
              <a:solidFill>
                <a:srgbClr val="f79646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4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dLbl>
              <c:idx val="5"/>
              <c:txPr>
                <a:bodyPr wrap="none"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eparator>
</c:separator>
            </c:dLbl>
            <c:txPr>
              <a:bodyPr wrap="none"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1"/>
            <c:separator>
</c:separator>
            <c:showLeaderLines val="0"/>
          </c:dLbls>
          <c:cat>
            <c:strRef>
              <c:f>categories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  <c:pt idx="0">
                  <c:v>150.54703866</c:v>
                </c:pt>
                <c:pt idx="4">
                  <c:v>531.6</c:v>
                </c:pt>
                <c:pt idx="5">
                  <c:v>10.35417517</c:v>
                </c:pt>
              </c:numCache>
            </c:numRef>
          </c:val>
        </c:ser>
        <c:firstSliceAng val="0"/>
        <c:holeSize val="50"/>
      </c:doughnutChart>
      <c:spPr>
        <a:solidFill>
          <a:srgbClr val="ffffff"/>
        </a:solidFill>
        <a:ln w="0">
          <a:noFill/>
        </a:ln>
      </c:spPr>
    </c:plotArea>
    <c:legend>
      <c:legendPos val="r"/>
      <c:layout>
        <c:manualLayout>
          <c:xMode val="edge"/>
          <c:yMode val="edge"/>
          <c:x val="0.427341370030139"/>
          <c:y val="0.262572585684443"/>
          <c:w val="0.301322496587117"/>
          <c:h val="0.450324723710321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b="0" sz="1000" spc="-1" strike="noStrik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0253247551530549"/>
          <c:y val="0.245510999855582"/>
          <c:w val="0.571487112240298"/>
          <c:h val="0.476580176190247"/>
        </c:manualLayout>
      </c:layout>
      <c:doughnut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 w="0">
              <a:noFill/>
            </a:ln>
          </c:spPr>
          <c:explosion val="0"/>
          <c:dPt>
            <c:idx val="0"/>
            <c:spPr>
              <a:gradFill>
                <a:gsLst>
                  <a:gs pos="0">
                    <a:srgbClr val="295488"/>
                  </a:gs>
                  <a:gs pos="100000">
                    <a:srgbClr val="356db0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1"/>
            <c:spPr>
              <a:gradFill>
                <a:gsLst>
                  <a:gs pos="0">
                    <a:srgbClr val="8b2926"/>
                  </a:gs>
                  <a:gs pos="100000">
                    <a:srgbClr val="b43632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2"/>
            <c:spPr>
              <a:gradFill>
                <a:gsLst>
                  <a:gs pos="0">
                    <a:srgbClr val="698530"/>
                  </a:gs>
                  <a:gs pos="100000">
                    <a:srgbClr val="8aad3f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3"/>
            <c:spPr>
              <a:gradFill>
                <a:gsLst>
                  <a:gs pos="0">
                    <a:srgbClr val="553c71"/>
                  </a:gs>
                  <a:gs pos="100000">
                    <a:srgbClr val="6d4e93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4"/>
            <c:spPr>
              <a:gradFill>
                <a:gsLst>
                  <a:gs pos="0">
                    <a:srgbClr val="25798f"/>
                  </a:gs>
                  <a:gs pos="100000">
                    <a:srgbClr val="2f9dba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5"/>
            <c:spPr>
              <a:gradFill>
                <a:gsLst>
                  <a:gs pos="0">
                    <a:srgbClr val="b6611c"/>
                  </a:gs>
                  <a:gs pos="100000">
                    <a:srgbClr val="ec7d25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6"/>
            <c:spPr>
              <a:gradFill>
                <a:gsLst>
                  <a:gs pos="0">
                    <a:srgbClr val="667da0"/>
                  </a:gs>
                  <a:gs pos="100000">
                    <a:srgbClr val="85a1d0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7"/>
            <c:spPr>
              <a:solidFill>
                <a:srgbClr val="ffc000"/>
              </a:solidFill>
              <a:ln w="0">
                <a:noFill/>
              </a:ln>
            </c:spPr>
          </c:dPt>
          <c:dPt>
            <c:idx val="8"/>
            <c:spPr>
              <a:gradFill>
                <a:gsLst>
                  <a:gs pos="0">
                    <a:srgbClr val="8b9e6a"/>
                  </a:gs>
                  <a:gs pos="100000">
                    <a:srgbClr val="b4ce8a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9"/>
            <c:spPr>
              <a:gradFill>
                <a:gsLst>
                  <a:gs pos="0">
                    <a:srgbClr val="7d6f91"/>
                  </a:gs>
                  <a:gs pos="100000">
                    <a:srgbClr val="a291bc"/>
                  </a:gs>
                </a:gsLst>
                <a:lin ang="16200000"/>
              </a:gradFill>
              <a:ln w="0">
                <a:noFill/>
              </a:ln>
            </c:spPr>
          </c:dPt>
          <c:dPt>
            <c:idx val="10"/>
            <c:explosion val="1"/>
            <c:spPr>
              <a:gradFill>
                <a:gsLst>
                  <a:gs pos="0">
                    <a:srgbClr val="6595a5"/>
                  </a:gs>
                  <a:gs pos="100000">
                    <a:srgbClr val="83c0d8"/>
                  </a:gs>
                </a:gsLst>
                <a:lin ang="16200000"/>
              </a:gradFill>
              <a:ln w="0">
                <a:noFill/>
              </a:ln>
            </c:spPr>
          </c:dPt>
          <c:dLbls>
            <c:numFmt formatCode="_-* #\ ##0.0\ _₽_-;\-* #\ ##0.0\ _₽_-;_-* \-??\ _₽_-;_-@_-" sourceLinked="0"/>
            <c:dLbl>
              <c:idx val="0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Общегосударственные вопросы </a:t>
                    </a:r>
                    <a:r>
                      <a:rPr b="0" lang="ru-RU" sz="1600" spc="-1" strike="noStrike">
                        <a:latin typeface="Times New Roman"/>
                      </a:rPr>
                      <a:t>10,6%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1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Национальная безопасность 1,1 %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2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Национальная экономика</a:t>
                    </a:r>
                    <a:r>
                      <a:rPr b="0" lang="ru-RU" sz="1600" spc="-1" strike="noStrike">
                        <a:latin typeface="Times New Roman"/>
                      </a:rPr>
                      <a:t> </a:t>
                    </a:r>
                    <a:r>
                      <a:rPr b="0" lang="ru-RU" sz="1600" spc="-1" strike="noStrike">
                        <a:latin typeface="Times New Roman"/>
                      </a:rPr>
                      <a:t>3,2%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3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Жилищно-коммунальное хозяйство </a:t>
                    </a:r>
                    <a:r>
                      <a:rPr b="0" lang="ru-RU" sz="1600" spc="-1" strike="noStrike">
                        <a:latin typeface="Times New Roman"/>
                      </a:rPr>
                      <a:t>5,4%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4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Физическая культура и спорт </a:t>
                    </a:r>
                    <a:r>
                      <a:rPr b="0" lang="ru-RU" sz="1600" spc="-1" strike="noStrike">
                        <a:latin typeface="Times New Roman"/>
                      </a:rPr>
                      <a:t>2,1% 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5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Обслуживание </a:t>
                    </a:r>
                    <a:r>
                      <a:rPr b="0" lang="ru-RU" sz="1600" spc="-1" strike="noStrike">
                        <a:latin typeface="Times New Roman"/>
                      </a:rPr>
                      <a:t>мун</a:t>
                    </a:r>
                    <a:r>
                      <a:rPr b="0" lang="ru-RU" sz="1600" spc="-1" strike="noStrike">
                        <a:latin typeface="Times New Roman"/>
                      </a:rPr>
                      <a:t> долга 0,1%</a:t>
                    </a:r>
                    <a:r>
                      <a:rPr b="0" lang="ru-RU" sz="1600" spc="-1" strike="noStrike">
                        <a:latin typeface="Times New Roman"/>
                      </a:rPr>
                      <a:t> </a:t>
                    </a:r>
                    <a:r>
                      <a:rPr b="0" lang="ru-RU" sz="1600" spc="-1" strike="noStrike">
                        <a:latin typeface="Times New Roman"/>
                      </a:rPr>
                      <a:t>Средства массовой информации 0,1%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6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Здравоохранение 0,0%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7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Образование </a:t>
                    </a:r>
                    <a:r>
                      <a:rPr b="0" lang="ru-RU" sz="1600" spc="-1" strike="noStrike">
                        <a:latin typeface="Times New Roman"/>
                      </a:rPr>
                      <a:t>62,4%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8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Культура </a:t>
                    </a:r>
                  </a:p>
                  <a:p>
                    <a:r>
                      <a:rPr b="0" lang="ru-RU" sz="1600" spc="-1" strike="noStrike">
                        <a:latin typeface="Times New Roman"/>
                      </a:rPr>
                      <a:t>8,6 </a:t>
                    </a:r>
                    <a:r>
                      <a:rPr b="0" lang="ru-RU" sz="1600" spc="-1" strike="noStrike">
                        <a:latin typeface="Times New Roman"/>
                      </a:rPr>
                      <a:t>%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9"/>
              <c:numFmt formatCode="_-* #\ ##0.0\ _₽_-;\-* #\ ##0.0\ _₽_-;_-* \-??\ _₽_-;_-@_-" sourceLinked="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Calibri"/>
                    </a:defRPr>
                  </a:pPr>
                </a:p>
              </c:txPr>
              <c:tx>
                <c:rich>
                  <a:bodyPr/>
                  <a:p>
                    <a:r>
                      <a:rPr b="0" lang="ru-RU" sz="1600" spc="-1" strike="noStrike">
                        <a:latin typeface="Times New Roman"/>
                      </a:rPr>
                      <a:t>Социальная политика </a:t>
                    </a:r>
                    <a:r>
                      <a:rPr b="0" lang="ru-RU" sz="1600" spc="-1" strike="noStrike">
                        <a:latin typeface="Times New Roman"/>
                      </a:rPr>
                      <a:t>6,4%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eparator>; </c:separator>
            </c:dLbl>
            <c:dLbl>
              <c:idx val="10"/>
              <c:txPr>
                <a:bodyPr wrap="square"/>
                <a:lstStyle/>
                <a:p>
                  <a:pPr>
                    <a:defRPr b="0" sz="1800" spc="-1" strike="noStrike">
                      <a:solidFill>
                        <a:srgbClr val="000000"/>
                      </a:solidFill>
                      <a:latin typeface="Times New Roman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; </c:separator>
            </c:dLbl>
            <c:txPr>
              <a:bodyPr wrap="square"/>
              <a:lstStyle/>
              <a:p>
                <a:pPr>
                  <a:defRPr b="0" sz="1800" spc="-1" strike="noStrike">
                    <a:solidFill>
                      <a:srgbClr val="000000"/>
                    </a:solidFill>
                    <a:latin typeface="Times New Roman"/>
                  </a:defRPr>
                </a:pPr>
              </a:p>
            </c:txPr>
            <c:showLegendKey val="1"/>
            <c:showVal val="1"/>
            <c:showCatName val="0"/>
            <c:showSerName val="0"/>
            <c:showPercent val="0"/>
            <c:separator>; </c:separator>
            <c:showLeaderLines val="0"/>
          </c:dLbls>
          <c:val>
            <c:numRef>
              <c:f>0</c:f>
              <c:numCache>
                <c:formatCode>General</c:formatCode>
                <c:ptCount val="11"/>
                <c:pt idx="0">
                  <c:v>11.9951040391677</c:v>
                </c:pt>
                <c:pt idx="1">
                  <c:v>0.979192166462668</c:v>
                </c:pt>
                <c:pt idx="2">
                  <c:v>2.32558139534884</c:v>
                </c:pt>
                <c:pt idx="3">
                  <c:v>8.20073439412485</c:v>
                </c:pt>
                <c:pt idx="4">
                  <c:v>2.937576499388</c:v>
                </c:pt>
                <c:pt idx="5">
                  <c:v>0.122399020807834</c:v>
                </c:pt>
                <c:pt idx="6">
                  <c:v>0</c:v>
                </c:pt>
                <c:pt idx="7">
                  <c:v>60.0979192166463</c:v>
                </c:pt>
                <c:pt idx="8">
                  <c:v>7.22154222766218</c:v>
                </c:pt>
                <c:pt idx="9">
                  <c:v>0.122399020807834</c:v>
                </c:pt>
                <c:pt idx="10">
                  <c:v>5.99755201958384</c:v>
                </c:pt>
              </c:numCache>
            </c:numRef>
          </c:val>
        </c:ser>
        <c:firstSliceAng val="0"/>
        <c:holeSize val="50"/>
      </c:doughnutChart>
      <c:spPr>
        <a:solidFill>
          <a:srgbClr val="ffffff"/>
        </a:solidFill>
        <a:ln w="0">
          <a:noFill/>
        </a:ln>
      </c:spPr>
    </c:plotArea>
    <c:plotVisOnly val="1"/>
    <c:dispBlanksAs val="zero"/>
  </c:chart>
  <c:spPr>
    <a:noFill/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28823A7-EECD-4131-91D5-12D9A5B655FE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3.9.20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4F34323-3D10-474E-B4BD-B1FE66DF2E9C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gif"/><Relationship Id="rId4" Type="http://schemas.openxmlformats.org/officeDocument/2006/relationships/image" Target="../media/image4.gif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gif"/><Relationship Id="rId8" Type="http://schemas.openxmlformats.org/officeDocument/2006/relationships/image" Target="../media/image8.gif"/><Relationship Id="rId9" Type="http://schemas.openxmlformats.org/officeDocument/2006/relationships/image" Target="../media/image9.jpeg"/><Relationship Id="rId10" Type="http://schemas.openxmlformats.org/officeDocument/2006/relationships/image" Target="../media/image10.gif"/><Relationship Id="rId1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chart" Target="../charts/chart2.xml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chart" Target="../charts/chart4.xml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chart" Target="../charts/chart6.xml"/><Relationship Id="rId3" Type="http://schemas.openxmlformats.org/officeDocument/2006/relationships/chart" Target="../charts/chart7.xml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8.xml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b="0" lang="ru-RU" sz="2000" spc="-1" strike="noStrike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7" name="CustomShape 67"/>
          <p:cNvSpPr/>
          <p:nvPr/>
        </p:nvSpPr>
        <p:spPr>
          <a:xfrm flipH="1" rot="10800000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flipV="1" rot="10800000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3000" spc="-1" strike="noStrike">
                <a:solidFill>
                  <a:srgbClr val="ffffff"/>
                </a:solidFill>
                <a:latin typeface="Segoe UI"/>
              </a:rPr>
              <a:t>2020 год</a:t>
            </a:r>
            <a:endParaRPr b="0" lang="ru-RU" sz="3000" spc="-1" strike="noStrike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/>
                <a:fillRef idx="0"/>
                <a:effectRef idx="0"/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b="1" lang="ru-RU" sz="1600" spc="-1" strike="noStrike">
                <a:solidFill>
                  <a:srgbClr val="215968"/>
                </a:solidFill>
                <a:latin typeface="Calibri"/>
              </a:rPr>
              <a:t> </a:t>
            </a:r>
            <a:r>
              <a:rPr b="1" lang="ru-RU" sz="1800" spc="-1" strike="noStrike">
                <a:solidFill>
                  <a:srgbClr val="215968"/>
                </a:solidFill>
                <a:latin typeface="Calibri"/>
              </a:rPr>
              <a:t>бюджет 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Calibri"/>
              </a:rPr>
              <a:t>- </a:t>
            </a:r>
            <a:r>
              <a:rPr b="1" lang="ru-RU" sz="1800" spc="-1" strike="noStrike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b="0" lang="ru-RU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b="0" lang="ru-RU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b="0" lang="ru-RU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b="0" lang="ru-RU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b="0" lang="ru-RU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Calibri"/>
              </a:rPr>
              <a:t>этими бюджетами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январь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март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сентябрь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февраль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апрель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июль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май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ноябрь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июнь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октябрь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август</a:t>
            </a:r>
            <a:endParaRPr b="0" lang="ru-RU" sz="2100" spc="-1" strike="noStrike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37400" cy="33588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100" spc="-1" strike="noStrike">
                <a:solidFill>
                  <a:srgbClr val="215968"/>
                </a:solidFill>
                <a:latin typeface="Times New Roman"/>
              </a:rPr>
              <a:t>декабрь</a:t>
            </a:r>
            <a:endParaRPr b="0" lang="ru-RU" sz="2100" spc="-1" strike="noStrike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1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cap="sq" w="8890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2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cap="sq" w="8890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3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cap="sq" w="8890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4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cap="sq" w="8890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5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cap="sq" w="8890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6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cap="sq" w="8890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7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cap="sq" w="8890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8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cap="sq" w="8890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9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cap="sq" w="8890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b="0" lang="ru-RU" sz="1400" spc="-1" strike="noStrike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0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flipH="1" rot="10800000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flipV="1" rot="10800000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b="0" lang="ru-RU" sz="2000" spc="-1" strike="noStrike">
              <a:latin typeface="Arial"/>
            </a:endParaRPr>
          </a:p>
        </p:txBody>
      </p:sp>
      <p:graphicFrame>
        <p:nvGraphicFramePr>
          <p:cNvPr id="214" name="Table 4"/>
          <p:cNvGraphicFramePr/>
          <p:nvPr/>
        </p:nvGraphicFramePr>
        <p:xfrm>
          <a:off x="158760" y="1314000"/>
          <a:ext cx="6366240" cy="1889640"/>
        </p:xfrm>
        <a:graphic>
          <a:graphicData uri="http://schemas.openxmlformats.org/drawingml/2006/table">
            <a:tbl>
              <a:tblPr/>
              <a:tblGrid>
                <a:gridCol w="2804400"/>
                <a:gridCol w="1582920"/>
                <a:gridCol w="1028880"/>
                <a:gridCol w="950040"/>
              </a:tblGrid>
              <a:tr h="839880"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Утвержденные бюджетные назначения </a:t>
                      </a:r>
                      <a:endParaRPr b="0" lang="ru-RU" sz="11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2020 года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Исполнено за январь-май</a:t>
                      </a:r>
                      <a:endParaRPr b="0" lang="ru-RU" sz="11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2020 года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% исполнения годового бюджетного назначения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0988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Доходы всего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2 222,8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827,3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37,2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0988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Налоговые и неналоговые доходы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753,3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245,8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0988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1 469,5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581,5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39,6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0988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Расходы всего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2 174,1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81,7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1024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Дефицит (-)/ профицит (+)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-37,7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39,3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-104,3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215968"/>
                </a:solidFill>
                <a:latin typeface="Segoe UI"/>
              </a:rPr>
              <a:t>Районный бюджет</a:t>
            </a:r>
            <a:endParaRPr b="0" lang="ru-RU" sz="1600" spc="-1" strike="noStrike">
              <a:latin typeface="Arial"/>
            </a:endParaRPr>
          </a:p>
        </p:txBody>
      </p:sp>
      <p:graphicFrame>
        <p:nvGraphicFramePr>
          <p:cNvPr id="217" name="Table 7"/>
          <p:cNvGraphicFramePr/>
          <p:nvPr/>
        </p:nvGraphicFramePr>
        <p:xfrm>
          <a:off x="167040" y="3902400"/>
          <a:ext cx="6357600" cy="2109240"/>
        </p:xfrm>
        <a:graphic>
          <a:graphicData uri="http://schemas.openxmlformats.org/drawingml/2006/table">
            <a:tbl>
              <a:tblPr/>
              <a:tblGrid>
                <a:gridCol w="2800440"/>
                <a:gridCol w="1275120"/>
                <a:gridCol w="1140840"/>
                <a:gridCol w="1141200"/>
              </a:tblGrid>
              <a:tr h="937440"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Утвержденные бюджетные назначения 2020 года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Исполнено за 5 мес. 2020 года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% исполнения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3436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Доходы всего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1 699,3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682,1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3436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Налоговые и неналоговые доходы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446,2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150,5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33,7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3436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1 253,1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531,6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42,4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3436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Расходы всего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1 672,6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66,3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34360">
                <a:tc>
                  <a:txBody>
                    <a:bodyPr lIns="9360" rIns="9360" tIns="93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Дефицит (-)/ профицит (+)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-15,7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-51,9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млн.рублей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млн.рублей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млн.рублей</a:t>
            </a:r>
            <a:endParaRPr b="0" lang="ru-RU" sz="1200" spc="-1" strike="noStrike">
              <a:latin typeface="Arial"/>
            </a:endParaRPr>
          </a:p>
        </p:txBody>
      </p:sp>
      <p:graphicFrame>
        <p:nvGraphicFramePr>
          <p:cNvPr id="221" name="Диаграмма 14"/>
          <p:cNvGraphicFramePr/>
          <p:nvPr/>
        </p:nvGraphicFramePr>
        <p:xfrm>
          <a:off x="109800" y="6148080"/>
          <a:ext cx="3750840" cy="260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22" name="Диаграмма 17"/>
          <p:cNvGraphicFramePr/>
          <p:nvPr/>
        </p:nvGraphicFramePr>
        <p:xfrm>
          <a:off x="3530160" y="6156000"/>
          <a:ext cx="3066840" cy="2727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flipH="1" rot="10800000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flipV="1" rot="10800000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215968"/>
                </a:solidFill>
                <a:latin typeface="Calibri"/>
              </a:rPr>
              <a:t>В консолидированный районный бюджет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215968"/>
                </a:solidFill>
                <a:latin typeface="Calibri"/>
              </a:rPr>
              <a:t>В районный бюджет</a:t>
            </a:r>
            <a:endParaRPr b="0" lang="ru-RU" sz="1600" spc="-1" strike="noStrike">
              <a:latin typeface="Arial"/>
            </a:endParaRPr>
          </a:p>
        </p:txBody>
      </p:sp>
      <p:graphicFrame>
        <p:nvGraphicFramePr>
          <p:cNvPr id="228" name="Диаграмма 11"/>
          <p:cNvGraphicFramePr/>
          <p:nvPr/>
        </p:nvGraphicFramePr>
        <p:xfrm>
          <a:off x="26640" y="1176120"/>
          <a:ext cx="6786360" cy="368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29" name="Диаграмма 15"/>
          <p:cNvGraphicFramePr/>
          <p:nvPr/>
        </p:nvGraphicFramePr>
        <p:xfrm>
          <a:off x="26640" y="5175360"/>
          <a:ext cx="6786360" cy="3968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 flipH="1" rot="10800000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flipV="1" rot="10800000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908640" y="7380360"/>
            <a:ext cx="807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10243e"/>
                </a:solidFill>
                <a:latin typeface="Calibri"/>
              </a:rPr>
              <a:t>682,1 млн.руб</a:t>
            </a:r>
            <a:endParaRPr b="0" lang="ru-RU" sz="1200" spc="-1" strike="noStrike">
              <a:latin typeface="Arial"/>
            </a:endParaRPr>
          </a:p>
        </p:txBody>
      </p:sp>
      <p:graphicFrame>
        <p:nvGraphicFramePr>
          <p:cNvPr id="234" name="Table 5"/>
          <p:cNvGraphicFramePr/>
          <p:nvPr/>
        </p:nvGraphicFramePr>
        <p:xfrm>
          <a:off x="5085360" y="4212000"/>
          <a:ext cx="1223640" cy="1728000"/>
        </p:xfrm>
        <a:graphic>
          <a:graphicData uri="http://schemas.openxmlformats.org/drawingml/2006/table">
            <a:tbl>
              <a:tblPr/>
              <a:tblGrid>
                <a:gridCol w="1224000"/>
              </a:tblGrid>
              <a:tr h="21600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231,9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1600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144,8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1600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1600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1600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1600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1600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581,5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16000"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13,9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5" name="Table 6"/>
          <p:cNvGraphicFramePr/>
          <p:nvPr/>
        </p:nvGraphicFramePr>
        <p:xfrm>
          <a:off x="5085360" y="6890400"/>
          <a:ext cx="1223640" cy="1357920"/>
        </p:xfrm>
        <a:graphic>
          <a:graphicData uri="http://schemas.openxmlformats.org/drawingml/2006/table">
            <a:tbl>
              <a:tblPr/>
              <a:tblGrid>
                <a:gridCol w="1224000"/>
              </a:tblGrid>
              <a:tr h="22608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140,1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2608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2608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2608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9,5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  <a:tr h="226080">
                <a:tc>
                  <a:txBody>
                    <a:bodyPr lIns="9360" rIns="9360" tIns="9360" bIns="0" anchor="ctr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531,6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</a:tr>
              <a:tr h="227520">
                <a:tc>
                  <a:txBody>
                    <a:bodyPr lIns="9360" rIns="9360" tIns="93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6" name="CustomShape 7"/>
          <p:cNvSpPr/>
          <p:nvPr/>
        </p:nvSpPr>
        <p:spPr>
          <a:xfrm>
            <a:off x="5309280" y="393300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млн.рублей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316480" y="6588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млн.рублей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238" name="CustomShape 9"/>
          <p:cNvSpPr/>
          <p:nvPr/>
        </p:nvSpPr>
        <p:spPr>
          <a:xfrm>
            <a:off x="908640" y="4686480"/>
            <a:ext cx="8071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10243e"/>
                </a:solidFill>
                <a:latin typeface="Calibri"/>
              </a:rPr>
              <a:t>827,3</a:t>
            </a:r>
            <a:endParaRPr b="0" lang="ru-RU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10243e"/>
                </a:solidFill>
                <a:latin typeface="Calibri"/>
              </a:rPr>
              <a:t> </a:t>
            </a:r>
            <a:r>
              <a:rPr b="1" lang="ru-RU" sz="1200" spc="-1" strike="noStrike">
                <a:solidFill>
                  <a:srgbClr val="10243e"/>
                </a:solidFill>
                <a:latin typeface="Calibri"/>
              </a:rPr>
              <a:t>млн.руб</a:t>
            </a:r>
            <a:endParaRPr b="0" lang="ru-RU" sz="1200" spc="-1" strike="noStrike">
              <a:latin typeface="Arial"/>
            </a:endParaRPr>
          </a:p>
        </p:txBody>
      </p:sp>
      <p:graphicFrame>
        <p:nvGraphicFramePr>
          <p:cNvPr id="239" name="Диаграмма 14"/>
          <p:cNvGraphicFramePr/>
          <p:nvPr/>
        </p:nvGraphicFramePr>
        <p:xfrm>
          <a:off x="26640" y="703440"/>
          <a:ext cx="6786360" cy="2643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40" name="Диаграмма 17"/>
          <p:cNvGraphicFramePr/>
          <p:nvPr/>
        </p:nvGraphicFramePr>
        <p:xfrm>
          <a:off x="0" y="3381480"/>
          <a:ext cx="6813000" cy="2702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41" name="Диаграмма 19"/>
          <p:cNvGraphicFramePr/>
          <p:nvPr/>
        </p:nvGraphicFramePr>
        <p:xfrm>
          <a:off x="26640" y="6084000"/>
          <a:ext cx="6786360" cy="305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flipH="1" rot="10800000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flipV="1" rot="10800000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Segoe UI"/>
              </a:rPr>
              <a:t>части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246" name="Table 5"/>
          <p:cNvGraphicFramePr/>
          <p:nvPr/>
        </p:nvGraphicFramePr>
        <p:xfrm>
          <a:off x="208440" y="1289160"/>
          <a:ext cx="6440400" cy="7247160"/>
        </p:xfrm>
        <a:graphic>
          <a:graphicData uri="http://schemas.openxmlformats.org/drawingml/2006/table">
            <a:tbl>
              <a:tblPr/>
              <a:tblGrid>
                <a:gridCol w="3549600"/>
                <a:gridCol w="1062000"/>
                <a:gridCol w="898200"/>
                <a:gridCol w="930600"/>
              </a:tblGrid>
              <a:tr h="1241640">
                <a:tc>
                  <a:txBody>
                    <a:bodyPr lIns="6840" rIns="6840" tIns="1260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" rIns="27000" tIns="1260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2020 год, </a:t>
                      </a:r>
                      <a:endParaRPr b="0" lang="ru-RU" sz="12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" rIns="27000" tIns="1260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b="1" lang="en-US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май 2020 года, </a:t>
                      </a:r>
                      <a:endParaRPr b="0" lang="ru-RU" sz="12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" rIns="27000" tIns="1260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2020  года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8448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200" spc="-1" strike="noStrike">
                          <a:latin typeface="Times New Roman"/>
                        </a:rPr>
                        <a:t>ВСЕГО РАСХОДОВ</a:t>
                      </a:r>
                      <a:r>
                        <a:rPr b="0" lang="ru-RU" sz="1200" spc="-1" strike="noStrike">
                          <a:latin typeface="Times New Roman"/>
                        </a:rPr>
                        <a:t>, в том числе: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2 269,3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803,1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9744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ОБЩЕГОСУДАРСТВЕННЫЕ ВОПРОСЫ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263,0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84,3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4704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35,9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66276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9744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НАЦИОНАЛЬНАЯ ЭКОНОМИКА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211,9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22,8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3768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ЖИЛИЩНО-КОММУНАЛЬНОЕ ХОЗЯЙСТВО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144,4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34,8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24,1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4704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ОБРАЗОВАНИЕ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1 197,9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492,0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41,1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9744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КУЛЬТУРА И КИНЕМАТОГРАФИЯ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165,0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65,0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39,4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4704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ЗДРАВООХРАНЕНИЕ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4704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СОЦИАЛЬНАЯ ПОЛИТИКА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162,1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66,0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45000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ФИЗИЧЕСКАЯ КУЛЬТУРА И СПОРТ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84,1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29,6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4056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СРЕДСТВА МАССОВОЙ ИНФОРМАЦИИ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50,0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68112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568440">
                <a:tc>
                  <a:txBody>
                    <a:bodyPr lIns="6840" rIns="6840" tIns="12600" bIns="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840" rIns="6840" tIns="1260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840" rIns="6840" tIns="1260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6840" rIns="6840" tIns="1260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b="0" lang="ru-RU" sz="1200" spc="-1" strike="noStrike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flipH="1" rot="10800000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flipV="1" rot="10800000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Segoe UI"/>
              </a:rPr>
              <a:t>части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251" name="Диаграмма 19"/>
          <p:cNvGraphicFramePr/>
          <p:nvPr/>
        </p:nvGraphicFramePr>
        <p:xfrm>
          <a:off x="-675360" y="1353240"/>
          <a:ext cx="8784720" cy="747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flipH="1" rot="10800000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flipV="1" rot="10800000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Segoe UI"/>
              </a:rPr>
              <a:t>части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256" name="Table 5"/>
          <p:cNvGraphicFramePr/>
          <p:nvPr/>
        </p:nvGraphicFramePr>
        <p:xfrm>
          <a:off x="202680" y="1205640"/>
          <a:ext cx="3305160" cy="7251120"/>
        </p:xfrm>
        <a:graphic>
          <a:graphicData uri="http://schemas.openxmlformats.org/drawingml/2006/table">
            <a:tbl>
              <a:tblPr/>
              <a:tblGrid>
                <a:gridCol w="1857960"/>
                <a:gridCol w="895680"/>
                <a:gridCol w="551520"/>
              </a:tblGrid>
              <a:tr h="801720">
                <a:tc>
                  <a:txBody>
                    <a:bodyPr lIns="51120" rIns="51120" tIns="81000" bIns="81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 lIns="51120" rIns="51120" tIns="81000" bIns="81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январь  май 2020 год, млн. руб.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 lIns="51120" rIns="51120" tIns="81000" bIns="81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</a:tr>
              <a:tr h="32220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образования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474,0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42,0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48204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поддержка граждан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75,5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2220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Дети Кубани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54,4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38,1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80172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48204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жилищно-коммунального хозяйства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34,4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48204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безопасности населения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33,5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2220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культуры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74,3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38,7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48204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физической культуры и массового спорта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29,8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35,4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32220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Экономическое развитие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48204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муниципальной службы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9,5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  <a:tr h="32220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Молодежь Кубани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</a:tr>
              <a:tr h="48204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Информационное обеспечение жителей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25,3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  <a:tr h="48204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Информатизация администрации МО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2220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Доступная среда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  <a:tr h="64188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 имуществом и земельными ресурсами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30,1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7" name="Table 6"/>
          <p:cNvGraphicFramePr/>
          <p:nvPr/>
        </p:nvGraphicFramePr>
        <p:xfrm>
          <a:off x="3587760" y="1203480"/>
          <a:ext cx="3009240" cy="6261840"/>
        </p:xfrm>
        <a:graphic>
          <a:graphicData uri="http://schemas.openxmlformats.org/drawingml/2006/table">
            <a:tbl>
              <a:tblPr/>
              <a:tblGrid>
                <a:gridCol w="1641240"/>
                <a:gridCol w="865440"/>
                <a:gridCol w="502560"/>
              </a:tblGrid>
              <a:tr h="961560">
                <a:tc>
                  <a:txBody>
                    <a:bodyPr lIns="51120" rIns="51120" tIns="81000" bIns="81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 lIns="51120" rIns="51120" tIns="81000" bIns="81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январь май 2020 год, млн. руб.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 lIns="51120" rIns="51120" tIns="81000" bIns="81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</a:tr>
              <a:tr h="64188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муниципальными финансами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47,5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64188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Формирование современной городской среды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  <a:tr h="176076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6,2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30,9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144108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0,1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2,8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</a:tr>
              <a:tr h="64188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Материально-техническое и программное обеспечение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55,6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</a:tr>
              <a:tr h="322200">
                <a:tc>
                  <a:txBody>
                    <a:bodyPr lIns="51120" rIns="51120" tIns="81000" bIns="8100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737,0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 lIns="7560" rIns="7560" tIns="7560" bIns="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b="0" lang="ru-RU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35,7</a:t>
                      </a:r>
                      <a:endParaRPr b="0" lang="ru-RU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58" name="CustomShape 7"/>
          <p:cNvSpPr/>
          <p:nvPr/>
        </p:nvSpPr>
        <p:spPr>
          <a:xfrm>
            <a:off x="3463200" y="7697880"/>
            <a:ext cx="3428640" cy="108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1300" spc="-1" strike="noStrike">
                <a:solidFill>
                  <a:srgbClr val="000000"/>
                </a:solidFill>
                <a:latin typeface="Times New Roman"/>
              </a:rPr>
              <a:t>За январь-май 2020 года муниципальные программы Новокубанского района исполнены в сумме 737,0 млн. руб., что составляет 35,7 % от утвержденных бюджетных назначений</a:t>
            </a:r>
            <a:endParaRPr b="0" lang="ru-RU" sz="1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4619</TotalTime>
  <Application>LibreOffice/7.0.0.3$Windows_X86_64 LibreOffice_project/8061b3e9204bef6b321a21033174034a5e2ea88e</Application>
  <Words>667</Words>
  <Paragraphs>281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Соляник Елена Станиславовна</dc:creator>
  <dc:description/>
  <dc:language>ru-RU</dc:language>
  <cp:lastModifiedBy>Христозова Антонина</cp:lastModifiedBy>
  <cp:lastPrinted>2020-06-25T06:43:10Z</cp:lastPrinted>
  <dcterms:modified xsi:type="dcterms:W3CDTF">2020-06-25T07:25:51Z</dcterms:modified>
  <cp:revision>442</cp:revision>
  <dc:subject/>
  <dc:title>Финансовое управление администрации МО Новокубанский район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