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68" r:id="rId4"/>
    <p:sldId id="270" r:id="rId5"/>
    <p:sldId id="271" r:id="rId6"/>
    <p:sldId id="272" r:id="rId7"/>
    <p:sldId id="273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pos="22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2DCDB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3114" y="-120"/>
      </p:cViewPr>
      <p:guideLst>
        <p:guide orient="horz" pos="2880"/>
        <p:guide pos="2160"/>
        <p:guide pos="22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33.33\obmen\&#1041;&#1070;&#1044;&#1046;&#1045;&#1058;%20&#1044;&#1051;&#1071;%20&#1043;&#1056;&#1040;&#1046;&#1044;&#1040;&#1053;\___&#1053;&#1040;%20&#1057;&#1040;&#1049;&#1058;%20-%20&#1086;&#1089;&#1085;.&#1087;&#1086;&#1082;&#1072;&#1079;&#1072;&#1090;&#1077;&#1083;&#1080;%20&#1080;&#1089;&#1087;&#1086;&#1083;&#1085;&#1077;&#1085;&#1080;&#1103;\&#1085;&#1072;%201.02.2020\&#1050;&#1088;&#1072;&#1089;&#1086;&#1090;&#1072;%202020%20-%20&#1103;&#1085;&#1074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berezovskaya\&#1056;&#1072;&#1073;&#1086;&#1095;&#1080;&#1081;%20&#1089;&#1090;&#1086;&#1083;\&#1076;&#1086;&#1082;&#1091;&#1084;&#1077;&#1085;&#1090;&#1099;\&#1085;&#1072;%20&#1089;&#1072;&#1081;&#1090;\&#1085;&#1072;%2001.06.2019%201\&#1050;&#1088;&#1072;&#1089;&#1086;&#1090;&#1072;%202019%20-%205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berezovskaya\&#1056;&#1072;&#1073;&#1086;&#1095;&#1080;&#1081;%20&#1089;&#1090;&#1086;&#1083;\&#1076;&#1086;&#1082;&#1091;&#1084;&#1077;&#1085;&#1090;&#1099;\&#1085;&#1072;%20&#1089;&#1072;&#1081;&#1090;\&#1085;&#1072;%2001.06.2019%201\&#1050;&#1088;&#1072;&#1089;&#1086;&#1090;&#1072;%202019%20-%205%20&#1084;&#1077;&#108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 ДОЛГ</a:t>
            </a:r>
            <a:r>
              <a:rPr lang="ru-RU" sz="1600" baseline="0"/>
              <a:t> КОНСОЛИДИРОВАННОГО БЮДЖЕТА НОВОКУБАНСКОГО РАЙОНА</a:t>
            </a:r>
            <a:endParaRPr lang="ru-RU" sz="1600"/>
          </a:p>
        </c:rich>
      </c:tx>
      <c:layout>
        <c:manualLayout>
          <c:xMode val="edge"/>
          <c:yMode val="edge"/>
          <c:x val="0.13715966754155731"/>
          <c:y val="6.275351944643282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2155774278215223"/>
          <c:y val="0.63875973611406678"/>
          <c:w val="0.74788670166229221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параметры'!$B$19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параметры'!$B$20:$B$22</c:f>
              <c:numCache>
                <c:formatCode>General</c:formatCode>
                <c:ptCount val="3"/>
                <c:pt idx="0" formatCode="#,##0.0">
                  <c:v>9.1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параметры'!$C$19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параметры'!$C$20:$C$22</c:f>
              <c:numCache>
                <c:formatCode>General</c:formatCode>
                <c:ptCount val="3"/>
                <c:pt idx="0" formatCode="#,##0.0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'[Красота 2020 - янв.xlsx]Осн параметры'!$D$19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параметры'!$A$20:$A$22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параметры'!$D$20:$D$22</c:f>
              <c:numCache>
                <c:formatCode>General</c:formatCode>
                <c:ptCount val="3"/>
                <c:pt idx="0" formatCode="#,##0.0">
                  <c:v>8.4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0965376"/>
        <c:axId val="100979456"/>
      </c:barChart>
      <c:catAx>
        <c:axId val="1009653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0979456"/>
        <c:crosses val="autoZero"/>
        <c:auto val="1"/>
        <c:lblAlgn val="ctr"/>
        <c:lblOffset val="100"/>
        <c:noMultiLvlLbl val="0"/>
      </c:catAx>
      <c:valAx>
        <c:axId val="100979456"/>
        <c:scaling>
          <c:orientation val="minMax"/>
        </c:scaling>
        <c:delete val="1"/>
        <c:axPos val="t"/>
        <c:numFmt formatCode="#,##0.0" sourceLinked="1"/>
        <c:majorTickMark val="out"/>
        <c:minorTickMark val="none"/>
        <c:tickLblPos val="nextTo"/>
        <c:crossAx val="10096537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2.0956899960458682E-2"/>
          <c:y val="0.46351973495582799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/>
              <a:t>МУНИЦИПАЛЬНЫЙ</a:t>
            </a:r>
            <a:r>
              <a:rPr lang="ru-RU" sz="1600" baseline="0"/>
              <a:t> ДОЛГ МУНИЦИПАЛЬНОГО ОБРАЗОВАНИЯ НОВОКУБАНСКИЙ РАЙОН</a:t>
            </a:r>
            <a:endParaRPr lang="ru-RU" sz="1600"/>
          </a:p>
        </c:rich>
      </c:tx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'[Красота 2020 - янв.xlsx]Осн параметры'!$B$26</c:f>
              <c:strCache>
                <c:ptCount val="1"/>
                <c:pt idx="0">
                  <c:v>Бюджетные кредиты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параметры'!$B$27:$B$29</c:f>
              <c:numCache>
                <c:formatCode>General</c:formatCode>
                <c:ptCount val="3"/>
                <c:pt idx="0" formatCode="#,##0.0">
                  <c:v>3</c:v>
                </c:pt>
              </c:numCache>
            </c:numRef>
          </c:val>
        </c:ser>
        <c:ser>
          <c:idx val="1"/>
          <c:order val="1"/>
          <c:tx>
            <c:strRef>
              <c:f>'[Красота 2020 - янв.xlsx]Осн параметры'!$C$26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'[Красота 2020 - янв.xlsx]Осн параметры'!$A$27:$A$29</c:f>
              <c:strCache>
                <c:ptCount val="1"/>
                <c:pt idx="0">
                  <c:v>на 01.01.2020г.</c:v>
                </c:pt>
              </c:strCache>
            </c:strRef>
          </c:cat>
          <c:val>
            <c:numRef>
              <c:f>'[Красота 2020 - янв.xlsx]Осн параметры'!$C$27:$C$29</c:f>
              <c:numCache>
                <c:formatCode>General</c:formatCode>
                <c:ptCount val="3"/>
                <c:pt idx="0" formatCode="#,##0.0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01730560"/>
        <c:axId val="101740544"/>
      </c:barChart>
      <c:catAx>
        <c:axId val="1017305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01740544"/>
        <c:crosses val="autoZero"/>
        <c:auto val="1"/>
        <c:lblAlgn val="ctr"/>
        <c:lblOffset val="100"/>
        <c:noMultiLvlLbl val="0"/>
      </c:catAx>
      <c:valAx>
        <c:axId val="101740544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017305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#,##0.0</c:formatCode>
                <c:ptCount val="12"/>
                <c:pt idx="0">
                  <c:v>45.724139999999984</c:v>
                </c:pt>
                <c:pt idx="1">
                  <c:v>50.948949999999989</c:v>
                </c:pt>
                <c:pt idx="2">
                  <c:v>48.472829999999995</c:v>
                </c:pt>
                <c:pt idx="3">
                  <c:v>69.548720000000003</c:v>
                </c:pt>
                <c:pt idx="4">
                  <c:v>45.852270000000004</c:v>
                </c:pt>
              </c:numCache>
            </c:numRef>
          </c:val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#,##0.0</c:formatCode>
                <c:ptCount val="12"/>
                <c:pt idx="0">
                  <c:v>42.405989999999996</c:v>
                </c:pt>
                <c:pt idx="1">
                  <c:v>43.591329999999999</c:v>
                </c:pt>
                <c:pt idx="2">
                  <c:v>63.172190000000001</c:v>
                </c:pt>
                <c:pt idx="3">
                  <c:v>61.034259999999996</c:v>
                </c:pt>
                <c:pt idx="4">
                  <c:v>42.339979999999997</c:v>
                </c:pt>
                <c:pt idx="5">
                  <c:v>54.771629999999988</c:v>
                </c:pt>
                <c:pt idx="6">
                  <c:v>71.972447029999984</c:v>
                </c:pt>
                <c:pt idx="7">
                  <c:v>54.451789999999988</c:v>
                </c:pt>
                <c:pt idx="8">
                  <c:v>50.185119999999991</c:v>
                </c:pt>
                <c:pt idx="9">
                  <c:v>81.441063</c:v>
                </c:pt>
                <c:pt idx="10">
                  <c:v>80.795050000000018</c:v>
                </c:pt>
                <c:pt idx="11">
                  <c:v>79.381020000000021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74414336"/>
        <c:axId val="114964736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106.14563151538086</c:v>
                </c:pt>
                <c:pt idx="1">
                  <c:v>78.983622858637943</c:v>
                </c:pt>
                <c:pt idx="2">
                  <c:v>122.24075776193193</c:v>
                </c:pt>
                <c:pt idx="3">
                  <c:v>142.96349216016043</c:v>
                </c:pt>
                <c:pt idx="4">
                  <c:v>116.89052289070345</c:v>
                </c:pt>
                <c:pt idx="5">
                  <c:v>87.648982853903163</c:v>
                </c:pt>
                <c:pt idx="6">
                  <c:v>146.51160150443587</c:v>
                </c:pt>
                <c:pt idx="7">
                  <c:v>118.4891359711943</c:v>
                </c:pt>
                <c:pt idx="8">
                  <c:v>64.816964864497479</c:v>
                </c:pt>
                <c:pt idx="9">
                  <c:v>114.11233837565781</c:v>
                </c:pt>
                <c:pt idx="10">
                  <c:v>113.2886946660191</c:v>
                </c:pt>
                <c:pt idx="11">
                  <c:v>100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'Доходы и дин конс'!$B$1:$J$1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конс'!$B$5:$G$5</c:f>
              <c:numCache>
                <c:formatCode>0.0</c:formatCode>
                <c:ptCount val="6"/>
                <c:pt idx="0">
                  <c:v>107.82472004544638</c:v>
                </c:pt>
                <c:pt idx="1">
                  <c:v>116.87863159944875</c:v>
                </c:pt>
                <c:pt idx="2">
                  <c:v>76.731280014196116</c:v>
                </c:pt>
                <c:pt idx="3">
                  <c:v>113.95029611238017</c:v>
                </c:pt>
                <c:pt idx="4">
                  <c:v>108.29544558122137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051136"/>
        <c:axId val="116650368"/>
      </c:lineChart>
      <c:catAx>
        <c:axId val="7441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b="1"/>
            </a:pPr>
            <a:endParaRPr lang="ru-RU"/>
          </a:p>
        </c:txPr>
        <c:crossAx val="114964736"/>
        <c:crosses val="autoZero"/>
        <c:auto val="1"/>
        <c:lblAlgn val="ctr"/>
        <c:lblOffset val="100"/>
        <c:noMultiLvlLbl val="0"/>
      </c:catAx>
      <c:valAx>
        <c:axId val="114964736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74414336"/>
        <c:crosses val="autoZero"/>
        <c:crossBetween val="between"/>
      </c:valAx>
      <c:catAx>
        <c:axId val="115051136"/>
        <c:scaling>
          <c:orientation val="minMax"/>
        </c:scaling>
        <c:delete val="1"/>
        <c:axPos val="b"/>
        <c:majorTickMark val="out"/>
        <c:minorTickMark val="none"/>
        <c:tickLblPos val="nextTo"/>
        <c:crossAx val="116650368"/>
        <c:crosses val="autoZero"/>
        <c:auto val="1"/>
        <c:lblAlgn val="ctr"/>
        <c:lblOffset val="100"/>
        <c:noMultiLvlLbl val="0"/>
      </c:catAx>
      <c:valAx>
        <c:axId val="11665036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1505113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9.7640204239355918E-2"/>
          <c:y val="0.93530677260085349"/>
          <c:w val="0.8047194434101349"/>
          <c:h val="6.4693227399146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2019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#,##0.0</c:formatCode>
                <c:ptCount val="12"/>
                <c:pt idx="0">
                  <c:v>24.563000000000006</c:v>
                </c:pt>
                <c:pt idx="1">
                  <c:v>31.280330000000003</c:v>
                </c:pt>
                <c:pt idx="2">
                  <c:v>31.816479999999995</c:v>
                </c:pt>
                <c:pt idx="3">
                  <c:v>42.598500000000001</c:v>
                </c:pt>
                <c:pt idx="4">
                  <c:v>29.702210000000001</c:v>
                </c:pt>
              </c:numCache>
            </c:numRef>
          </c:val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2018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#,##0.0</c:formatCode>
                <c:ptCount val="12"/>
                <c:pt idx="0">
                  <c:v>24.491660000000003</c:v>
                </c:pt>
                <c:pt idx="1">
                  <c:v>28.621140000000004</c:v>
                </c:pt>
                <c:pt idx="2">
                  <c:v>41.788429999999998</c:v>
                </c:pt>
                <c:pt idx="3">
                  <c:v>37.768429999999995</c:v>
                </c:pt>
                <c:pt idx="4">
                  <c:v>26.894220000000004</c:v>
                </c:pt>
                <c:pt idx="5">
                  <c:v>33.53351</c:v>
                </c:pt>
                <c:pt idx="6">
                  <c:v>37.730450000000012</c:v>
                </c:pt>
                <c:pt idx="7">
                  <c:v>33.601500000000001</c:v>
                </c:pt>
                <c:pt idx="8">
                  <c:v>31.477149999999998</c:v>
                </c:pt>
                <c:pt idx="9">
                  <c:v>42.214130000000004</c:v>
                </c:pt>
                <c:pt idx="10">
                  <c:v>34.337789999999991</c:v>
                </c:pt>
                <c:pt idx="11">
                  <c:v>47.291390000000014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20062336"/>
        <c:axId val="120063872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2018 году</c:v>
                </c:pt>
              </c:strCache>
            </c:strRef>
          </c:tx>
          <c:dLbls>
            <c:dLbl>
              <c:idx val="0"/>
              <c:layout>
                <c:manualLayout>
                  <c:x val="-3.8074781225139222E-2"/>
                  <c:y val="5.5496062992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107.29053042349948</c:v>
                </c:pt>
                <c:pt idx="1">
                  <c:v>84.424057361236819</c:v>
                </c:pt>
                <c:pt idx="2">
                  <c:v>133.92456997669453</c:v>
                </c:pt>
                <c:pt idx="3">
                  <c:v>141.32855108826007</c:v>
                </c:pt>
                <c:pt idx="4">
                  <c:v>108.83399976447954</c:v>
                </c:pt>
                <c:pt idx="5">
                  <c:v>88.66854998397379</c:v>
                </c:pt>
                <c:pt idx="6">
                  <c:v>134.84291505962614</c:v>
                </c:pt>
                <c:pt idx="7">
                  <c:v>120.11586373749566</c:v>
                </c:pt>
                <c:pt idx="8">
                  <c:v>81.426212092970644</c:v>
                </c:pt>
                <c:pt idx="9">
                  <c:v>129.73833590981599</c:v>
                </c:pt>
                <c:pt idx="10">
                  <c:v>79.304527970271579</c:v>
                </c:pt>
                <c:pt idx="11">
                  <c:v>109.22139604814471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2019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4.06279680156259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'Доходы и дин район'!$B$1:$J$1</c:f>
              <c:strCache>
                <c:ptCount val="9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</c:strCache>
            </c:strRef>
          </c:cat>
          <c:val>
            <c:numRef>
              <c:f>'Доходы и дин район'!$B$5:$G$5</c:f>
              <c:numCache>
                <c:formatCode>0.0</c:formatCode>
                <c:ptCount val="6"/>
                <c:pt idx="0">
                  <c:v>100.29128282852204</c:v>
                </c:pt>
                <c:pt idx="1">
                  <c:v>109.29099958981368</c:v>
                </c:pt>
                <c:pt idx="2">
                  <c:v>76.137055160962007</c:v>
                </c:pt>
                <c:pt idx="3">
                  <c:v>112.78864384884415</c:v>
                </c:pt>
                <c:pt idx="4">
                  <c:v>110.44086796345086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0102912"/>
        <c:axId val="120104448"/>
      </c:lineChart>
      <c:catAx>
        <c:axId val="120062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20063872"/>
        <c:crosses val="autoZero"/>
        <c:auto val="1"/>
        <c:lblAlgn val="ctr"/>
        <c:lblOffset val="100"/>
        <c:noMultiLvlLbl val="0"/>
      </c:catAx>
      <c:valAx>
        <c:axId val="120063872"/>
        <c:scaling>
          <c:orientation val="minMax"/>
          <c:max val="150"/>
          <c:min val="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,##0.0" sourceLinked="1"/>
        <c:majorTickMark val="none"/>
        <c:minorTickMark val="none"/>
        <c:tickLblPos val="nextTo"/>
        <c:crossAx val="120062336"/>
        <c:crosses val="autoZero"/>
        <c:crossBetween val="between"/>
      </c:valAx>
      <c:catAx>
        <c:axId val="120102912"/>
        <c:scaling>
          <c:orientation val="minMax"/>
        </c:scaling>
        <c:delete val="1"/>
        <c:axPos val="b"/>
        <c:majorTickMark val="out"/>
        <c:minorTickMark val="none"/>
        <c:tickLblPos val="nextTo"/>
        <c:crossAx val="120104448"/>
        <c:crosses val="autoZero"/>
        <c:auto val="1"/>
        <c:lblAlgn val="ctr"/>
        <c:lblOffset val="100"/>
        <c:noMultiLvlLbl val="0"/>
      </c:catAx>
      <c:valAx>
        <c:axId val="120104448"/>
        <c:scaling>
          <c:orientation val="minMax"/>
          <c:max val="190"/>
          <c:min val="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20102912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10047678304724546"/>
          <c:y val="0.93091330989137555"/>
          <c:w val="0.79532831367584633"/>
          <c:h val="6.546634720228737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ДИНАМИКА ПОСТУПЛЕНИЯ НАЛОГОВЫХ И НЕНАЛОГОВЫХ ДОХОДОВ В БЮДЖЕТЫ ПОСЕЛЕНИЙ, %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#,##0.0</c:formatCode>
                <c:ptCount val="9"/>
                <c:pt idx="0">
                  <c:v>106.65550358741429</c:v>
                </c:pt>
                <c:pt idx="1">
                  <c:v>90.379999877360078</c:v>
                </c:pt>
                <c:pt idx="2">
                  <c:v>114.14502328664766</c:v>
                </c:pt>
                <c:pt idx="3">
                  <c:v>113.00850807197622</c:v>
                </c:pt>
                <c:pt idx="4">
                  <c:v>136.4945736836639</c:v>
                </c:pt>
                <c:pt idx="5">
                  <c:v>124.33246578923753</c:v>
                </c:pt>
                <c:pt idx="6">
                  <c:v>103.98284291386091</c:v>
                </c:pt>
                <c:pt idx="7">
                  <c:v>120.78503109566063</c:v>
                </c:pt>
                <c:pt idx="8">
                  <c:v>100.93929048352892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716992"/>
        <c:axId val="107718528"/>
      </c:barChart>
      <c:catAx>
        <c:axId val="107716992"/>
        <c:scaling>
          <c:orientation val="maxMin"/>
        </c:scaling>
        <c:delete val="0"/>
        <c:axPos val="l"/>
        <c:majorTickMark val="none"/>
        <c:minorTickMark val="none"/>
        <c:tickLblPos val="nextTo"/>
        <c:crossAx val="107718528"/>
        <c:crosses val="autoZero"/>
        <c:auto val="1"/>
        <c:lblAlgn val="ctr"/>
        <c:lblOffset val="100"/>
        <c:noMultiLvlLbl val="0"/>
      </c:catAx>
      <c:valAx>
        <c:axId val="107718528"/>
        <c:scaling>
          <c:orientation val="minMax"/>
        </c:scaling>
        <c:delete val="1"/>
        <c:axPos val="t"/>
        <c:numFmt formatCode="#,##0.0" sourceLinked="1"/>
        <c:majorTickMark val="none"/>
        <c:minorTickMark val="none"/>
        <c:tickLblPos val="nextTo"/>
        <c:crossAx val="107716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 ДОХОДОВ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КОНСОЛИДИРОВАННОГО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4.8111130033847122E-2"/>
          <c:y val="0.29921889020878029"/>
          <c:w val="0.26565427571507666"/>
          <c:h val="0.64154481410897368"/>
        </c:manualLayout>
      </c:layout>
      <c:doughnut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rgbClr val="FF0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rgbClr val="FFFF00"/>
              </a:solidFill>
            </c:spPr>
          </c:dPt>
          <c:dLbls>
            <c:dLbl>
              <c:idx val="3"/>
              <c:layout>
                <c:manualLayout>
                  <c:x val="2.2752402880286172E-2"/>
                  <c:y val="9.0445790923516442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1.8726136156703847E-3"/>
                  <c:y val="4.5222895461757813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2.6328947436325606E-2"/>
                  <c:y val="2.661990548058762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delete val="1"/>
            </c:dLbl>
            <c:dLbl>
              <c:idx val="7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'Структура конс и район'!$B$4:$B$11</c:f>
              <c:numCache>
                <c:formatCode>#,##0.0</c:formatCode>
                <c:ptCount val="8"/>
                <c:pt idx="1">
                  <c:v>146.58754999999999</c:v>
                </c:pt>
                <c:pt idx="2">
                  <c:v>35.417739999999995</c:v>
                </c:pt>
                <c:pt idx="3">
                  <c:v>29.901989999999998</c:v>
                </c:pt>
                <c:pt idx="4">
                  <c:v>22.309269999999998</c:v>
                </c:pt>
                <c:pt idx="5">
                  <c:v>8.6360700000000001</c:v>
                </c:pt>
                <c:pt idx="6">
                  <c:v>510.9</c:v>
                </c:pt>
                <c:pt idx="7" formatCode="0.0">
                  <c:v>17.694290000000002</c:v>
                </c:pt>
              </c:numCache>
            </c:numRef>
          </c:val>
        </c:ser>
        <c:ser>
          <c:idx val="1"/>
          <c:order val="1"/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rgbClr val="FFFF00"/>
              </a:solidFill>
            </c:spPr>
          </c:dPt>
          <c:dLbls>
            <c:dLbl>
              <c:idx val="6"/>
              <c:layout>
                <c:manualLayout>
                  <c:x val="1.8575851393188854E-2"/>
                  <c:y val="-3.7758105078279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'Структура конс и район'!$A$4:$A$11</c:f>
              <c:strCache>
                <c:ptCount val="8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Земельный налог</c:v>
                </c:pt>
                <c:pt idx="4">
                  <c:v>Акцизы на нефтепродукты</c:v>
                </c:pt>
                <c:pt idx="5">
                  <c:v>Прочие налоговые доходы</c:v>
                </c:pt>
                <c:pt idx="6">
                  <c:v>Безвозмездные поступления</c:v>
                </c:pt>
                <c:pt idx="7">
                  <c:v>Неналоговые доходы</c:v>
                </c:pt>
              </c:strCache>
            </c:strRef>
          </c:cat>
          <c:val>
            <c:numRef>
              <c:f>'Структура конс и район'!$C$4:$C$11</c:f>
              <c:numCache>
                <c:formatCode>#,##0.0</c:formatCode>
                <c:ptCount val="8"/>
                <c:pt idx="0">
                  <c:v>242.85262</c:v>
                </c:pt>
                <c:pt idx="6">
                  <c:v>510.9</c:v>
                </c:pt>
                <c:pt idx="7">
                  <c:v>17.694290000000002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9200954295694534"/>
          <c:y val="0.33209878389580644"/>
          <c:w val="0.30871731128072766"/>
          <c:h val="0.61672670273103558"/>
        </c:manualLayout>
      </c:layout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>
                <a:solidFill>
                  <a:schemeClr val="accent5">
                    <a:lumMod val="50000"/>
                  </a:schemeClr>
                </a:solidFill>
              </a:rPr>
              <a:t>СТРУКТУРА</a:t>
            </a:r>
            <a:r>
              <a:rPr lang="ru-RU" sz="1400" baseline="0">
                <a:solidFill>
                  <a:schemeClr val="accent5">
                    <a:lumMod val="50000"/>
                  </a:schemeClr>
                </a:solidFill>
              </a:rPr>
              <a:t> ДОХОДОВ БЮДЖЕТА НОВОКУБАНСКОГО РАЙОНА</a:t>
            </a:r>
            <a:endParaRPr lang="ru-RU" sz="1400">
              <a:solidFill>
                <a:schemeClr val="accent5">
                  <a:lumMod val="50000"/>
                </a:schemeClr>
              </a:solidFill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5.299653409713867E-2"/>
          <c:y val="0.19055599639257226"/>
          <c:w val="0.2730354748193235"/>
          <c:h val="0.59440243214562283"/>
        </c:manualLayout>
      </c:layout>
      <c:doughnutChart>
        <c:varyColors val="1"/>
        <c:ser>
          <c:idx val="0"/>
          <c:order val="0"/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</c:spPr>
          </c:dPt>
          <c:dPt>
            <c:idx val="2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rgbClr val="FF0000"/>
              </a:solidFill>
            </c:spPr>
          </c:dPt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Lbls>
            <c:dLbl>
              <c:idx val="3"/>
              <c:layout>
                <c:manualLayout>
                  <c:x val="3.718120229662724E-2"/>
                  <c:y val="-8.0944049815645149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delete val="1"/>
            </c:dLbl>
            <c:dLbl>
              <c:idx val="5"/>
              <c:delete val="1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'Структура конс и район'!$B$17:$B$22</c:f>
              <c:numCache>
                <c:formatCode>#,##0.0</c:formatCode>
                <c:ptCount val="6"/>
                <c:pt idx="1">
                  <c:v>111.39703</c:v>
                </c:pt>
                <c:pt idx="2">
                  <c:v>27.445930000000001</c:v>
                </c:pt>
                <c:pt idx="3">
                  <c:v>9.3106600000000004</c:v>
                </c:pt>
                <c:pt idx="4">
                  <c:v>470.1</c:v>
                </c:pt>
                <c:pt idx="5" formatCode="0.0">
                  <c:v>11.806899999999999</c:v>
                </c:pt>
              </c:numCache>
            </c:numRef>
          </c:val>
        </c:ser>
        <c:ser>
          <c:idx val="1"/>
          <c:order val="1"/>
          <c:dPt>
            <c:idx val="4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5"/>
            <c:bubble3D val="0"/>
            <c:spPr>
              <a:solidFill>
                <a:srgbClr val="FFFF00"/>
              </a:solidFill>
            </c:spPr>
          </c:dPt>
          <c:dLbls>
            <c:dLbl>
              <c:idx val="4"/>
              <c:layout>
                <c:manualLayout>
                  <c:x val="6.2111801242236021E-3"/>
                  <c:y val="-6.3191142757913488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'Структура конс и район'!$A$17:$A$22</c:f>
              <c:strCache>
                <c:ptCount val="6"/>
                <c:pt idx="0">
                  <c:v>Налоговые доходы, всего</c:v>
                </c:pt>
                <c:pt idx="1">
                  <c:v>Налог на доходы физических лиц</c:v>
                </c:pt>
                <c:pt idx="2">
                  <c:v>Специальные налоговые режимы</c:v>
                </c:pt>
                <c:pt idx="3">
                  <c:v>Прочие налоговые доходы</c:v>
                </c:pt>
                <c:pt idx="4">
                  <c:v>Безвозмездные поступления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'Структура конс и район'!$C$17:$C$22</c:f>
              <c:numCache>
                <c:formatCode>#,##0.0</c:formatCode>
                <c:ptCount val="6"/>
                <c:pt idx="0">
                  <c:v>148.15362000000002</c:v>
                </c:pt>
                <c:pt idx="4">
                  <c:v>470.1</c:v>
                </c:pt>
                <c:pt idx="5">
                  <c:v>11.806899999999999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8088745674574603"/>
          <c:y val="0.27427222057572254"/>
          <c:w val="0.30307232373292248"/>
          <c:h val="0.439111272574307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7"/>
            <c:bubble3D val="0"/>
            <c:spPr>
              <a:solidFill>
                <a:srgbClr val="FFC000"/>
              </a:solidFill>
            </c:spPr>
          </c:dPt>
          <c:dPt>
            <c:idx val="8"/>
            <c:bubble3D val="0"/>
          </c:dPt>
          <c:dPt>
            <c:idx val="9"/>
            <c:bubble3D val="0"/>
          </c:dPt>
          <c:dPt>
            <c:idx val="10"/>
            <c:bubble3D val="0"/>
            <c:explosion val="1"/>
          </c:dPt>
          <c:dLbls>
            <c:dLbl>
              <c:idx val="0"/>
              <c:layout>
                <c:manualLayout>
                  <c:x val="0.13633863973954483"/>
                  <c:y val="-0.1908253795791845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12,0%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2,3%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2,9% 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0.32594219607984376"/>
                  <c:y val="0.28303853050317385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Обслуживание </a:t>
                    </a:r>
                    <a:r>
                      <a:rPr lang="ru-RU" sz="1600" dirty="0" err="1" smtClean="0">
                        <a:latin typeface="Times New Roman" pitchFamily="18" charset="0"/>
                        <a:cs typeface="Times New Roman" pitchFamily="18" charset="0"/>
                      </a:rPr>
                      <a:t>мун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 долга 0,1%</a:t>
                    </a:r>
                    <a:r>
                      <a:rPr lang="ru-RU" sz="1600" baseline="0" dirty="0" smtClean="0">
                        <a:latin typeface="Times New Roman" pitchFamily="18" charset="0"/>
                        <a:cs typeface="Times New Roman" pitchFamily="18" charset="0"/>
                      </a:rPr>
                      <a:t> </a:t>
                    </a:r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Средства массовой информации 0,1%</a:t>
                    </a:r>
                    <a:endParaRPr lang="ru-RU" dirty="0" smtClean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</c:ext>
              </c:extLst>
            </c:dLbl>
            <c:dLbl>
              <c:idx val="6"/>
              <c:layout>
                <c:manualLayout>
                  <c:x val="0.19204690113849862"/>
                  <c:y val="0.3917253262163926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Здравоохранение 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0.12167857095034647"/>
                  <c:y val="0.1539729605937265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Образование 60,2%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0.1095450673147983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7,2%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4.8547500213658321E-2"/>
                  <c:y val="-0.1833243318162021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6,0%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3980206367595108E-2"/>
                      <c:h val="2.3265768244385907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#\ ##0.0\ _₽_-;\-* #\ ##0.0\ _₽_-;_-* "-"??\ _₽_-;_-@_-</c:formatCode>
                <c:ptCount val="11"/>
                <c:pt idx="0">
                  <c:v>11.995104039167687</c:v>
                </c:pt>
                <c:pt idx="1">
                  <c:v>0.97919216646266838</c:v>
                </c:pt>
                <c:pt idx="2">
                  <c:v>2.3255813953488373</c:v>
                </c:pt>
                <c:pt idx="3">
                  <c:v>8.2007343941248472</c:v>
                </c:pt>
                <c:pt idx="4">
                  <c:v>2.9375764993880047</c:v>
                </c:pt>
                <c:pt idx="5">
                  <c:v>0.12239902080783355</c:v>
                </c:pt>
                <c:pt idx="6">
                  <c:v>0</c:v>
                </c:pt>
                <c:pt idx="7">
                  <c:v>60.097919216646268</c:v>
                </c:pt>
                <c:pt idx="8">
                  <c:v>7.2215422276621783</c:v>
                </c:pt>
                <c:pt idx="9">
                  <c:v>0.12239902080783355</c:v>
                </c:pt>
                <c:pt idx="10">
                  <c:v>5.9975520195838437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0.16911</cdr:x>
      <cdr:y>0.63909</cdr:y>
    </cdr:from>
    <cdr:to>
      <cdr:x>0.30394</cdr:x>
      <cdr:y>0.9647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46923" y="179477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0.17951</cdr:x>
      <cdr:y>0.5158</cdr:y>
    </cdr:from>
    <cdr:to>
      <cdr:x>0.21136</cdr:x>
      <cdr:y>0.59799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217402" y="1448522"/>
          <a:ext cx="216023" cy="2308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0.16872</cdr:x>
      <cdr:y>0.44806</cdr:y>
    </cdr:from>
    <cdr:to>
      <cdr:x>0.40574</cdr:x>
      <cdr:y>0.58013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096215" y="3350758"/>
          <a:ext cx="1539978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81,7</a:t>
          </a:r>
          <a:endParaRPr lang="en-US" sz="2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5BF18-0691-4E28-8779-732F7F24D89B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9FB3-E518-450E-9085-0F7813F13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736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Прямоугольник 242"/>
          <p:cNvSpPr/>
          <p:nvPr/>
        </p:nvSpPr>
        <p:spPr>
          <a:xfrm>
            <a:off x="0" y="6185493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4" name="Прямоугольник 3"/>
          <p:cNvSpPr/>
          <p:nvPr/>
        </p:nvSpPr>
        <p:spPr>
          <a:xfrm>
            <a:off x="-1" y="-60160"/>
            <a:ext cx="6873889" cy="2958507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289002" y="1465527"/>
            <a:ext cx="445479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 исполнения консолидированного бюджета Новокубанского района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70" name="Group 140"/>
          <p:cNvGrpSpPr>
            <a:grpSpLocks/>
          </p:cNvGrpSpPr>
          <p:nvPr/>
        </p:nvGrpSpPr>
        <p:grpSpPr bwMode="auto">
          <a:xfrm>
            <a:off x="1916832" y="0"/>
            <a:ext cx="4957056" cy="3419872"/>
            <a:chOff x="10293" y="271"/>
            <a:chExt cx="1506" cy="1049"/>
          </a:xfrm>
        </p:grpSpPr>
        <p:grpSp>
          <p:nvGrpSpPr>
            <p:cNvPr id="71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123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129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0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1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32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24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125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6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7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8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72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107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119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0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1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22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115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6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7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8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109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111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2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3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114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110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3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103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4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5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6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4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99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0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1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2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5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91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2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3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4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5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6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7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8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6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87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8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9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90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77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80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1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2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3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4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5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86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78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79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133" name="Прямоугольный треугольник 132"/>
          <p:cNvSpPr/>
          <p:nvPr/>
        </p:nvSpPr>
        <p:spPr>
          <a:xfrm rot="10800000" flipH="1">
            <a:off x="0" y="-60160"/>
            <a:ext cx="6858000" cy="2767377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6423585"/>
            <a:ext cx="6993398" cy="2720415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8" name="Прямоугольник 137"/>
          <p:cNvSpPr/>
          <p:nvPr/>
        </p:nvSpPr>
        <p:spPr>
          <a:xfrm>
            <a:off x="186754" y="543999"/>
            <a:ext cx="179805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2019 </a:t>
            </a: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год</a:t>
            </a:r>
            <a:endParaRPr lang="ru-RU" sz="3000" dirty="0"/>
          </a:p>
        </p:txBody>
      </p:sp>
      <p:grpSp>
        <p:nvGrpSpPr>
          <p:cNvPr id="244" name="Group 140"/>
          <p:cNvGrpSpPr>
            <a:grpSpLocks/>
          </p:cNvGrpSpPr>
          <p:nvPr/>
        </p:nvGrpSpPr>
        <p:grpSpPr bwMode="auto">
          <a:xfrm>
            <a:off x="69310" y="4327042"/>
            <a:ext cx="6685877" cy="4731020"/>
            <a:chOff x="10293" y="271"/>
            <a:chExt cx="1506" cy="1049"/>
          </a:xfrm>
        </p:grpSpPr>
        <p:grpSp>
          <p:nvGrpSpPr>
            <p:cNvPr id="245" name="Группа 47"/>
            <p:cNvGrpSpPr>
              <a:grpSpLocks/>
            </p:cNvGrpSpPr>
            <p:nvPr/>
          </p:nvGrpSpPr>
          <p:grpSpPr bwMode="auto">
            <a:xfrm>
              <a:off x="10293" y="279"/>
              <a:ext cx="567" cy="1041"/>
              <a:chOff x="0" y="0"/>
              <a:chExt cx="5538" cy="10964"/>
            </a:xfrm>
          </p:grpSpPr>
          <p:grpSp>
            <p:nvGrpSpPr>
              <p:cNvPr id="297" name="Группа 2"/>
              <p:cNvGrpSpPr>
                <a:grpSpLocks/>
              </p:cNvGrpSpPr>
              <p:nvPr/>
            </p:nvGrpSpPr>
            <p:grpSpPr bwMode="auto">
              <a:xfrm>
                <a:off x="89" y="0"/>
                <a:ext cx="5449" cy="5598"/>
                <a:chOff x="89" y="0"/>
                <a:chExt cx="5449" cy="5598"/>
              </a:xfrm>
            </p:grpSpPr>
            <p:sp>
              <p:nvSpPr>
                <p:cNvPr id="303" name="Овал 8"/>
                <p:cNvSpPr>
                  <a:spLocks noChangeArrowheads="1"/>
                </p:cNvSpPr>
                <p:nvPr/>
              </p:nvSpPr>
              <p:spPr bwMode="auto">
                <a:xfrm>
                  <a:off x="89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4" name="Овал 9"/>
                <p:cNvSpPr>
                  <a:spLocks noChangeArrowheads="1"/>
                </p:cNvSpPr>
                <p:nvPr/>
              </p:nvSpPr>
              <p:spPr bwMode="auto">
                <a:xfrm>
                  <a:off x="283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5" name="Овал 10"/>
                <p:cNvSpPr>
                  <a:spLocks noChangeArrowheads="1"/>
                </p:cNvSpPr>
                <p:nvPr/>
              </p:nvSpPr>
              <p:spPr bwMode="auto">
                <a:xfrm>
                  <a:off x="89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6" name="Овал 11"/>
                <p:cNvSpPr>
                  <a:spLocks noChangeArrowheads="1"/>
                </p:cNvSpPr>
                <p:nvPr/>
              </p:nvSpPr>
              <p:spPr bwMode="auto">
                <a:xfrm>
                  <a:off x="283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98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5564"/>
                <a:ext cx="5400" cy="5400"/>
                <a:chOff x="0" y="5564"/>
                <a:chExt cx="11309" cy="11660"/>
              </a:xfrm>
            </p:grpSpPr>
            <p:sp>
              <p:nvSpPr>
                <p:cNvPr id="299" name="Овал 4"/>
                <p:cNvSpPr>
                  <a:spLocks noChangeArrowheads="1"/>
                </p:cNvSpPr>
                <p:nvPr/>
              </p:nvSpPr>
              <p:spPr bwMode="auto">
                <a:xfrm rot="2700000">
                  <a:off x="-51" y="7858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0" name="Овал 5"/>
                <p:cNvSpPr>
                  <a:spLocks noChangeArrowheads="1"/>
                </p:cNvSpPr>
                <p:nvPr/>
              </p:nvSpPr>
              <p:spPr bwMode="auto">
                <a:xfrm rot="8100000">
                  <a:off x="4032" y="7857"/>
                  <a:ext cx="7277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1" name="Овал 6"/>
                <p:cNvSpPr>
                  <a:spLocks noChangeArrowheads="1"/>
                </p:cNvSpPr>
                <p:nvPr/>
              </p:nvSpPr>
              <p:spPr bwMode="auto">
                <a:xfrm rot="8100000">
                  <a:off x="0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302" name="Овал 7"/>
                <p:cNvSpPr>
                  <a:spLocks noChangeArrowheads="1"/>
                </p:cNvSpPr>
                <p:nvPr/>
              </p:nvSpPr>
              <p:spPr bwMode="auto">
                <a:xfrm rot="-8100000">
                  <a:off x="4082" y="12241"/>
                  <a:ext cx="7276" cy="269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</p:grpSp>
        <p:grpSp>
          <p:nvGrpSpPr>
            <p:cNvPr id="246" name="Группа 84"/>
            <p:cNvGrpSpPr>
              <a:grpSpLocks/>
            </p:cNvGrpSpPr>
            <p:nvPr/>
          </p:nvGrpSpPr>
          <p:grpSpPr bwMode="auto">
            <a:xfrm>
              <a:off x="10941" y="271"/>
              <a:ext cx="391" cy="421"/>
              <a:chOff x="0" y="0"/>
              <a:chExt cx="11046" cy="11354"/>
            </a:xfrm>
          </p:grpSpPr>
          <p:grpSp>
            <p:nvGrpSpPr>
              <p:cNvPr id="281" name="Группа 2"/>
              <p:cNvGrpSpPr>
                <a:grpSpLocks noChangeAspect="1"/>
              </p:cNvGrpSpPr>
              <p:nvPr/>
            </p:nvGrpSpPr>
            <p:grpSpPr bwMode="auto">
              <a:xfrm>
                <a:off x="5646" y="5890"/>
                <a:ext cx="5400" cy="5400"/>
                <a:chOff x="5646" y="5890"/>
                <a:chExt cx="5400" cy="5400"/>
              </a:xfrm>
            </p:grpSpPr>
            <p:sp>
              <p:nvSpPr>
                <p:cNvPr id="293" name="Овал 14"/>
                <p:cNvSpPr>
                  <a:spLocks noChangeArrowheads="1"/>
                </p:cNvSpPr>
                <p:nvPr/>
              </p:nvSpPr>
              <p:spPr bwMode="auto">
                <a:xfrm rot="2700000">
                  <a:off x="5675" y="6932"/>
                  <a:ext cx="3370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4" name="Овал 15"/>
                <p:cNvSpPr>
                  <a:spLocks noChangeArrowheads="1"/>
                </p:cNvSpPr>
                <p:nvPr/>
              </p:nvSpPr>
              <p:spPr bwMode="auto">
                <a:xfrm rot="8100000">
                  <a:off x="7572" y="6953"/>
                  <a:ext cx="3474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5" name="Овал 16"/>
                <p:cNvSpPr>
                  <a:spLocks noChangeArrowheads="1"/>
                </p:cNvSpPr>
                <p:nvPr/>
              </p:nvSpPr>
              <p:spPr bwMode="auto">
                <a:xfrm rot="8100000">
                  <a:off x="5646" y="8983"/>
                  <a:ext cx="3475" cy="124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6" name="Овал 17"/>
                <p:cNvSpPr>
                  <a:spLocks noChangeArrowheads="1"/>
                </p:cNvSpPr>
                <p:nvPr/>
              </p:nvSpPr>
              <p:spPr bwMode="auto">
                <a:xfrm rot="-8100000">
                  <a:off x="7648" y="8963"/>
                  <a:ext cx="3369" cy="1285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2" name="Группа 3"/>
              <p:cNvGrpSpPr>
                <a:grpSpLocks noChangeAspect="1"/>
              </p:cNvGrpSpPr>
              <p:nvPr/>
            </p:nvGrpSpPr>
            <p:grpSpPr bwMode="auto">
              <a:xfrm>
                <a:off x="0" y="6042"/>
                <a:ext cx="5460" cy="5312"/>
                <a:chOff x="0" y="6042"/>
                <a:chExt cx="5460" cy="5312"/>
              </a:xfrm>
            </p:grpSpPr>
            <p:sp>
              <p:nvSpPr>
                <p:cNvPr id="289" name="Ромб 10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8645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0" name="Ромб 11"/>
                <p:cNvSpPr>
                  <a:spLocks noChangeArrowheads="1"/>
                </p:cNvSpPr>
                <p:nvPr/>
              </p:nvSpPr>
              <p:spPr bwMode="auto">
                <a:xfrm rot="10800000">
                  <a:off x="2760" y="6042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1" name="Ромб 12"/>
                <p:cNvSpPr>
                  <a:spLocks noChangeArrowheads="1"/>
                </p:cNvSpPr>
                <p:nvPr/>
              </p:nvSpPr>
              <p:spPr bwMode="auto">
                <a:xfrm rot="10800000">
                  <a:off x="11" y="6099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92" name="Ромб 13"/>
                <p:cNvSpPr>
                  <a:spLocks noChangeArrowheads="1"/>
                </p:cNvSpPr>
                <p:nvPr/>
              </p:nvSpPr>
              <p:spPr bwMode="auto">
                <a:xfrm rot="10800000">
                  <a:off x="0" y="8654"/>
                  <a:ext cx="2700" cy="2700"/>
                </a:xfrm>
                <a:prstGeom prst="diamond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grpSp>
            <p:nvGrpSpPr>
              <p:cNvPr id="283" name="Группа 4"/>
              <p:cNvGrpSpPr>
                <a:grpSpLocks/>
              </p:cNvGrpSpPr>
              <p:nvPr/>
            </p:nvGrpSpPr>
            <p:grpSpPr bwMode="auto">
              <a:xfrm>
                <a:off x="5528" y="0"/>
                <a:ext cx="5450" cy="5598"/>
                <a:chOff x="5528" y="0"/>
                <a:chExt cx="5449" cy="5598"/>
              </a:xfrm>
            </p:grpSpPr>
            <p:sp>
              <p:nvSpPr>
                <p:cNvPr id="285" name="Овал 6"/>
                <p:cNvSpPr>
                  <a:spLocks noChangeArrowheads="1"/>
                </p:cNvSpPr>
                <p:nvPr/>
              </p:nvSpPr>
              <p:spPr bwMode="auto">
                <a:xfrm>
                  <a:off x="552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6" name="Овал 7"/>
                <p:cNvSpPr>
                  <a:spLocks noChangeArrowheads="1"/>
                </p:cNvSpPr>
                <p:nvPr/>
              </p:nvSpPr>
              <p:spPr bwMode="auto">
                <a:xfrm>
                  <a:off x="8278" y="0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7" name="Овал 8"/>
                <p:cNvSpPr>
                  <a:spLocks noChangeArrowheads="1"/>
                </p:cNvSpPr>
                <p:nvPr/>
              </p:nvSpPr>
              <p:spPr bwMode="auto">
                <a:xfrm>
                  <a:off x="552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  <p:sp>
              <p:nvSpPr>
                <p:cNvPr id="288" name="Овал 9"/>
                <p:cNvSpPr>
                  <a:spLocks noChangeArrowheads="1"/>
                </p:cNvSpPr>
                <p:nvPr/>
              </p:nvSpPr>
              <p:spPr bwMode="auto">
                <a:xfrm>
                  <a:off x="8278" y="2898"/>
                  <a:ext cx="2700" cy="2700"/>
                </a:xfrm>
                <a:prstGeom prst="ellipse">
                  <a:avLst/>
                </a:prstGeom>
                <a:solidFill>
                  <a:srgbClr val="F2F2F2">
                    <a:alpha val="14902"/>
                  </a:srgbClr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1pPr>
                  <a:lvl2pPr marL="742950" indent="-28575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2pPr>
                  <a:lvl3pPr marL="11430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3pPr>
                  <a:lvl4pPr marL="16002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4pPr>
                  <a:lvl5pPr marL="2057400" indent="-228600"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5pPr>
                  <a:lvl6pPr marL="25146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6pPr>
                  <a:lvl7pPr marL="29718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7pPr>
                  <a:lvl8pPr marL="34290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8pPr>
                  <a:lvl9pPr marL="3886200" indent="-228600" defTabSz="777875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500">
                      <a:solidFill>
                        <a:schemeClr val="tx1"/>
                      </a:solidFill>
                      <a:latin typeface="Arial" pitchFamily="34" charset="0"/>
                      <a:cs typeface="Arial" pitchFamily="34" charset="0"/>
                    </a:defRPr>
                  </a:lvl9pPr>
                </a:lstStyle>
                <a:p>
                  <a:endParaRPr lang="ru-RU" altLang="ru-RU"/>
                </a:p>
              </p:txBody>
            </p:sp>
          </p:grpSp>
          <p:sp>
            <p:nvSpPr>
              <p:cNvPr id="284" name="Прямоугольник 5"/>
              <p:cNvSpPr>
                <a:spLocks noChangeArrowheads="1"/>
              </p:cNvSpPr>
              <p:nvPr/>
            </p:nvSpPr>
            <p:spPr bwMode="auto">
              <a:xfrm rot="10800000">
                <a:off x="0" y="184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7" name="Группа 36"/>
            <p:cNvGrpSpPr>
              <a:grpSpLocks/>
            </p:cNvGrpSpPr>
            <p:nvPr/>
          </p:nvGrpSpPr>
          <p:grpSpPr bwMode="auto">
            <a:xfrm rot="5400000">
              <a:off x="10883" y="740"/>
              <a:ext cx="201" cy="188"/>
              <a:chOff x="-70" y="70"/>
              <a:chExt cx="5549" cy="5408"/>
            </a:xfrm>
          </p:grpSpPr>
          <p:sp>
            <p:nvSpPr>
              <p:cNvPr id="277" name="Прямоугольный треугольник 2"/>
              <p:cNvSpPr>
                <a:spLocks noChangeArrowheads="1"/>
              </p:cNvSpPr>
              <p:nvPr/>
            </p:nvSpPr>
            <p:spPr bwMode="auto">
              <a:xfrm>
                <a:off x="-70" y="70"/>
                <a:ext cx="2699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8" name="Прямоугольный треугольник 3"/>
              <p:cNvSpPr>
                <a:spLocks noChangeArrowheads="1"/>
              </p:cNvSpPr>
              <p:nvPr/>
            </p:nvSpPr>
            <p:spPr bwMode="auto">
              <a:xfrm>
                <a:off x="2679" y="70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9" name="Прямоугольный треугольник 4"/>
              <p:cNvSpPr>
                <a:spLocks noChangeArrowheads="1"/>
              </p:cNvSpPr>
              <p:nvPr/>
            </p:nvSpPr>
            <p:spPr bwMode="auto">
              <a:xfrm>
                <a:off x="29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80" name="Прямоугольный треугольник 5"/>
              <p:cNvSpPr>
                <a:spLocks noChangeArrowheads="1"/>
              </p:cNvSpPr>
              <p:nvPr/>
            </p:nvSpPr>
            <p:spPr bwMode="auto">
              <a:xfrm>
                <a:off x="2778" y="2778"/>
                <a:ext cx="2700" cy="2700"/>
              </a:xfrm>
              <a:prstGeom prst="rtTriangl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8" name="Группа 52"/>
            <p:cNvGrpSpPr>
              <a:grpSpLocks/>
            </p:cNvGrpSpPr>
            <p:nvPr/>
          </p:nvGrpSpPr>
          <p:grpSpPr bwMode="auto">
            <a:xfrm>
              <a:off x="11199" y="1106"/>
              <a:ext cx="191" cy="201"/>
              <a:chOff x="0" y="0"/>
              <a:chExt cx="5400" cy="5400"/>
            </a:xfrm>
          </p:grpSpPr>
          <p:sp>
            <p:nvSpPr>
              <p:cNvPr id="273" name="Овал 2"/>
              <p:cNvSpPr>
                <a:spLocks noChangeArrowheads="1"/>
              </p:cNvSpPr>
              <p:nvPr/>
            </p:nvSpPr>
            <p:spPr bwMode="auto">
              <a:xfrm rot="2700000">
                <a:off x="28" y="1043"/>
                <a:ext cx="3369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4" name="Овал 3"/>
              <p:cNvSpPr>
                <a:spLocks noChangeArrowheads="1"/>
              </p:cNvSpPr>
              <p:nvPr/>
            </p:nvSpPr>
            <p:spPr bwMode="auto">
              <a:xfrm rot="8100000">
                <a:off x="1925" y="1062"/>
                <a:ext cx="3475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5" name="Овал 4"/>
              <p:cNvSpPr>
                <a:spLocks noChangeArrowheads="1"/>
              </p:cNvSpPr>
              <p:nvPr/>
            </p:nvSpPr>
            <p:spPr bwMode="auto">
              <a:xfrm rot="8100000">
                <a:off x="0" y="3092"/>
                <a:ext cx="3474" cy="1245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6" name="Овал 5"/>
              <p:cNvSpPr>
                <a:spLocks noChangeArrowheads="1"/>
              </p:cNvSpPr>
              <p:nvPr/>
            </p:nvSpPr>
            <p:spPr bwMode="auto">
              <a:xfrm rot="-8100000">
                <a:off x="2001" y="3073"/>
                <a:ext cx="3370" cy="1284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49" name="Группа 18"/>
            <p:cNvGrpSpPr>
              <a:grpSpLocks/>
            </p:cNvGrpSpPr>
            <p:nvPr/>
          </p:nvGrpSpPr>
          <p:grpSpPr bwMode="auto">
            <a:xfrm>
              <a:off x="10905" y="970"/>
              <a:ext cx="185" cy="344"/>
              <a:chOff x="0" y="0"/>
              <a:chExt cx="9065" cy="19999"/>
            </a:xfrm>
          </p:grpSpPr>
          <p:sp>
            <p:nvSpPr>
              <p:cNvPr id="265" name="Овал 2"/>
              <p:cNvSpPr>
                <a:spLocks noChangeArrowheads="1"/>
              </p:cNvSpPr>
              <p:nvPr/>
            </p:nvSpPr>
            <p:spPr bwMode="auto">
              <a:xfrm rot="2700000">
                <a:off x="-2293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6" name="Овал 3"/>
              <p:cNvSpPr>
                <a:spLocks noChangeArrowheads="1"/>
              </p:cNvSpPr>
              <p:nvPr/>
            </p:nvSpPr>
            <p:spPr bwMode="auto">
              <a:xfrm rot="8100000">
                <a:off x="1789" y="6641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7" name="Овал 4"/>
              <p:cNvSpPr>
                <a:spLocks noChangeArrowheads="1"/>
              </p:cNvSpPr>
              <p:nvPr/>
            </p:nvSpPr>
            <p:spPr bwMode="auto">
              <a:xfrm rot="2700000">
                <a:off x="-2294" y="10975"/>
                <a:ext cx="7277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8" name="Овал 5"/>
              <p:cNvSpPr>
                <a:spLocks noChangeArrowheads="1"/>
              </p:cNvSpPr>
              <p:nvPr/>
            </p:nvSpPr>
            <p:spPr bwMode="auto">
              <a:xfrm rot="8100000">
                <a:off x="1789" y="10975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9" name="Овал 6"/>
              <p:cNvSpPr>
                <a:spLocks noChangeArrowheads="1"/>
              </p:cNvSpPr>
              <p:nvPr/>
            </p:nvSpPr>
            <p:spPr bwMode="auto">
              <a:xfrm rot="2700000">
                <a:off x="-2293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0" name="Овал 7"/>
              <p:cNvSpPr>
                <a:spLocks noChangeArrowheads="1"/>
              </p:cNvSpPr>
              <p:nvPr/>
            </p:nvSpPr>
            <p:spPr bwMode="auto">
              <a:xfrm rot="8100000">
                <a:off x="1789" y="2293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1" name="Овал 8"/>
              <p:cNvSpPr>
                <a:spLocks noChangeArrowheads="1"/>
              </p:cNvSpPr>
              <p:nvPr/>
            </p:nvSpPr>
            <p:spPr bwMode="auto">
              <a:xfrm rot="2700000">
                <a:off x="-2293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72" name="Овал 9"/>
              <p:cNvSpPr>
                <a:spLocks noChangeArrowheads="1"/>
              </p:cNvSpPr>
              <p:nvPr/>
            </p:nvSpPr>
            <p:spPr bwMode="auto">
              <a:xfrm rot="8100000">
                <a:off x="1789" y="15016"/>
                <a:ext cx="7276" cy="269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0" name="Группа 72"/>
            <p:cNvGrpSpPr>
              <a:grpSpLocks/>
            </p:cNvGrpSpPr>
            <p:nvPr/>
          </p:nvGrpSpPr>
          <p:grpSpPr bwMode="auto">
            <a:xfrm>
              <a:off x="11091" y="743"/>
              <a:ext cx="396" cy="388"/>
              <a:chOff x="0" y="0"/>
              <a:chExt cx="5460" cy="5312"/>
            </a:xfrm>
          </p:grpSpPr>
          <p:sp>
            <p:nvSpPr>
              <p:cNvPr id="261" name="Ромб 2"/>
              <p:cNvSpPr>
                <a:spLocks noChangeArrowheads="1"/>
              </p:cNvSpPr>
              <p:nvPr/>
            </p:nvSpPr>
            <p:spPr bwMode="auto">
              <a:xfrm rot="10800000">
                <a:off x="2760" y="2603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2" name="Ромб 3"/>
              <p:cNvSpPr>
                <a:spLocks noChangeArrowheads="1"/>
              </p:cNvSpPr>
              <p:nvPr/>
            </p:nvSpPr>
            <p:spPr bwMode="auto">
              <a:xfrm rot="10800000">
                <a:off x="2760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3" name="Ромб 4"/>
              <p:cNvSpPr>
                <a:spLocks noChangeArrowheads="1"/>
              </p:cNvSpPr>
              <p:nvPr/>
            </p:nvSpPr>
            <p:spPr bwMode="auto">
              <a:xfrm rot="10800000">
                <a:off x="11" y="57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4" name="Ромб 5"/>
              <p:cNvSpPr>
                <a:spLocks noChangeArrowheads="1"/>
              </p:cNvSpPr>
              <p:nvPr/>
            </p:nvSpPr>
            <p:spPr bwMode="auto">
              <a:xfrm rot="10800000">
                <a:off x="0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grpSp>
          <p:nvGrpSpPr>
            <p:cNvPr id="251" name="Группа 31"/>
            <p:cNvGrpSpPr>
              <a:grpSpLocks/>
            </p:cNvGrpSpPr>
            <p:nvPr/>
          </p:nvGrpSpPr>
          <p:grpSpPr bwMode="auto">
            <a:xfrm rot="10800000">
              <a:off x="11386" y="271"/>
              <a:ext cx="383" cy="403"/>
              <a:chOff x="0" y="0"/>
              <a:chExt cx="10959" cy="10808"/>
            </a:xfrm>
          </p:grpSpPr>
          <p:sp>
            <p:nvSpPr>
              <p:cNvPr id="254" name="Прямоугольник 2"/>
              <p:cNvSpPr>
                <a:spLocks noChangeArrowheads="1"/>
              </p:cNvSpPr>
              <p:nvPr/>
            </p:nvSpPr>
            <p:spPr bwMode="auto">
              <a:xfrm>
                <a:off x="49" y="8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5" name="Прямоугольник 3"/>
              <p:cNvSpPr>
                <a:spLocks noChangeArrowheads="1"/>
              </p:cNvSpPr>
              <p:nvPr/>
            </p:nvSpPr>
            <p:spPr bwMode="auto">
              <a:xfrm>
                <a:off x="5440" y="5216"/>
                <a:ext cx="5400" cy="5400"/>
              </a:xfrm>
              <a:prstGeom prst="rect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6" name="Овал 4"/>
              <p:cNvSpPr>
                <a:spLocks noChangeArrowheads="1"/>
              </p:cNvSpPr>
              <p:nvPr/>
            </p:nvSpPr>
            <p:spPr bwMode="auto">
              <a:xfrm>
                <a:off x="0" y="5408"/>
                <a:ext cx="5400" cy="5400"/>
              </a:xfrm>
              <a:prstGeom prst="ellipse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7" name="Ромб 5"/>
              <p:cNvSpPr>
                <a:spLocks noChangeArrowheads="1"/>
              </p:cNvSpPr>
              <p:nvPr/>
            </p:nvSpPr>
            <p:spPr bwMode="auto">
              <a:xfrm>
                <a:off x="5498" y="8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8" name="Ромб 6"/>
              <p:cNvSpPr>
                <a:spLocks noChangeArrowheads="1"/>
              </p:cNvSpPr>
              <p:nvPr/>
            </p:nvSpPr>
            <p:spPr bwMode="auto">
              <a:xfrm>
                <a:off x="5498" y="2612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59" name="Ромб 7"/>
              <p:cNvSpPr>
                <a:spLocks noChangeArrowheads="1"/>
              </p:cNvSpPr>
              <p:nvPr/>
            </p:nvSpPr>
            <p:spPr bwMode="auto">
              <a:xfrm>
                <a:off x="8248" y="2554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260" name="Ромб 8"/>
              <p:cNvSpPr>
                <a:spLocks noChangeArrowheads="1"/>
              </p:cNvSpPr>
              <p:nvPr/>
            </p:nvSpPr>
            <p:spPr bwMode="auto">
              <a:xfrm>
                <a:off x="8259" y="0"/>
                <a:ext cx="2700" cy="2700"/>
              </a:xfrm>
              <a:prstGeom prst="diamond">
                <a:avLst/>
              </a:prstGeom>
              <a:solidFill>
                <a:srgbClr val="F2F2F2">
                  <a:alpha val="14902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defTabSz="777875" eaLnBrk="0" fontAlgn="base" hangingPunct="0">
                  <a:spcBef>
                    <a:spcPct val="0"/>
                  </a:spcBef>
                  <a:spcAft>
                    <a:spcPct val="0"/>
                  </a:spcAft>
                  <a:defRPr sz="150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  <p:sp>
          <p:nvSpPr>
            <p:cNvPr id="252" name="Прямоугольный треугольник 85"/>
            <p:cNvSpPr>
              <a:spLocks noChangeArrowheads="1"/>
            </p:cNvSpPr>
            <p:nvPr/>
          </p:nvSpPr>
          <p:spPr bwMode="auto">
            <a:xfrm>
              <a:off x="11523" y="1040"/>
              <a:ext cx="237" cy="230"/>
            </a:xfrm>
            <a:prstGeom prst="rtTriangl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253" name="Овал 86"/>
            <p:cNvSpPr>
              <a:spLocks noChangeArrowheads="1"/>
            </p:cNvSpPr>
            <p:nvPr/>
          </p:nvSpPr>
          <p:spPr bwMode="auto">
            <a:xfrm rot="10800000">
              <a:off x="11523" y="755"/>
              <a:ext cx="276" cy="285"/>
            </a:xfrm>
            <a:prstGeom prst="ellipse">
              <a:avLst/>
            </a:prstGeom>
            <a:solidFill>
              <a:srgbClr val="F2F2F2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defTabSz="777875" eaLnBrk="0" fontAlgn="base" hangingPunct="0">
                <a:spcBef>
                  <a:spcPct val="0"/>
                </a:spcBef>
                <a:spcAft>
                  <a:spcPct val="0"/>
                </a:spcAft>
                <a:defRPr sz="150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42" name="Прямоугольник 241"/>
          <p:cNvSpPr/>
          <p:nvPr/>
        </p:nvSpPr>
        <p:spPr>
          <a:xfrm>
            <a:off x="1511176" y="7002819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Консолидированный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бюджет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itchFamily="18" charset="0"/>
              </a:rPr>
              <a:t>Новокубанского района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7" name="Прямоугольник 226"/>
          <p:cNvSpPr/>
          <p:nvPr/>
        </p:nvSpPr>
        <p:spPr>
          <a:xfrm>
            <a:off x="783257" y="7278910"/>
            <a:ext cx="606029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- </a:t>
            </a:r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это свод бюджетов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муниципального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образования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Новокубанский район, городского 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поселения  и 8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сельских поселений района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без учета межбюджетных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трансфертами между </a:t>
            </a:r>
            <a:endParaRPr lang="ru-RU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cs typeface="Times New Roman" pitchFamily="18" charset="0"/>
              </a:rPr>
              <a:t>этими </a:t>
            </a:r>
            <a:r>
              <a:rPr lang="ru-RU" b="1" dirty="0">
                <a:solidFill>
                  <a:schemeClr val="bg1"/>
                </a:solidFill>
                <a:cs typeface="Times New Roman" pitchFamily="18" charset="0"/>
              </a:rPr>
              <a:t>бюджетами</a:t>
            </a:r>
          </a:p>
        </p:txBody>
      </p:sp>
      <p:sp>
        <p:nvSpPr>
          <p:cNvPr id="214" name="Скругленный прямоугольник 213"/>
          <p:cNvSpPr/>
          <p:nvPr/>
        </p:nvSpPr>
        <p:spPr>
          <a:xfrm>
            <a:off x="82584" y="1507294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январь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" name="Скругленный прямоугольник 214"/>
          <p:cNvSpPr/>
          <p:nvPr/>
        </p:nvSpPr>
        <p:spPr>
          <a:xfrm>
            <a:off x="82584" y="2312138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март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6" name="Скругленный прямоугольник 215"/>
          <p:cNvSpPr/>
          <p:nvPr/>
        </p:nvSpPr>
        <p:spPr>
          <a:xfrm>
            <a:off x="94401" y="463863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сентябрь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7" name="Скругленный прямоугольник 216"/>
          <p:cNvSpPr/>
          <p:nvPr/>
        </p:nvSpPr>
        <p:spPr>
          <a:xfrm>
            <a:off x="88918" y="1915305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февраль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8" name="Скругленный прямоугольник 217"/>
          <p:cNvSpPr/>
          <p:nvPr/>
        </p:nvSpPr>
        <p:spPr>
          <a:xfrm>
            <a:off x="82580" y="2690979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апрель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9" name="Скругленный прямоугольник 218"/>
          <p:cNvSpPr/>
          <p:nvPr/>
        </p:nvSpPr>
        <p:spPr>
          <a:xfrm>
            <a:off x="94401" y="3870714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июль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0" name="Скругленный прямоугольник 219"/>
          <p:cNvSpPr/>
          <p:nvPr/>
        </p:nvSpPr>
        <p:spPr>
          <a:xfrm>
            <a:off x="82584" y="3078767"/>
            <a:ext cx="1337756" cy="34139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май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1" name="Скругленный прямоугольник 220"/>
          <p:cNvSpPr/>
          <p:nvPr/>
        </p:nvSpPr>
        <p:spPr>
          <a:xfrm>
            <a:off x="82580" y="5392503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2" name="Скругленный прямоугольник 221"/>
          <p:cNvSpPr/>
          <p:nvPr/>
        </p:nvSpPr>
        <p:spPr>
          <a:xfrm>
            <a:off x="82583" y="3468884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июнь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3" name="Скругленный прямоугольник 222"/>
          <p:cNvSpPr/>
          <p:nvPr/>
        </p:nvSpPr>
        <p:spPr>
          <a:xfrm>
            <a:off x="82584" y="5007420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октябрь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" name="Скругленный прямоугольник 223"/>
          <p:cNvSpPr/>
          <p:nvPr/>
        </p:nvSpPr>
        <p:spPr>
          <a:xfrm>
            <a:off x="94401" y="4256864"/>
            <a:ext cx="1337756" cy="34139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август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" name="Скругленный прямоугольник 224"/>
          <p:cNvSpPr/>
          <p:nvPr/>
        </p:nvSpPr>
        <p:spPr>
          <a:xfrm>
            <a:off x="65163" y="5761703"/>
            <a:ext cx="1337756" cy="3362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1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декабрь</a:t>
            </a:r>
            <a:endParaRPr lang="ru-RU" sz="11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8" name="Picture 14" descr="https://adm-sovetskoe.ru/upload/medialibrary/fa2/fa2f3e881a6ab5a94ea44ef797fc9f51.jpg">
            <a:extLst>
              <a:ext uri="{FF2B5EF4-FFF2-40B4-BE49-F238E27FC236}">
                <a16:creationId xmlns="" xmlns:a16="http://schemas.microsoft.com/office/drawing/2014/main" id="{14A42FCC-36F5-426F-A6D5-4CE3331D8F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475544" y="5236089"/>
            <a:ext cx="439833" cy="57403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9" name="Picture 12" descr="https://pp.userapi.com/c850016/v850016452/9e08b/6XKAfjYz5OY.jpg?ava=1">
            <a:extLst>
              <a:ext uri="{FF2B5EF4-FFF2-40B4-BE49-F238E27FC236}">
                <a16:creationId xmlns="" xmlns:a16="http://schemas.microsoft.com/office/drawing/2014/main" id="{12BA8D7C-8D82-45CD-8BD6-FAC4E0277F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544" y="4599265"/>
            <a:ext cx="429230" cy="56907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0" name="Рисунок 229" descr="прикубанска.gif">
            <a:extLst>
              <a:ext uri="{FF2B5EF4-FFF2-40B4-BE49-F238E27FC236}">
                <a16:creationId xmlns="" xmlns:a16="http://schemas.microsoft.com/office/drawing/2014/main" id="{98F70DF5-7766-4893-941E-58F078B219B1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66090" y="5231079"/>
            <a:ext cx="458122" cy="5937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1" name="Рисунок 230" descr="novoselskoe_selo_coa.gif">
            <a:extLst>
              <a:ext uri="{FF2B5EF4-FFF2-40B4-BE49-F238E27FC236}">
                <a16:creationId xmlns="" xmlns:a16="http://schemas.microsoft.com/office/drawing/2014/main" id="{879A17DB-3561-4FED-BBEA-7C751D3A937F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885110" y="4599265"/>
            <a:ext cx="439103" cy="5721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2" name="Picture 8" descr="https://im0-tub-ru.yandex.net/i?id=b8e081db8a79e9bc73b1c35eff5f8794&amp;n=13">
            <a:extLst>
              <a:ext uri="{FF2B5EF4-FFF2-40B4-BE49-F238E27FC236}">
                <a16:creationId xmlns="" xmlns:a16="http://schemas.microsoft.com/office/drawing/2014/main" id="{16419AF1-C8FE-4F62-A8F5-CDD5E07F6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027" y="5271323"/>
            <a:ext cx="425875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3" name="Picture 6" descr="https://cdn.turkaramamotoru.com/ru/selskoe-poselenie-komsomolskij-5686.jpg">
            <a:extLst>
              <a:ext uri="{FF2B5EF4-FFF2-40B4-BE49-F238E27FC236}">
                <a16:creationId xmlns="" xmlns:a16="http://schemas.microsoft.com/office/drawing/2014/main" id="{175F8054-3C2C-47E1-B6DC-22CD37107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834" y="4614400"/>
            <a:ext cx="439102" cy="563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4" name="Рисунок 233" descr="верхнекубанка.gif">
            <a:extLst>
              <a:ext uri="{FF2B5EF4-FFF2-40B4-BE49-F238E27FC236}">
                <a16:creationId xmlns="" xmlns:a16="http://schemas.microsoft.com/office/drawing/2014/main" id="{D5D22E0C-7E0A-4A34-A790-B900AFF537C2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769198" y="5303031"/>
            <a:ext cx="403996" cy="5528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5" name="Рисунок 234" descr="бесскорбная.gif">
            <a:extLst>
              <a:ext uri="{FF2B5EF4-FFF2-40B4-BE49-F238E27FC236}">
                <a16:creationId xmlns="" xmlns:a16="http://schemas.microsoft.com/office/drawing/2014/main" id="{E1FE387A-1EA9-4DDD-B681-81E67A7AE138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768005" y="4613597"/>
            <a:ext cx="405186" cy="55782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6" name="Picture 2" descr="https://www.bankgorodov.ru/public/photos/coa/313609_bi.jpg">
            <a:extLst>
              <a:ext uri="{FF2B5EF4-FFF2-40B4-BE49-F238E27FC236}">
                <a16:creationId xmlns="" xmlns:a16="http://schemas.microsoft.com/office/drawing/2014/main" id="{56BDCDA7-CF8E-432B-833B-98F8C7539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237" y="3938337"/>
            <a:ext cx="404987" cy="57739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37" name="Прямоугольник 236">
            <a:extLst>
              <a:ext uri="{FF2B5EF4-FFF2-40B4-BE49-F238E27FC236}">
                <a16:creationId xmlns="" xmlns:a16="http://schemas.microsoft.com/office/drawing/2014/main" id="{3063A03C-02AF-45BE-9A7A-5ABFD13EE577}"/>
              </a:ext>
            </a:extLst>
          </p:cNvPr>
          <p:cNvSpPr/>
          <p:nvPr/>
        </p:nvSpPr>
        <p:spPr>
          <a:xfrm>
            <a:off x="2463418" y="3904342"/>
            <a:ext cx="35510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городское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поселение 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Новокубанское – административный центр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8" name="Прямоугольник 237">
            <a:extLst>
              <a:ext uri="{FF2B5EF4-FFF2-40B4-BE49-F238E27FC236}">
                <a16:creationId xmlns="" xmlns:a16="http://schemas.microsoft.com/office/drawing/2014/main" id="{C0070E7D-81DB-442B-92AA-C16DBEB05C72}"/>
              </a:ext>
            </a:extLst>
          </p:cNvPr>
          <p:cNvSpPr/>
          <p:nvPr/>
        </p:nvSpPr>
        <p:spPr>
          <a:xfrm>
            <a:off x="2264798" y="3281280"/>
            <a:ext cx="431152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Муниципальное образование Новокубанский район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9" name="Прямоугольник 238">
            <a:extLst>
              <a:ext uri="{FF2B5EF4-FFF2-40B4-BE49-F238E27FC236}">
                <a16:creationId xmlns="" xmlns:a16="http://schemas.microsoft.com/office/drawing/2014/main" id="{2FB09151-3F2F-4460-B5DD-F4DE0A5C9FAE}"/>
              </a:ext>
            </a:extLst>
          </p:cNvPr>
          <p:cNvSpPr/>
          <p:nvPr/>
        </p:nvSpPr>
        <p:spPr>
          <a:xfrm>
            <a:off x="4014494" y="4883800"/>
            <a:ext cx="272219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Бесскорбненское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Верхнекубанское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Ковалевское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Ляпинское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Новосельское,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Прикубанское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Прочноокопское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, Советское 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0" name="Прямоугольник 239">
            <a:extLst>
              <a:ext uri="{FF2B5EF4-FFF2-40B4-BE49-F238E27FC236}">
                <a16:creationId xmlns="" xmlns:a16="http://schemas.microsoft.com/office/drawing/2014/main" id="{79F94FAF-50A2-4A86-BA23-B15F8D36E1AC}"/>
              </a:ext>
            </a:extLst>
          </p:cNvPr>
          <p:cNvSpPr/>
          <p:nvPr/>
        </p:nvSpPr>
        <p:spPr>
          <a:xfrm>
            <a:off x="4138658" y="4599265"/>
            <a:ext cx="253942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восемь сельских  поселений: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41" name="Рисунок 240" descr="novokubanskii_rayon_coa.gif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726548" y="3220452"/>
            <a:ext cx="516524" cy="697185"/>
          </a:xfrm>
          <a:prstGeom prst="rect">
            <a:avLst/>
          </a:prstGeom>
        </p:spPr>
      </p:pic>
      <p:grpSp>
        <p:nvGrpSpPr>
          <p:cNvPr id="162" name="Группа 45"/>
          <p:cNvGrpSpPr>
            <a:grpSpLocks noChangeAspect="1"/>
          </p:cNvGrpSpPr>
          <p:nvPr/>
        </p:nvGrpSpPr>
        <p:grpSpPr bwMode="auto">
          <a:xfrm>
            <a:off x="5566608" y="434858"/>
            <a:ext cx="1276947" cy="807642"/>
            <a:chOff x="-266959" y="2252097"/>
            <a:chExt cx="5875213" cy="3711969"/>
          </a:xfrm>
        </p:grpSpPr>
        <p:sp>
          <p:nvSpPr>
            <p:cNvPr id="163" name="Полилиния 162"/>
            <p:cNvSpPr/>
            <p:nvPr/>
          </p:nvSpPr>
          <p:spPr>
            <a:xfrm>
              <a:off x="3740237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4" name="Трапеция 163"/>
            <p:cNvSpPr/>
            <p:nvPr/>
          </p:nvSpPr>
          <p:spPr>
            <a:xfrm>
              <a:off x="3127610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5" name="Полилиния 164"/>
            <p:cNvSpPr/>
            <p:nvPr/>
          </p:nvSpPr>
          <p:spPr>
            <a:xfrm>
              <a:off x="273592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6" name="Полилиния 165"/>
            <p:cNvSpPr/>
            <p:nvPr/>
          </p:nvSpPr>
          <p:spPr>
            <a:xfrm>
              <a:off x="737351" y="2252097"/>
              <a:ext cx="187805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7" name="Полилиния 166"/>
            <p:cNvSpPr/>
            <p:nvPr/>
          </p:nvSpPr>
          <p:spPr>
            <a:xfrm>
              <a:off x="1731616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8" name="Полилиния 167"/>
            <p:cNvSpPr/>
            <p:nvPr/>
          </p:nvSpPr>
          <p:spPr>
            <a:xfrm>
              <a:off x="-266959" y="2252097"/>
              <a:ext cx="1868017" cy="3711969"/>
            </a:xfrm>
            <a:custGeom>
              <a:avLst/>
              <a:gdLst>
                <a:gd name="connsiteX0" fmla="*/ 378182 w 1811114"/>
                <a:gd name="connsiteY0" fmla="*/ 0 h 3624147"/>
                <a:gd name="connsiteX1" fmla="*/ 1811114 w 1811114"/>
                <a:gd name="connsiteY1" fmla="*/ 1812074 h 3624147"/>
                <a:gd name="connsiteX2" fmla="*/ 378182 w 1811114"/>
                <a:gd name="connsiteY2" fmla="*/ 3624147 h 3624147"/>
                <a:gd name="connsiteX3" fmla="*/ 0 w 1811114"/>
                <a:gd name="connsiteY3" fmla="*/ 3145901 h 3624147"/>
                <a:gd name="connsiteX4" fmla="*/ 1054751 w 1811114"/>
                <a:gd name="connsiteY4" fmla="*/ 1812072 h 3624147"/>
                <a:gd name="connsiteX5" fmla="*/ 1 w 1811114"/>
                <a:gd name="connsiteY5" fmla="*/ 478244 h 36241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69" name="Трапеция 168"/>
            <p:cNvSpPr/>
            <p:nvPr/>
          </p:nvSpPr>
          <p:spPr>
            <a:xfrm flipV="1">
              <a:off x="2123300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0" name="Трапеция 169"/>
            <p:cNvSpPr/>
            <p:nvPr/>
          </p:nvSpPr>
          <p:spPr>
            <a:xfrm flipV="1">
              <a:off x="124719" y="2252097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  <p:sp>
          <p:nvSpPr>
            <p:cNvPr id="171" name="Трапеция 170"/>
            <p:cNvSpPr/>
            <p:nvPr/>
          </p:nvSpPr>
          <p:spPr>
            <a:xfrm>
              <a:off x="1129029" y="5462449"/>
              <a:ext cx="1004310" cy="501617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779252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sz="1534"/>
            </a:p>
          </p:txBody>
        </p:sp>
      </p:grpSp>
    </p:spTree>
    <p:extLst>
      <p:ext uri="{BB962C8B-B14F-4D97-AF65-F5344CB8AC3E}">
        <p14:creationId xmlns:p14="http://schemas.microsoft.com/office/powerpoint/2010/main" val="252966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Прямоугольный треугольник 132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134" name="Прямоугольный треугольник 133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TextBox 8"/>
          <p:cNvSpPr txBox="1"/>
          <p:nvPr/>
        </p:nvSpPr>
        <p:spPr>
          <a:xfrm>
            <a:off x="26591" y="126331"/>
            <a:ext cx="44547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ОСНОВНЫЕ ПАРАМЕТРЫ</a:t>
            </a:r>
            <a:endParaRPr lang="ru-RU" sz="20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499849"/>
              </p:ext>
            </p:extLst>
          </p:nvPr>
        </p:nvGraphicFramePr>
        <p:xfrm>
          <a:off x="158628" y="1313829"/>
          <a:ext cx="6366715" cy="18900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4432"/>
                <a:gridCol w="1582996"/>
                <a:gridCol w="1029230"/>
                <a:gridCol w="950057"/>
              </a:tblGrid>
              <a:tr h="8400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январь-май</a:t>
                      </a:r>
                      <a:endParaRPr lang="ru-RU" sz="11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100" u="none" strike="noStrike" dirty="0" smtClean="0">
                          <a:effectLst/>
                        </a:rPr>
                        <a:t>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% исполнения годового бюджетного назначения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2 133,4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771,4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36,2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260,5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1 409,3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510,9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</a:t>
                      </a: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Расходы всего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10002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63" name="TextBox 8"/>
          <p:cNvSpPr txBox="1"/>
          <p:nvPr/>
        </p:nvSpPr>
        <p:spPr>
          <a:xfrm>
            <a:off x="109763" y="899656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Консолидированный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бюджет</a:t>
            </a:r>
          </a:p>
        </p:txBody>
      </p:sp>
      <p:sp>
        <p:nvSpPr>
          <p:cNvPr id="164" name="TextBox 8"/>
          <p:cNvSpPr txBox="1"/>
          <p:nvPr/>
        </p:nvSpPr>
        <p:spPr>
          <a:xfrm>
            <a:off x="187397" y="3394611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976769"/>
              </p:ext>
            </p:extLst>
          </p:nvPr>
        </p:nvGraphicFramePr>
        <p:xfrm>
          <a:off x="167210" y="3902442"/>
          <a:ext cx="6358133" cy="2109718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2800653"/>
                <a:gridCol w="1275468"/>
                <a:gridCol w="1141006"/>
                <a:gridCol w="1141006"/>
              </a:tblGrid>
              <a:tr h="937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Наименование показателя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Утвержденные бюджетные назначения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Исполнено за </a:t>
                      </a:r>
                      <a:r>
                        <a:rPr lang="ru-RU" sz="1100" u="none" strike="noStrike" dirty="0" smtClean="0">
                          <a:effectLst/>
                        </a:rPr>
                        <a:t>5 </a:t>
                      </a:r>
                      <a:r>
                        <a:rPr lang="ru-RU" sz="1100" u="none" strike="noStrike" dirty="0">
                          <a:effectLst/>
                        </a:rPr>
                        <a:t>мес. </a:t>
                      </a:r>
                      <a:r>
                        <a:rPr lang="ru-RU" sz="1100" u="none" strike="noStrike" dirty="0" smtClean="0">
                          <a:effectLst/>
                        </a:rPr>
                        <a:t>2019 </a:t>
                      </a:r>
                      <a:r>
                        <a:rPr lang="ru-RU" sz="1100" u="none" strike="noStrike" dirty="0">
                          <a:effectLst/>
                        </a:rPr>
                        <a:t>года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 dirty="0">
                          <a:effectLst/>
                        </a:rPr>
                        <a:t>% исполнения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Доходы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1 573,6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Налоговые и неналоговые доходы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440,3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Безвозмездные поступления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1 133,3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470,1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41,5</a:t>
                      </a: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Расходы всего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441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Дефицит (-)/ профицит (+)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398221" y="959817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411350" y="35809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68960" y="7452320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06712"/>
              </p:ext>
            </p:extLst>
          </p:nvPr>
        </p:nvGraphicFramePr>
        <p:xfrm>
          <a:off x="111422" y="6205433"/>
          <a:ext cx="3444498" cy="2493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040883"/>
              </p:ext>
            </p:extLst>
          </p:nvPr>
        </p:nvGraphicFramePr>
        <p:xfrm>
          <a:off x="3645024" y="6177825"/>
          <a:ext cx="2899881" cy="25489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13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244408"/>
            <a:ext cx="6993398" cy="899592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0"/>
            <a:ext cx="445479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ДИНАМИКА ПОСТУПЛЕНИЯ НАЛОГОВЫХ И НЕНАЛОГОВЫХ ДОХОДОВ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01601" y="827584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консолидированный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1905" y="4973963"/>
            <a:ext cx="44547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egoe UI" pitchFamily="34" charset="0"/>
              </a:rPr>
              <a:t>В районный бюджет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cs typeface="Segoe UI" pitchFamily="34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5048036"/>
              </p:ext>
            </p:extLst>
          </p:nvPr>
        </p:nvGraphicFramePr>
        <p:xfrm>
          <a:off x="61690" y="1166139"/>
          <a:ext cx="6751686" cy="3549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0811416"/>
              </p:ext>
            </p:extLst>
          </p:nvPr>
        </p:nvGraphicFramePr>
        <p:xfrm>
          <a:off x="26591" y="5312517"/>
          <a:ext cx="6831409" cy="3507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230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6591" y="126331"/>
            <a:ext cx="412248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НАЛОГОВЫЕ И НЕНАЛОГОВЫЕ ДОХОДЫ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65104" y="483979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771,4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30080" y="7308304"/>
            <a:ext cx="8073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630,1 </a:t>
            </a:r>
            <a:r>
              <a:rPr lang="ru-RU" sz="1200" b="1" dirty="0" err="1" smtClean="0">
                <a:solidFill>
                  <a:schemeClr val="tx2">
                    <a:lumMod val="50000"/>
                  </a:schemeClr>
                </a:solidFill>
                <a:cs typeface="Times New Roman" panose="02020603050405020304" pitchFamily="18" charset="0"/>
              </a:rPr>
              <a:t>млн.руб</a:t>
            </a:r>
            <a:endParaRPr lang="ru-RU" sz="1200" b="1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33488"/>
              </p:ext>
            </p:extLst>
          </p:nvPr>
        </p:nvGraphicFramePr>
        <p:xfrm>
          <a:off x="5085184" y="4211960"/>
          <a:ext cx="1224136" cy="1728192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6"/>
              </a:tblGrid>
              <a:tr h="216024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242,9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146,6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35,4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29,9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22,3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510,9</a:t>
                      </a:r>
                    </a:p>
                  </a:txBody>
                  <a:tcPr marL="9525" marR="9525" marT="9525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17,7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94091"/>
              </p:ext>
            </p:extLst>
          </p:nvPr>
        </p:nvGraphicFramePr>
        <p:xfrm>
          <a:off x="5085184" y="6890259"/>
          <a:ext cx="1224135" cy="1358406"/>
        </p:xfrm>
        <a:graphic>
          <a:graphicData uri="http://schemas.openxmlformats.org/drawingml/2006/table">
            <a:tbl>
              <a:tblPr bandRow="1">
                <a:tableStyleId>{5FD0F851-EC5A-4D38-B0AD-8093EC10F338}</a:tableStyleId>
              </a:tblPr>
              <a:tblGrid>
                <a:gridCol w="1224135"/>
              </a:tblGrid>
              <a:tr h="226401"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100" u="none" strike="noStrike" dirty="0" smtClean="0">
                          <a:effectLst/>
                        </a:rPr>
                        <a:t>148,2</a:t>
                      </a:r>
                      <a:endParaRPr lang="ru-RU" sz="1100" u="none" strike="noStrike" dirty="0">
                        <a:effectLst/>
                      </a:endParaRP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27,4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9,3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470,1</a:t>
                      </a:r>
                    </a:p>
                  </a:txBody>
                  <a:tcPr marL="9525" marR="9525" marT="9525" marB="0" anchor="ctr"/>
                </a:tc>
              </a:tr>
              <a:tr h="2264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294218" y="3932865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301208" y="6588224"/>
            <a:ext cx="9739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1200" dirty="0" smtClean="0">
                <a:cs typeface="Segoe UI" pitchFamily="34" charset="0"/>
              </a:rPr>
              <a:t>млн.рублей</a:t>
            </a:r>
            <a:endParaRPr lang="ru-RU" sz="1200" dirty="0">
              <a:cs typeface="Segoe UI" pitchFamily="34" charset="0"/>
            </a:endParaRPr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210141"/>
              </p:ext>
            </p:extLst>
          </p:nvPr>
        </p:nvGraphicFramePr>
        <p:xfrm>
          <a:off x="26591" y="711106"/>
          <a:ext cx="6786785" cy="2708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0971395"/>
              </p:ext>
            </p:extLst>
          </p:nvPr>
        </p:nvGraphicFramePr>
        <p:xfrm>
          <a:off x="38016" y="3275856"/>
          <a:ext cx="6781965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20270646"/>
              </p:ext>
            </p:extLst>
          </p:nvPr>
        </p:nvGraphicFramePr>
        <p:xfrm>
          <a:off x="-38517" y="6006030"/>
          <a:ext cx="6831409" cy="3137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6533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153532"/>
              </p:ext>
            </p:extLst>
          </p:nvPr>
        </p:nvGraphicFramePr>
        <p:xfrm>
          <a:off x="208619" y="1289152"/>
          <a:ext cx="6440761" cy="7247537"/>
        </p:xfrm>
        <a:graphic>
          <a:graphicData uri="http://schemas.openxmlformats.org/drawingml/2006/table">
            <a:tbl>
              <a:tblPr>
                <a:tableStyleId>{775DCB02-9BB8-47FD-8907-85C794F793BA}</a:tableStyleId>
              </a:tblPr>
              <a:tblGrid>
                <a:gridCol w="3549823"/>
                <a:gridCol w="1062119"/>
                <a:gridCol w="898553"/>
                <a:gridCol w="930266"/>
              </a:tblGrid>
              <a:tr h="124176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 бюджетных назначений     на 2020 год,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      за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январь 2020 года,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 годовых бюджетных назначений 2020  года</a:t>
                      </a:r>
                    </a:p>
                  </a:txBody>
                  <a:tcPr marL="7144" marR="27000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845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в том числе: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2 174,1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81,7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6293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3,8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3782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1173,4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975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3,7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7209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161,6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5016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34063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8137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69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0,9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56676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МЕЖБЮДЖЕТНЫЕ ТРАНСФЕРТЫ</a:t>
                      </a:r>
                    </a:p>
                  </a:txBody>
                  <a:tcPr marL="7144" marR="7144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2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08619" y="777692"/>
            <a:ext cx="653274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Консолидированный бюджет Новокубанского района</a:t>
            </a:r>
          </a:p>
        </p:txBody>
      </p:sp>
      <p:graphicFrame>
        <p:nvGraphicFramePr>
          <p:cNvPr id="7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0281016"/>
              </p:ext>
            </p:extLst>
          </p:nvPr>
        </p:nvGraphicFramePr>
        <p:xfrm>
          <a:off x="360759" y="1353204"/>
          <a:ext cx="6236593" cy="7478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164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 rot="10800000" flipH="1">
            <a:off x="0" y="0"/>
            <a:ext cx="6858000" cy="959816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5" name="Прямоугольный треугольник 4"/>
          <p:cNvSpPr/>
          <p:nvPr/>
        </p:nvSpPr>
        <p:spPr>
          <a:xfrm rot="10800000" flipV="1">
            <a:off x="-119510" y="8100392"/>
            <a:ext cx="6993398" cy="1043608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77925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sz="1534"/>
          </a:p>
        </p:txBody>
      </p:sp>
      <p:sp>
        <p:nvSpPr>
          <p:cNvPr id="6" name="TextBox 8"/>
          <p:cNvSpPr txBox="1"/>
          <p:nvPr/>
        </p:nvSpPr>
        <p:spPr>
          <a:xfrm>
            <a:off x="235404" y="33318"/>
            <a:ext cx="445479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Исполнение расходной </a:t>
            </a:r>
          </a:p>
          <a:p>
            <a:pPr>
              <a:defRPr/>
            </a:pP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egoe UI" pitchFamily="34" charset="0"/>
                <a:cs typeface="Segoe UI" pitchFamily="34" charset="0"/>
              </a:rPr>
              <a:t>части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83948" y="372520"/>
            <a:ext cx="60134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Исполнение муниципальных программ Новокубанского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района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258698"/>
              </p:ext>
            </p:extLst>
          </p:nvPr>
        </p:nvGraphicFramePr>
        <p:xfrm>
          <a:off x="202757" y="1205541"/>
          <a:ext cx="3305514" cy="76065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091"/>
                <a:gridCol w="895761"/>
                <a:gridCol w="551662"/>
              </a:tblGrid>
              <a:tr h="846179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образования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48,8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Социальная поддержка граждан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Дети</a:t>
                      </a:r>
                      <a:r>
                        <a:rPr lang="ru-RU" sz="105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Кубани</a:t>
                      </a:r>
                      <a:endParaRPr lang="ru-RU" sz="105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804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жилищно-коммунального хозяйства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населения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0,7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культуры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244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Развитие физической культуры и массового спорта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Экономическое развитие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Развитие муниципальной службы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6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Молодежь Кубани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0,5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04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0,4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6,9</a:t>
                      </a:r>
                    </a:p>
                    <a:p>
                      <a:pPr algn="r" fontAlgn="b"/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Доступная среда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422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109329"/>
              </p:ext>
            </p:extLst>
          </p:nvPr>
        </p:nvGraphicFramePr>
        <p:xfrm>
          <a:off x="3587750" y="1203520"/>
          <a:ext cx="3009602" cy="637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1450"/>
                <a:gridCol w="865780"/>
                <a:gridCol w="502372"/>
              </a:tblGrid>
              <a:tr h="776192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Муниципальная</a:t>
                      </a:r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программа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за январь 2020 год, млн. руб.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испол-нения</a:t>
                      </a: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Управление муниципальными финансами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16,6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6299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Формирование современной городской среды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2795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1414233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Укрепление материально-технической базы архивного отдела администрации муниципального образования Новокубанский район на 2020-2022 годы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</a:tr>
              <a:tr h="642438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18,6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144" marR="7144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F2FF"/>
                    </a:solidFill>
                  </a:tcPr>
                </a:tc>
              </a:tr>
              <a:tr h="4416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  <a:endParaRPr lang="ru-RU" sz="105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1435" marR="51435" marT="81280" marB="812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05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435" marR="51435" marT="81280" marB="812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463211" y="7697760"/>
            <a:ext cx="3429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январь 2020 года муниципальные программы Новокубанского района исполнены в сумме 76,1 млн. руб., что составляет 3,8 % от утвержденных бюджетных назначений</a:t>
            </a:r>
          </a:p>
        </p:txBody>
      </p:sp>
    </p:spTree>
    <p:extLst>
      <p:ext uri="{BB962C8B-B14F-4D97-AF65-F5344CB8AC3E}">
        <p14:creationId xmlns:p14="http://schemas.microsoft.com/office/powerpoint/2010/main" val="34808656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4484</TotalTime>
  <Words>648</Words>
  <Application>Microsoft Office PowerPoint</Application>
  <PresentationFormat>Экран (4:3)</PresentationFormat>
  <Paragraphs>267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creator>Соляник Елена Станиславовна</dc:creator>
  <cp:lastModifiedBy>Березовская Валерия</cp:lastModifiedBy>
  <cp:revision>407</cp:revision>
  <cp:lastPrinted>2020-02-26T12:13:35Z</cp:lastPrinted>
  <dcterms:modified xsi:type="dcterms:W3CDTF">2020-03-26T13:16:31Z</dcterms:modified>
</cp:coreProperties>
</file>