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38517060367451E-2"/>
          <c:y val="8.656436640952074E-2"/>
          <c:w val="0.52495691163604552"/>
          <c:h val="0.82687126718095849"/>
        </c:manualLayout>
      </c:layout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236.76947000000004</c:v>
                </c:pt>
                <c:pt idx="1">
                  <c:v>15.774270000000003</c:v>
                </c:pt>
                <c:pt idx="2" formatCode="0.0">
                  <c:v>511.50380000000001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343405511811023"/>
          <c:y val="8.887640596534456E-2"/>
          <c:w val="0.37517705599300089"/>
          <c:h val="0.81787184872212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14025600"/>
        <c:axId val="114027136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055555555555553E-2"/>
                  <c:y val="3.7204435043368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3.2875000000000001E-2"/>
                  <c:y val="-3.4247791198862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944444444444442E-2"/>
                  <c:y val="4.4596044654634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388888888888837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динамика'!$B$5:$F$5</c:f>
              <c:numCache>
                <c:formatCode>0.0</c:formatCode>
                <c:ptCount val="5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90752"/>
        <c:axId val="114092288"/>
      </c:lineChart>
      <c:catAx>
        <c:axId val="11402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027136"/>
        <c:crosses val="autoZero"/>
        <c:auto val="1"/>
        <c:lblAlgn val="ctr"/>
        <c:lblOffset val="100"/>
        <c:noMultiLvlLbl val="0"/>
      </c:catAx>
      <c:valAx>
        <c:axId val="11402713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025600"/>
        <c:crosses val="autoZero"/>
        <c:crossBetween val="between"/>
      </c:valAx>
      <c:catAx>
        <c:axId val="114090752"/>
        <c:scaling>
          <c:orientation val="minMax"/>
        </c:scaling>
        <c:delete val="1"/>
        <c:axPos val="b"/>
        <c:majorTickMark val="out"/>
        <c:minorTickMark val="none"/>
        <c:tickLblPos val="nextTo"/>
        <c:crossAx val="114092288"/>
        <c:crosses val="autoZero"/>
        <c:auto val="1"/>
        <c:lblAlgn val="ctr"/>
        <c:lblOffset val="100"/>
        <c:noMultiLvlLbl val="0"/>
      </c:catAx>
      <c:valAx>
        <c:axId val="11409228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/>
                  <a:t>Динамика </a:t>
                </a:r>
              </a:p>
              <a:p>
                <a:pPr>
                  <a:defRPr sz="1200"/>
                </a:pPr>
                <a:r>
                  <a:rPr lang="ru-RU" sz="1200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09075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783013382693501"/>
          <c:w val="0.7518500656167979"/>
          <c:h val="5.260342772800351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74983995140068E-2"/>
          <c:y val="8.0292462299920805E-2"/>
          <c:w val="0.74684147705047721"/>
          <c:h val="0.84620184672716725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430441432274602"/>
                  <c:y val="-0.1213011348100144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1500702452988475E-2"/>
                  <c:y val="-2.962262957773947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3210645229756089E-17"/>
                  <c:y val="9.049265949553905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151091.82</c:v>
                </c:pt>
                <c:pt idx="1">
                  <c:v>18420.82</c:v>
                </c:pt>
                <c:pt idx="2">
                  <c:v>31817.059999999998</c:v>
                </c:pt>
                <c:pt idx="3">
                  <c:v>1200.1999999999998</c:v>
                </c:pt>
                <c:pt idx="4">
                  <c:v>29747.75</c:v>
                </c:pt>
                <c:pt idx="5">
                  <c:v>4491.82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8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29244061133375E-2"/>
          <c:y val="6.0381288428194471E-2"/>
          <c:w val="0.78821343857457038"/>
          <c:h val="0.82839184856025949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0.17940723076376086"/>
                  <c:y val="-0.211856560763964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158115816152904E-3"/>
                  <c:y val="2.96599185069550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4268796887459936E-2"/>
                  <c:y val="-4.02527465451533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110681071307032"/>
                  <c:y val="-0.129232502066018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9214.7200000000012</c:v>
                </c:pt>
                <c:pt idx="1">
                  <c:v>465.59999999999997</c:v>
                </c:pt>
                <c:pt idx="2">
                  <c:v>2688.77</c:v>
                </c:pt>
                <c:pt idx="3">
                  <c:v>2434.14</c:v>
                </c:pt>
                <c:pt idx="4">
                  <c:v>791.03000000000009</c:v>
                </c:pt>
                <c:pt idx="5" formatCode="0.00">
                  <c:v>180.01000000000002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5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8,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4,7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0,3%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59,3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740,1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95736" y="37170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764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472528"/>
              </p:ext>
            </p:extLst>
          </p:nvPr>
        </p:nvGraphicFramePr>
        <p:xfrm>
          <a:off x="0" y="1052737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январь-май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252,2 миллиона рублей налоговых и неналоговых доходов, что составляет 110,7 %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197971"/>
              </p:ext>
            </p:extLst>
          </p:nvPr>
        </p:nvGraphicFramePr>
        <p:xfrm>
          <a:off x="0" y="503178"/>
          <a:ext cx="9144000" cy="515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34954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Январь-май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236 769,47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151 091,82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18 420,82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31 817,06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1 200,20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29 747,75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4 491,82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75656" y="3831431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236,8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748166"/>
              </p:ext>
            </p:extLst>
          </p:nvPr>
        </p:nvGraphicFramePr>
        <p:xfrm>
          <a:off x="-60376" y="1268759"/>
          <a:ext cx="6360568" cy="5613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917285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Январь-май  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15 774,27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9 214,72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465,60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2 688,77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2 434,14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791,03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180,01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3645024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15,8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372972"/>
              </p:ext>
            </p:extLst>
          </p:nvPr>
        </p:nvGraphicFramePr>
        <p:xfrm>
          <a:off x="0" y="1052736"/>
          <a:ext cx="6300192" cy="5994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431437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0236380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33619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367488"/>
              </p:ext>
            </p:extLst>
          </p:nvPr>
        </p:nvGraphicFramePr>
        <p:xfrm>
          <a:off x="179512" y="578081"/>
          <a:ext cx="4264024" cy="588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035843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7" y="5301208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2018 года в рамках муниципальных программ Новокубанского района исполнены в сумме 624,4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36,6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616</Words>
  <Application>Microsoft Office PowerPoint</Application>
  <PresentationFormat>Экран (4:3)</PresentationFormat>
  <Paragraphs>207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226</cp:revision>
  <cp:lastPrinted>2018-01-10T08:20:42Z</cp:lastPrinted>
  <dcterms:modified xsi:type="dcterms:W3CDTF">2018-08-20T13:58:42Z</dcterms:modified>
</cp:coreProperties>
</file>