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C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974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33.33\dohod\&#1057;&#1080;&#1085;&#1077;&#1083;&#1100;&#1085;&#1080;&#1082;&#1086;&#1074;\&#1050;&#1088;&#1072;&#1089;&#1086;&#1090;&#1072;\&#1050;&#1088;&#1072;&#1089;&#1086;&#1090;&#1072;%202019\&#1050;&#1088;&#1072;&#1089;&#1086;&#1090;&#1072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33.33\dohod\&#1057;&#1080;&#1085;&#1077;&#1083;&#1100;&#1085;&#1080;&#1082;&#1086;&#1074;\&#1050;&#1088;&#1072;&#1089;&#1086;&#1090;&#1072;\&#1050;&#1088;&#1072;&#1089;&#1086;&#1090;&#1072;%202019\&#1050;&#1088;&#1072;&#1089;&#1086;&#1090;&#1072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33.33\dohod\&#1057;&#1080;&#1085;&#1077;&#1083;&#1100;&#1085;&#1080;&#1082;&#1086;&#1074;\&#1050;&#1088;&#1072;&#1089;&#1086;&#1090;&#1072;\&#1050;&#1088;&#1072;&#1089;&#1086;&#1090;&#1072;%202019\&#1050;&#1088;&#1072;&#1089;&#1086;&#1090;&#1072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33.33\dohod\&#1057;&#1080;&#1085;&#1077;&#1083;&#1100;&#1085;&#1080;&#1082;&#1086;&#1074;\&#1050;&#1088;&#1072;&#1089;&#1086;&#1090;&#1072;\&#1050;&#1088;&#1072;&#1089;&#1086;&#1090;&#1072;%202019\&#1050;&#1088;&#1072;&#1089;&#1086;&#1090;&#1072;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1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numFmt formatCode="0.0%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[Красота.xlsx]Исполнение!$A$30:$A$32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[Красота.xlsx]Исполнение!$B$30:$B$32</c:f>
              <c:numCache>
                <c:formatCode>##,#0\,0</c:formatCode>
                <c:ptCount val="3"/>
                <c:pt idx="0">
                  <c:v>200.41888999999998</c:v>
                </c:pt>
                <c:pt idx="1">
                  <c:v>14.27575</c:v>
                </c:pt>
                <c:pt idx="2" formatCode="0\,0">
                  <c:v>428.59690000000001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2400" b="1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5430555555555557E-2"/>
          <c:y val="0.11409131220018015"/>
          <c:w val="0.9247161407926634"/>
          <c:h val="0.751202832204113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'[Красота.xlsx]Доходы и динамика'!$A$2</c:f>
              <c:strCache>
                <c:ptCount val="1"/>
                <c:pt idx="0">
                  <c:v>2019год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numFmt formatCode="#,##0.0" sourceLinked="0"/>
            <c:txPr>
              <a:bodyPr rot="-5400000"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'[Красота.xlsx]Доходы и динамика'!$B$1:$M$1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'[Красота.xlsx]Доходы и динамика'!$B$2:$M$2</c:f>
              <c:numCache>
                <c:formatCode>##,#0\,0</c:formatCode>
                <c:ptCount val="12"/>
                <c:pt idx="0">
                  <c:v>45.724139999999984</c:v>
                </c:pt>
                <c:pt idx="1">
                  <c:v>50.948949999999989</c:v>
                </c:pt>
                <c:pt idx="2">
                  <c:v>48.472829999999995</c:v>
                </c:pt>
                <c:pt idx="3">
                  <c:v>69.548720000000003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'[Красота.xlsx]Доходы и динамика'!$A$3</c:f>
              <c:strCache>
                <c:ptCount val="1"/>
                <c:pt idx="0">
                  <c:v>2018 год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numFmt formatCode="#,##0.0" sourceLinked="0"/>
            <c:txPr>
              <a:bodyPr rot="-5400000"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'[Красота.xlsx]Доходы и динамика'!$B$1:$M$1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'[Красота.xlsx]Доходы и динамика'!$B$3:$M$3</c:f>
              <c:numCache>
                <c:formatCode>##,#0\,0</c:formatCode>
                <c:ptCount val="12"/>
                <c:pt idx="0">
                  <c:v>42.405989999999996</c:v>
                </c:pt>
                <c:pt idx="1">
                  <c:v>43.591319999999989</c:v>
                </c:pt>
                <c:pt idx="2">
                  <c:v>63.172190000000008</c:v>
                </c:pt>
                <c:pt idx="3">
                  <c:v>61.034259999999996</c:v>
                </c:pt>
                <c:pt idx="4">
                  <c:v>42.339979999999997</c:v>
                </c:pt>
                <c:pt idx="5">
                  <c:v>54.771629999999988</c:v>
                </c:pt>
                <c:pt idx="6">
                  <c:v>71.972447029999984</c:v>
                </c:pt>
                <c:pt idx="7">
                  <c:v>54.451789999999988</c:v>
                </c:pt>
                <c:pt idx="8">
                  <c:v>50.185119999999991</c:v>
                </c:pt>
                <c:pt idx="9">
                  <c:v>81.441063</c:v>
                </c:pt>
                <c:pt idx="10">
                  <c:v>80.795050000000018</c:v>
                </c:pt>
                <c:pt idx="11">
                  <c:v>79.381020000000021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41245696"/>
        <c:axId val="41251584"/>
      </c:barChart>
      <c:lineChart>
        <c:grouping val="standard"/>
        <c:varyColors val="0"/>
        <c:ser>
          <c:idx val="2"/>
          <c:order val="2"/>
          <c:tx>
            <c:strRef>
              <c:f>'[Красота.xlsx]Доходы и динамика'!$A$4</c:f>
              <c:strCache>
                <c:ptCount val="1"/>
                <c:pt idx="0">
                  <c:v>динамика в 2018 году</c:v>
                </c:pt>
              </c:strCache>
            </c:strRef>
          </c:tx>
          <c:dLbls>
            <c:dLbl>
              <c:idx val="1"/>
              <c:layout>
                <c:manualLayout>
                  <c:x val="-3.0555555555555555E-2"/>
                  <c:y val="4.56364454674554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'[Красота.xlsx]Доходы и динамика'!$B$1:$J$1</c:f>
              <c:strCache>
                <c:ptCount val="9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</c:strCache>
            </c:strRef>
          </c:cat>
          <c:val>
            <c:numRef>
              <c:f>'[Красота.xlsx]Доходы и динамика'!$B$4:$M$4</c:f>
              <c:numCache>
                <c:formatCode>0\,0</c:formatCode>
                <c:ptCount val="12"/>
                <c:pt idx="0">
                  <c:v>110.0076190268658</c:v>
                </c:pt>
                <c:pt idx="1">
                  <c:v>109.11370110118625</c:v>
                </c:pt>
                <c:pt idx="2">
                  <c:v>114.46240410912489</c:v>
                </c:pt>
                <c:pt idx="3">
                  <c:v>118.10377623189527</c:v>
                </c:pt>
                <c:pt idx="4">
                  <c:v>99.174978099043869</c:v>
                </c:pt>
                <c:pt idx="5">
                  <c:v>151.2113248583523</c:v>
                </c:pt>
                <c:pt idx="6">
                  <c:v>115.17480446877192</c:v>
                </c:pt>
                <c:pt idx="7">
                  <c:v>110.84545943474539</c:v>
                </c:pt>
                <c:pt idx="8">
                  <c:v>109.20470488683156</c:v>
                </c:pt>
                <c:pt idx="9">
                  <c:v>105.18582402076379</c:v>
                </c:pt>
                <c:pt idx="10">
                  <c:v>113.20723124666175</c:v>
                </c:pt>
                <c:pt idx="11">
                  <c:v>111.30597898085533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'[Красота.xlsx]Доходы и динамика'!$A$5</c:f>
              <c:strCache>
                <c:ptCount val="1"/>
                <c:pt idx="0">
                  <c:v>динамика в 2019 году</c:v>
                </c:pt>
              </c:strCache>
            </c:strRef>
          </c:tx>
          <c:marker>
            <c:symbol val="square"/>
            <c:size val="7"/>
          </c:marker>
          <c:dLbls>
            <c:dLbl>
              <c:idx val="0"/>
              <c:layout>
                <c:manualLayout>
                  <c:x val="-2.6388888888888889E-2"/>
                  <c:y val="4.05937443108305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'[Красота.xlsx]Доходы и динамика'!$B$1:$J$1</c:f>
              <c:strCache>
                <c:ptCount val="9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</c:strCache>
            </c:strRef>
          </c:cat>
          <c:val>
            <c:numRef>
              <c:f>'[Красота.xlsx]Доходы и динамика'!$B$5:$E$5</c:f>
              <c:numCache>
                <c:formatCode>0\,0</c:formatCode>
                <c:ptCount val="4"/>
                <c:pt idx="0">
                  <c:v>107.82472004544638</c:v>
                </c:pt>
                <c:pt idx="1">
                  <c:v>116.87865841181227</c:v>
                </c:pt>
                <c:pt idx="2">
                  <c:v>76.731280014196102</c:v>
                </c:pt>
                <c:pt idx="3">
                  <c:v>113.95029611238017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53504"/>
        <c:axId val="41255296"/>
      </c:lineChart>
      <c:catAx>
        <c:axId val="4124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1251584"/>
        <c:crosses val="autoZero"/>
        <c:auto val="1"/>
        <c:lblAlgn val="ctr"/>
        <c:lblOffset val="100"/>
        <c:noMultiLvlLbl val="0"/>
      </c:catAx>
      <c:valAx>
        <c:axId val="41251584"/>
        <c:scaling>
          <c:orientation val="minMax"/>
          <c:max val="150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ru-RU"/>
                  <a:t>млн.руб.</a:t>
                </a:r>
              </a:p>
            </c:rich>
          </c:tx>
          <c:layout>
            <c:manualLayout>
              <c:xMode val="edge"/>
              <c:yMode val="edge"/>
              <c:x val="0"/>
              <c:y val="8.1594335591771948E-3"/>
            </c:manualLayout>
          </c:layout>
          <c:overlay val="0"/>
        </c:title>
        <c:numFmt formatCode="##,#0\,0" sourceLinked="1"/>
        <c:majorTickMark val="none"/>
        <c:minorTickMark val="none"/>
        <c:tickLblPos val="nextTo"/>
        <c:crossAx val="41245696"/>
        <c:crosses val="autoZero"/>
        <c:crossBetween val="between"/>
      </c:valAx>
      <c:catAx>
        <c:axId val="41253504"/>
        <c:scaling>
          <c:orientation val="minMax"/>
        </c:scaling>
        <c:delete val="1"/>
        <c:axPos val="b"/>
        <c:majorTickMark val="out"/>
        <c:minorTickMark val="none"/>
        <c:tickLblPos val="nextTo"/>
        <c:crossAx val="41255296"/>
        <c:crosses val="autoZero"/>
        <c:auto val="1"/>
        <c:lblAlgn val="ctr"/>
        <c:lblOffset val="100"/>
        <c:noMultiLvlLbl val="0"/>
      </c:catAx>
      <c:valAx>
        <c:axId val="41255296"/>
        <c:scaling>
          <c:orientation val="minMax"/>
          <c:max val="190"/>
          <c:min val="0"/>
        </c:scaling>
        <c:delete val="0"/>
        <c:axPos val="r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ru-RU"/>
                  <a:t>Динамика </a:t>
                </a:r>
              </a:p>
              <a:p>
                <a:pPr>
                  <a:defRPr/>
                </a:pPr>
                <a:r>
                  <a:rPr lang="ru-RU"/>
                  <a:t>с начала года, %</a:t>
                </a:r>
              </a:p>
            </c:rich>
          </c:tx>
          <c:layout>
            <c:manualLayout>
              <c:xMode val="edge"/>
              <c:yMode val="edge"/>
              <c:x val="0.87762125796327972"/>
              <c:y val="8.9849233962033815E-5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41253504"/>
        <c:crosses val="max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200" b="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Lbls>
            <c:dLbl>
              <c:idx val="3"/>
              <c:layout>
                <c:manualLayout>
                  <c:x val="-0.14470204020594926"/>
                  <c:y val="-0.13948473209386605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1.0381319215782735E-2"/>
                  <c:y val="1.730507313877865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0"/>
                  <c:y val="-0.134427527291668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[Красота.xlsx]Структура!$A$4:$A$9</c:f>
              <c:strCache>
                <c:ptCount val="6"/>
                <c:pt idx="0">
                  <c:v>Налог на доходы физических лиц</c:v>
                </c:pt>
                <c:pt idx="1">
                  <c:v>Акцизы на нефтепродукты</c:v>
                </c:pt>
                <c:pt idx="2">
                  <c:v>Специальные налоговые режимы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Прочие налоговые доходы</c:v>
                </c:pt>
              </c:strCache>
            </c:strRef>
          </c:cat>
          <c:val>
            <c:numRef>
              <c:f>[Красота.xlsx]Структура!$B$4:$B$9</c:f>
              <c:numCache>
                <c:formatCode>#,##0.00</c:formatCode>
                <c:ptCount val="6"/>
                <c:pt idx="0">
                  <c:v>114023.23</c:v>
                </c:pt>
                <c:pt idx="1">
                  <c:v>17785.599999999999</c:v>
                </c:pt>
                <c:pt idx="2">
                  <c:v>33622.549999999996</c:v>
                </c:pt>
                <c:pt idx="3">
                  <c:v>2193.5699999999997</c:v>
                </c:pt>
                <c:pt idx="4">
                  <c:v>27280.249999999996</c:v>
                </c:pt>
                <c:pt idx="5">
                  <c:v>5513.6900000000005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6"/>
        <c:holeSize val="50"/>
      </c:doughnut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246111249747"/>
          <c:y val="0.11359484261547599"/>
          <c:w val="0.63691104298123657"/>
          <c:h val="0.82147211525566599"/>
        </c:manualLayout>
      </c:layout>
      <c:doughnut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Lbls>
            <c:dLbl>
              <c:idx val="1"/>
              <c:layout>
                <c:manualLayout>
                  <c:x val="-0.15091559421529832"/>
                  <c:y val="0.16058394160583941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delete val="1"/>
            </c:dLbl>
            <c:numFmt formatCode="0.0%" sourceLinked="0"/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[Красота.xlsx]Структура!$A$26:$A$31</c:f>
              <c:strCache>
                <c:ptCount val="6"/>
                <c:pt idx="0">
                  <c:v>Доходы от использования имущества, находящегося в государственной и муниципальной собственности</c:v>
                </c:pt>
                <c:pt idx="1">
                  <c:v>Доходы от оказания платных услуг и компенсации затрат государства</c:v>
                </c:pt>
                <c:pt idx="2">
                  <c:v>Доходы от продажи земельных участков и имущества</c:v>
                </c:pt>
                <c:pt idx="3">
                  <c:v>Штрафы, санкции</c:v>
                </c:pt>
                <c:pt idx="4">
                  <c:v>Плата за негативное воздействие на окружающую среду</c:v>
                </c:pt>
                <c:pt idx="5">
                  <c:v>Прочие неналоговые доходы</c:v>
                </c:pt>
              </c:strCache>
            </c:strRef>
          </c:cat>
          <c:val>
            <c:numRef>
              <c:f>[Красота.xlsx]Структура!$B$26:$B$31</c:f>
              <c:numCache>
                <c:formatCode>#,##0.00</c:formatCode>
                <c:ptCount val="6"/>
                <c:pt idx="0">
                  <c:v>9343.7799999999988</c:v>
                </c:pt>
                <c:pt idx="1">
                  <c:v>509.56999999999994</c:v>
                </c:pt>
                <c:pt idx="2">
                  <c:v>1533.1100000000001</c:v>
                </c:pt>
                <c:pt idx="3">
                  <c:v>2292.7399999999998</c:v>
                </c:pt>
                <c:pt idx="4">
                  <c:v>551.44000000000005</c:v>
                </c:pt>
                <c:pt idx="5" formatCode="0.00">
                  <c:v>45.11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5"/>
      </c:doughnutChart>
    </c:plotArea>
    <c:plotVisOnly val="1"/>
    <c:dispBlanksAs val="gap"/>
    <c:showDLblsOverMax val="0"/>
  </c:chart>
  <c:txPr>
    <a:bodyPr/>
    <a:lstStyle/>
    <a:p>
      <a:pPr>
        <a:defRPr sz="1200" b="1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337749432799612E-2"/>
          <c:y val="0.12148876340087002"/>
          <c:w val="0.50633542571920509"/>
          <c:h val="0.7790581856168994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7"/>
            <c:bubble3D val="0"/>
            <c:spPr>
              <a:solidFill>
                <a:srgbClr val="FFC000"/>
              </a:solidFill>
            </c:spPr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0.13633863973954483"/>
                  <c:y val="-0.19082537957918455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Общегосударственные вопросы </a:t>
                    </a:r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         10,2 %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30199741705748639"/>
                  <c:y val="-0.1902018924981328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Национальная безопасность </a:t>
                    </a:r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0,9%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30492943081532609"/>
                  <c:y val="-9.283663800504102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Национальная экономика</a:t>
                    </a:r>
                    <a:r>
                      <a:rPr lang="en-US" sz="1600" baseline="0" dirty="0" smtClean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600" baseline="0" dirty="0" smtClean="0">
                        <a:latin typeface="Times New Roman" pitchFamily="18" charset="0"/>
                        <a:cs typeface="Times New Roman" pitchFamily="18" charset="0"/>
                      </a:rPr>
                      <a:t>1,9%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25655120381097146"/>
                  <c:y val="-1.5850157708177735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Жилищно-коммунальное хозяйство </a:t>
                    </a:r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4,2%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3895912126393343"/>
                  <c:y val="8.8308021516990243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Физическая культура и спорт </a:t>
                    </a:r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2,5% </a:t>
                    </a:r>
                    <a:endParaRPr lang="ru-RU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31225946520992526"/>
                  <c:y val="0.28303853050317385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Обслуживание </a:t>
                    </a:r>
                    <a:r>
                      <a:rPr lang="ru-RU" sz="1600" dirty="0" err="1" smtClean="0">
                        <a:latin typeface="Times New Roman" pitchFamily="18" charset="0"/>
                        <a:cs typeface="Times New Roman" pitchFamily="18" charset="0"/>
                      </a:rPr>
                      <a:t>мун</a:t>
                    </a:r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 долга 0,</a:t>
                    </a:r>
                    <a:r>
                      <a:rPr lang="en-US" sz="1600" dirty="0" smtClean="0"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r>
                      <a:rPr lang="ru-RU" sz="1600" baseline="0" dirty="0" smtClean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Средства массовой информации </a:t>
                    </a:r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0,2%</a:t>
                    </a:r>
                    <a:endParaRPr lang="ru-RU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9204690113849862"/>
                  <c:y val="0.39172532621639261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Здравоохранение </a:t>
                    </a:r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0,1%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12167857095034647"/>
                  <c:y val="0.15397296059372659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Образование </a:t>
                    </a:r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66,1%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5290447129789402E-2"/>
                  <c:y val="-0.1652945018138535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Культура </a:t>
                    </a:r>
                  </a:p>
                  <a:p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8,6%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3980206367595105E-3"/>
                  <c:y val="-0.16464373605868088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Социальная политика </a:t>
                    </a:r>
                    <a:r>
                      <a:rPr lang="en-US" sz="1600" dirty="0" smtClean="0">
                        <a:latin typeface="Times New Roman" pitchFamily="18" charset="0"/>
                        <a:cs typeface="Times New Roman" pitchFamily="18" charset="0"/>
                      </a:rPr>
                      <a:t>5</a:t>
                    </a:r>
                    <a:r>
                      <a:rPr lang="ru-RU" sz="1600" dirty="0" smtClean="0">
                        <a:latin typeface="Times New Roman" pitchFamily="18" charset="0"/>
                        <a:cs typeface="Times New Roman" pitchFamily="18" charset="0"/>
                      </a:rPr>
                      <a:t>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numRef>
              <c:f>Лист1!$A$2:$A$11</c:f>
              <c:numCache>
                <c:formatCode>General</c:formatCode>
                <c:ptCount val="10"/>
              </c:numCache>
            </c:numRef>
          </c:cat>
          <c:val>
            <c:numRef>
              <c:f>Лист1!$B$2:$B$11</c:f>
              <c:numCache>
                <c:formatCode>_-* #,##0.0\ _₽_-;\-* #,##0.0\ _₽_-;_-* "-"??\ _₽_-;_-@_-</c:formatCode>
                <c:ptCount val="10"/>
                <c:pt idx="0">
                  <c:v>10.321350762527233</c:v>
                </c:pt>
                <c:pt idx="1">
                  <c:v>0.68082788671023964</c:v>
                </c:pt>
                <c:pt idx="2">
                  <c:v>2.1786492374727668</c:v>
                </c:pt>
                <c:pt idx="3">
                  <c:v>2.7777777777777777</c:v>
                </c:pt>
                <c:pt idx="4">
                  <c:v>1.7973856209150325</c:v>
                </c:pt>
                <c:pt idx="5">
                  <c:v>0.2178649237472767</c:v>
                </c:pt>
                <c:pt idx="6">
                  <c:v>4.7657952069716778</c:v>
                </c:pt>
                <c:pt idx="7">
                  <c:v>63.289760348583876</c:v>
                </c:pt>
                <c:pt idx="8">
                  <c:v>8.306100217864925</c:v>
                </c:pt>
                <c:pt idx="9">
                  <c:v>5.3376906318082789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0.16872</cdr:x>
      <cdr:y>0.44806</cdr:y>
    </cdr:from>
    <cdr:to>
      <cdr:x>0.38485</cdr:x>
      <cdr:y>0.58013</cdr:y>
    </cdr:to>
    <cdr:sp macro="" textlink="">
      <cdr:nvSpPr>
        <cdr:cNvPr id="13" name="Блок-схема: альтернативный процесс 12"/>
        <cdr:cNvSpPr/>
      </cdr:nvSpPr>
      <cdr:spPr>
        <a:xfrm xmlns:a="http://schemas.openxmlformats.org/drawingml/2006/main">
          <a:off x="1461492" y="2396678"/>
          <a:ext cx="1872208" cy="706443"/>
        </a:xfrm>
        <a:prstGeom xmlns:a="http://schemas.openxmlformats.org/drawingml/2006/main" prst="flowChartAlternateProcess">
          <a:avLst/>
        </a:prstGeom>
        <a:noFill xmlns:a="http://schemas.openxmlformats.org/drawingml/2006/main"/>
        <a:ln xmlns:a="http://schemas.openxmlformats.org/drawingml/2006/main" w="38100" cap="flat" cmpd="sng" algn="ctr">
          <a:noFill/>
          <a:prstDash val="solid"/>
        </a:ln>
        <a:effectLst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Arial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Arial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Arial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Arial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FFFFFF"/>
              </a:solidFill>
              <a:latin typeface="Arial"/>
            </a:defRPr>
          </a:lvl5pPr>
          <a:lvl6pPr marL="2286000" algn="l" defTabSz="914400" rtl="0" eaLnBrk="1" latinLnBrk="0" hangingPunct="1">
            <a:defRPr kern="1200">
              <a:solidFill>
                <a:srgbClr val="FFFFFF"/>
              </a:solidFill>
              <a:latin typeface="Arial"/>
            </a:defRPr>
          </a:lvl6pPr>
          <a:lvl7pPr marL="2743200" algn="l" defTabSz="914400" rtl="0" eaLnBrk="1" latinLnBrk="0" hangingPunct="1">
            <a:defRPr kern="1200">
              <a:solidFill>
                <a:srgbClr val="FFFFFF"/>
              </a:solidFill>
              <a:latin typeface="Arial"/>
            </a:defRPr>
          </a:lvl7pPr>
          <a:lvl8pPr marL="3200400" algn="l" defTabSz="914400" rtl="0" eaLnBrk="1" latinLnBrk="0" hangingPunct="1">
            <a:defRPr kern="1200">
              <a:solidFill>
                <a:srgbClr val="FFFFFF"/>
              </a:solidFill>
              <a:latin typeface="Arial"/>
            </a:defRPr>
          </a:lvl8pPr>
          <a:lvl9pPr marL="3657600" algn="l" defTabSz="914400" rtl="0" eaLnBrk="1" latinLnBrk="0" hangingPunct="1">
            <a:defRPr kern="1200">
              <a:solidFill>
                <a:srgbClr val="FFFFFF"/>
              </a:solidFill>
              <a:latin typeface="Arial"/>
            </a:defRPr>
          </a:lvl9pPr>
        </a:lstStyle>
        <a:p xmlns:a="http://schemas.openxmlformats.org/drawingml/2006/main">
          <a:pPr algn="ctr">
            <a:defRPr/>
          </a:pP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607,5 </a:t>
          </a:r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млн.руб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cdr:txBody>
    </cdr:sp>
  </cdr:relSizeAnchor>
  <cdr:relSizeAnchor xmlns:cdr="http://schemas.openxmlformats.org/drawingml/2006/chartDrawing">
    <cdr:from>
      <cdr:x>0.05714</cdr:x>
      <cdr:y>0.72684</cdr:y>
    </cdr:from>
    <cdr:to>
      <cdr:x>0.13195</cdr:x>
      <cdr:y>0.84239</cdr:y>
    </cdr:to>
    <cdr:cxnSp macro="">
      <cdr:nvCxnSpPr>
        <cdr:cNvPr id="10" name="Прямая соединительная линия 9"/>
        <cdr:cNvCxnSpPr/>
      </cdr:nvCxnSpPr>
      <cdr:spPr>
        <a:xfrm xmlns:a="http://schemas.openxmlformats.org/drawingml/2006/main" flipH="1">
          <a:off x="495003" y="4076690"/>
          <a:ext cx="648072" cy="648072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0.12364</cdr:x>
      <cdr:y>0.12343</cdr:y>
    </cdr:from>
    <cdr:to>
      <cdr:x>0.14857</cdr:x>
      <cdr:y>0.22614</cdr:y>
    </cdr:to>
    <cdr:cxnSp macro="">
      <cdr:nvCxnSpPr>
        <cdr:cNvPr id="15" name="Прямая соединительная линия 14"/>
        <cdr:cNvCxnSpPr/>
      </cdr:nvCxnSpPr>
      <cdr:spPr>
        <a:xfrm xmlns:a="http://schemas.openxmlformats.org/drawingml/2006/main" flipH="1" flipV="1">
          <a:off x="1071067" y="692314"/>
          <a:ext cx="216024" cy="57606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0.23169</cdr:x>
      <cdr:y>0.09776</cdr:y>
    </cdr:from>
    <cdr:to>
      <cdr:x>0.24832</cdr:x>
      <cdr:y>0.17479</cdr:y>
    </cdr:to>
    <cdr:cxnSp macro="">
      <cdr:nvCxnSpPr>
        <cdr:cNvPr id="17" name="Прямая соединительная линия 16"/>
        <cdr:cNvCxnSpPr/>
      </cdr:nvCxnSpPr>
      <cdr:spPr>
        <a:xfrm xmlns:a="http://schemas.openxmlformats.org/drawingml/2006/main" flipH="1" flipV="1">
          <a:off x="2007171" y="548298"/>
          <a:ext cx="144016" cy="43204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0.33535</cdr:x>
      <cdr:y>0.11324</cdr:y>
    </cdr:from>
    <cdr:to>
      <cdr:x>0.39354</cdr:x>
      <cdr:y>0.17744</cdr:y>
    </cdr:to>
    <cdr:cxnSp macro="">
      <cdr:nvCxnSpPr>
        <cdr:cNvPr id="20" name="Прямая соединительная линия 19"/>
        <cdr:cNvCxnSpPr/>
      </cdr:nvCxnSpPr>
      <cdr:spPr>
        <a:xfrm xmlns:a="http://schemas.openxmlformats.org/drawingml/2006/main" flipV="1">
          <a:off x="2905150" y="635141"/>
          <a:ext cx="504099" cy="36008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0.43748</cdr:x>
      <cdr:y>0.14797</cdr:y>
    </cdr:from>
    <cdr:to>
      <cdr:x>0.59542</cdr:x>
      <cdr:y>0.21216</cdr:y>
    </cdr:to>
    <cdr:cxnSp macro="">
      <cdr:nvCxnSpPr>
        <cdr:cNvPr id="24" name="Прямая соединительная линия 23"/>
        <cdr:cNvCxnSpPr/>
      </cdr:nvCxnSpPr>
      <cdr:spPr>
        <a:xfrm xmlns:a="http://schemas.openxmlformats.org/drawingml/2006/main" flipV="1">
          <a:off x="3789909" y="829921"/>
          <a:ext cx="1368214" cy="36003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0.46242</cdr:x>
      <cdr:y>0.19932</cdr:y>
    </cdr:from>
    <cdr:to>
      <cdr:x>0.62035</cdr:x>
      <cdr:y>0.23784</cdr:y>
    </cdr:to>
    <cdr:cxnSp macro="">
      <cdr:nvCxnSpPr>
        <cdr:cNvPr id="36" name="Прямая соединительная линия 35"/>
        <cdr:cNvCxnSpPr/>
      </cdr:nvCxnSpPr>
      <cdr:spPr>
        <a:xfrm xmlns:a="http://schemas.openxmlformats.org/drawingml/2006/main" flipV="1">
          <a:off x="4005933" y="1117953"/>
          <a:ext cx="1368146" cy="21605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0.47904</cdr:x>
      <cdr:y>0.27635</cdr:y>
    </cdr:from>
    <cdr:to>
      <cdr:x>0.62035</cdr:x>
      <cdr:y>0.28919</cdr:y>
    </cdr:to>
    <cdr:cxnSp macro="">
      <cdr:nvCxnSpPr>
        <cdr:cNvPr id="38" name="Прямая соединительная линия 37"/>
        <cdr:cNvCxnSpPr/>
      </cdr:nvCxnSpPr>
      <cdr:spPr>
        <a:xfrm xmlns:a="http://schemas.openxmlformats.org/drawingml/2006/main">
          <a:off x="4149949" y="1550001"/>
          <a:ext cx="1224166" cy="72017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0.31487</cdr:y>
    </cdr:from>
    <cdr:to>
      <cdr:x>0.59975</cdr:x>
      <cdr:y>0.37906</cdr:y>
    </cdr:to>
    <cdr:cxnSp macro="">
      <cdr:nvCxnSpPr>
        <cdr:cNvPr id="40" name="Прямая соединительная линия 39"/>
        <cdr:cNvCxnSpPr/>
      </cdr:nvCxnSpPr>
      <cdr:spPr>
        <a:xfrm xmlns:a="http://schemas.openxmlformats.org/drawingml/2006/main">
          <a:off x="4331494" y="1766025"/>
          <a:ext cx="864133" cy="36002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0.50131</cdr:x>
      <cdr:y>0.34055</cdr:y>
    </cdr:from>
    <cdr:to>
      <cdr:x>0.65093</cdr:x>
      <cdr:y>0.61014</cdr:y>
    </cdr:to>
    <cdr:cxnSp macro="">
      <cdr:nvCxnSpPr>
        <cdr:cNvPr id="42" name="Прямая соединительная линия 41"/>
        <cdr:cNvCxnSpPr/>
      </cdr:nvCxnSpPr>
      <cdr:spPr>
        <a:xfrm xmlns:a="http://schemas.openxmlformats.org/drawingml/2006/main">
          <a:off x="4342835" y="1910041"/>
          <a:ext cx="1296156" cy="151212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</cdr:x>
      <cdr:y>0.3919</cdr:y>
    </cdr:from>
    <cdr:to>
      <cdr:x>0.61204</cdr:x>
      <cdr:y>0.76421</cdr:y>
    </cdr:to>
    <cdr:cxnSp macro="">
      <cdr:nvCxnSpPr>
        <cdr:cNvPr id="44" name="Прямая соединительная линия 43"/>
        <cdr:cNvCxnSpPr/>
      </cdr:nvCxnSpPr>
      <cdr:spPr>
        <a:xfrm xmlns:a="http://schemas.openxmlformats.org/drawingml/2006/main">
          <a:off x="4331494" y="2198073"/>
          <a:ext cx="970583" cy="2088232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5BF18-0691-4E28-8779-732F7F24D89B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99FB3-E518-450E-9085-0F7813F13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736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E99FB3-E518-450E-9085-0F7813F139D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21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332656"/>
            <a:ext cx="6323916" cy="25033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Финансовое управление администрации МО Новокубанский район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1769" y="2458579"/>
            <a:ext cx="1264415" cy="2560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январь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 rot="16200000">
            <a:off x="-200591" y="694826"/>
            <a:ext cx="2009137" cy="111970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2018 год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14775" y="4774283"/>
            <a:ext cx="49012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Консолидированный бюджет Новокубанского района – это свод бюджета муниципального образования Новокубанский район, бюджета 1 городского поселения района и бюджетов 8 сельских поселений района без учета межбюджетных трансфертами между этими бюджетами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64647" y="1591240"/>
            <a:ext cx="635142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Основные параметры исполнения консолидированного бюджета Новокубанского района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71769" y="3028938"/>
            <a:ext cx="1264414" cy="2560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март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71769" y="4757130"/>
            <a:ext cx="1264415" cy="256046"/>
          </a:xfrm>
          <a:prstGeom prst="roundRect">
            <a:avLst/>
          </a:prstGeom>
          <a:solidFill>
            <a:srgbClr val="F2DCDB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сентябрь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71769" y="2740906"/>
            <a:ext cx="1264415" cy="2560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февраль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71768" y="3316970"/>
            <a:ext cx="1264415" cy="2560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апрель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71766" y="4181066"/>
            <a:ext cx="1264415" cy="2560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июль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71769" y="3605002"/>
            <a:ext cx="1264415" cy="2560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71763" y="5343032"/>
            <a:ext cx="1264415" cy="2560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ноябрь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71767" y="3893034"/>
            <a:ext cx="1264415" cy="2560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июнь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171764" y="5045162"/>
            <a:ext cx="1264415" cy="2560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октябрь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71765" y="4469098"/>
            <a:ext cx="1264415" cy="256046"/>
          </a:xfrm>
          <a:prstGeom prst="roundRect">
            <a:avLst/>
          </a:prstGeom>
          <a:solidFill>
            <a:srgbClr val="F2DC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август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171769" y="5621226"/>
            <a:ext cx="1264415" cy="2560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декабрь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93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5381625" y="145501"/>
            <a:ext cx="3467100" cy="357677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Структура доходной части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79712" y="3573016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643,3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млн.руб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694841"/>
              </p:ext>
            </p:extLst>
          </p:nvPr>
        </p:nvGraphicFramePr>
        <p:xfrm>
          <a:off x="0" y="808281"/>
          <a:ext cx="9144000" cy="6049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458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857500" y="145501"/>
            <a:ext cx="5991225" cy="357677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Динамика поступления налоговых и неналоговых доходов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925" y="5657671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январь-апрель 2019 года в консолидированный бюджет Новокубанского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поступило 214,7 миллиона рублей налоговых и неналоговых доходов, что составляет 2,1% к объемам поступлений за аналогичный период 2018 года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2548420"/>
              </p:ext>
            </p:extLst>
          </p:nvPr>
        </p:nvGraphicFramePr>
        <p:xfrm>
          <a:off x="0" y="620688"/>
          <a:ext cx="9144000" cy="5036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354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5219700" y="145501"/>
            <a:ext cx="3629025" cy="357677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налоговых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доходов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176694"/>
              </p:ext>
            </p:extLst>
          </p:nvPr>
        </p:nvGraphicFramePr>
        <p:xfrm>
          <a:off x="5436096" y="1772816"/>
          <a:ext cx="3456384" cy="3096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2184"/>
                <a:gridCol w="1274200"/>
              </a:tblGrid>
              <a:tr h="81556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Январь-апрель 2019 </a:t>
                      </a:r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года </a:t>
                      </a:r>
                      <a:r>
                        <a:rPr lang="ru-RU" sz="1100" b="1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952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доходы всего, из них:</a:t>
                      </a:r>
                      <a:endParaRPr lang="ru-RU" sz="11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200 418,89</a:t>
                      </a:r>
                    </a:p>
                  </a:txBody>
                  <a:tcPr marL="9525" marR="9525" marT="9525" marB="0" anchor="ctr"/>
                </a:tc>
              </a:tr>
              <a:tr h="2952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114 023,23</a:t>
                      </a:r>
                    </a:p>
                  </a:txBody>
                  <a:tcPr marL="9525" marR="9525" marT="9525" marB="0" anchor="ctr"/>
                </a:tc>
              </a:tr>
              <a:tr h="2952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на нефтепродукты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17 785,60</a:t>
                      </a:r>
                    </a:p>
                  </a:txBody>
                  <a:tcPr marL="9525" marR="9525" marT="9525" marB="0" anchor="ctr"/>
                </a:tc>
              </a:tr>
              <a:tr h="2952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Специальные налоговые режимы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33 622,55</a:t>
                      </a:r>
                    </a:p>
                  </a:txBody>
                  <a:tcPr marL="9525" marR="9525" marT="9525" marB="0" anchor="ctr"/>
                </a:tc>
              </a:tr>
              <a:tr h="50902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2 193,57</a:t>
                      </a:r>
                    </a:p>
                  </a:txBody>
                  <a:tcPr marL="9525" marR="9525" marT="9525" marB="0" anchor="ctr"/>
                </a:tc>
              </a:tr>
              <a:tr h="2952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27 280,25</a:t>
                      </a:r>
                    </a:p>
                  </a:txBody>
                  <a:tcPr marL="9525" marR="9525" marT="9525" marB="0" anchor="ctr"/>
                </a:tc>
              </a:tr>
              <a:tr h="2952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налоговые доходы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5 513,69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7169" y="3198167"/>
            <a:ext cx="2390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200,4 млн. руб.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6475715"/>
              </p:ext>
            </p:extLst>
          </p:nvPr>
        </p:nvGraphicFramePr>
        <p:xfrm>
          <a:off x="-108520" y="515036"/>
          <a:ext cx="5868143" cy="5877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760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5029200" y="145501"/>
            <a:ext cx="3819525" cy="357677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Структура неналоговых доходов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348973"/>
              </p:ext>
            </p:extLst>
          </p:nvPr>
        </p:nvGraphicFramePr>
        <p:xfrm>
          <a:off x="5436096" y="1639494"/>
          <a:ext cx="3528392" cy="3579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1445"/>
                <a:gridCol w="1106947"/>
              </a:tblGrid>
              <a:tr h="616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Январь-апрель 2019 </a:t>
                      </a:r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года </a:t>
                      </a:r>
                      <a:r>
                        <a:rPr lang="ru-RU" sz="1100" b="1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2310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 всего, из них:</a:t>
                      </a:r>
                      <a:endParaRPr lang="ru-RU" sz="11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14 275,75</a:t>
                      </a:r>
                    </a:p>
                  </a:txBody>
                  <a:tcPr marL="9525" marR="9525" marT="9525" marB="0" anchor="ctr"/>
                </a:tc>
              </a:tr>
              <a:tr h="64807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9 343,78</a:t>
                      </a:r>
                    </a:p>
                  </a:txBody>
                  <a:tcPr marL="9525" marR="9525" marT="9525" marB="0" anchor="ctr"/>
                </a:tc>
              </a:tr>
              <a:tr h="43558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и компенсации затрат государства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509,57</a:t>
                      </a:r>
                    </a:p>
                  </a:txBody>
                  <a:tcPr marL="9525" marR="9525" marT="9525" marB="0" anchor="ctr"/>
                </a:tc>
              </a:tr>
              <a:tr h="43558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 и имущества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1 533,11</a:t>
                      </a:r>
                    </a:p>
                  </a:txBody>
                  <a:tcPr marL="9525" marR="9525" marT="9525" marB="0" anchor="ctr"/>
                </a:tc>
              </a:tr>
              <a:tr h="22310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2 292,74</a:t>
                      </a:r>
                    </a:p>
                  </a:txBody>
                  <a:tcPr marL="9525" marR="9525" marT="9525" marB="0" anchor="ctr"/>
                </a:tc>
              </a:tr>
              <a:tr h="48266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551,44</a:t>
                      </a:r>
                    </a:p>
                  </a:txBody>
                  <a:tcPr marL="9525" marR="9525" marT="9525" marB="0" anchor="ctr"/>
                </a:tc>
              </a:tr>
              <a:tr h="48266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Прочие неналоговые доходы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45,11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749177" y="3212976"/>
            <a:ext cx="2390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14,3 млн. руб.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4797144"/>
              </p:ext>
            </p:extLst>
          </p:nvPr>
        </p:nvGraphicFramePr>
        <p:xfrm>
          <a:off x="0" y="819150"/>
          <a:ext cx="6732240" cy="521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167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020724" y="145501"/>
            <a:ext cx="3828001" cy="357677"/>
          </a:xfrm>
          <a:solidFill>
            <a:schemeClr val="tx1">
              <a:lumMod val="10000"/>
              <a:lumOff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Исполнение расходной части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800225" y="588903"/>
            <a:ext cx="5762625" cy="426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Консолидированный бюджет Новокубанского района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754398"/>
              </p:ext>
            </p:extLst>
          </p:nvPr>
        </p:nvGraphicFramePr>
        <p:xfrm>
          <a:off x="222945" y="1136545"/>
          <a:ext cx="8587680" cy="5388799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023165"/>
                <a:gridCol w="1156059"/>
                <a:gridCol w="1122159"/>
                <a:gridCol w="1286297"/>
              </a:tblGrid>
              <a:tr h="57368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Утверждено бюджетных назначений     на 2019 год,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млн. руб.</a:t>
                      </a:r>
                    </a:p>
                  </a:txBody>
                  <a:tcPr marL="9525" marR="36000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Исполнено      за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январь-апрель 2019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года,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млн. руб.</a:t>
                      </a:r>
                    </a:p>
                  </a:txBody>
                  <a:tcPr marL="9525" marR="36000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% исполнения годовых бюджетных назначений 2019  года</a:t>
                      </a:r>
                    </a:p>
                  </a:txBody>
                  <a:tcPr marL="9525" marR="36000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8841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</a:t>
                      </a: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в том числе: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2094,1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607,5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29817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229,2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2604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37752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29817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124,9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20588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172,8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2604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1161,1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402,1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29817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 И КИНЕМАТОГРАФИЯ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186,2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2604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ЗДРАВООХРАНЕНИЕ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2604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138,0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29817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25547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МАССОВОЙ ИНФОРМАЦИИ</a:t>
                      </a: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51102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И МУНИЦИПАЛЬНОГО ДОЛГА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1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42507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МЕЖБЮДЖЕТНЫЕ ТРАНСФЕРТЫ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82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0724" y="145501"/>
            <a:ext cx="3828001" cy="357677"/>
          </a:xfrm>
          <a:solidFill>
            <a:schemeClr val="tx1">
              <a:lumMod val="10000"/>
              <a:lumOff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Структура расходной части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800225" y="588903"/>
            <a:ext cx="5762625" cy="426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Консолидированный бюджет Новокубанского района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408233"/>
              </p:ext>
            </p:extLst>
          </p:nvPr>
        </p:nvGraphicFramePr>
        <p:xfrm>
          <a:off x="350043" y="1014903"/>
          <a:ext cx="8662988" cy="5608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175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228851" y="145501"/>
            <a:ext cx="6619876" cy="357677"/>
          </a:xfrm>
          <a:solidFill>
            <a:schemeClr val="tx1">
              <a:lumMod val="10000"/>
              <a:lumOff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Исполнение муниципальных программ Новокубанского района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077159"/>
              </p:ext>
            </p:extLst>
          </p:nvPr>
        </p:nvGraphicFramePr>
        <p:xfrm>
          <a:off x="4716016" y="579865"/>
          <a:ext cx="4104456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2465"/>
                <a:gridCol w="990600"/>
                <a:gridCol w="931391"/>
              </a:tblGrid>
              <a:tr h="20875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</a:t>
                      </a:r>
                      <a:r>
                        <a:rPr lang="ru-RU" sz="12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программа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Исполнено за январь-апрель 2019 года, млн. руб.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испол-нения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65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Информационное обеспечение жителей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3645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Информатизация администрации МО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335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Доступная среда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2220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Управление муниципальным имуществом и земельными ресурсами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3059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Управление муниципальными финансами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4091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 современной городской среды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2944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сельского хозяйства и регулирование рынков сельскохозяйственной продукции, сырья и продовольствия на территории 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2944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567,7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3587"/>
              </p:ext>
            </p:extLst>
          </p:nvPr>
        </p:nvGraphicFramePr>
        <p:xfrm>
          <a:off x="179512" y="578081"/>
          <a:ext cx="4264024" cy="6010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824"/>
                <a:gridCol w="1057275"/>
                <a:gridCol w="923925"/>
              </a:tblGrid>
              <a:tr h="76278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</a:t>
                      </a:r>
                      <a:r>
                        <a:rPr lang="ru-RU" sz="12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программа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Исполнено за январь-апрель 2019 года, млн. руб.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испол-нения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образования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386,1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3650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Социальная поддержка граждан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2935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Дети</a:t>
                      </a:r>
                      <a:r>
                        <a:rPr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Кубани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6457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Комплексное и устойчивое развитие в сфере строительства, архитектуры и дорожного хозяйства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69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жилищно-коммунального хозяйства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2935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безопасности населения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58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культуры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469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физической культуры и массового спорта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3682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Экономическое развитие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  <a:tr h="368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муниципальной службы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82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Молодежь Кубани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27,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2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81824" y="6018966"/>
            <a:ext cx="43327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январь-апрель 2019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года муниципальные программы Новокубанского района исполнены в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сумме 567,7  млн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руб., что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составляет 29,3 %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 утвержденных бюджетных назначений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5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3607</TotalTime>
  <Words>595</Words>
  <Application>Microsoft Office PowerPoint</Application>
  <PresentationFormat>Экран (4:3)</PresentationFormat>
  <Paragraphs>207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Финансовое управление администрации МО Новокубанский район   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Исполнение расходной части</vt:lpstr>
      <vt:lpstr>Структура расходной части</vt:lpstr>
      <vt:lpstr>Исполнение муниципальных программ Новокубанского района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Финансовое управление администрации МО Новокубанский район</dc:title>
  <dc:creator>Соляник Елена Станиславовна</dc:creator>
  <cp:lastModifiedBy>Христозова Антонина</cp:lastModifiedBy>
  <cp:revision>353</cp:revision>
  <cp:lastPrinted>2019-05-23T08:54:24Z</cp:lastPrinted>
  <dcterms:modified xsi:type="dcterms:W3CDTF">2019-05-23T09:56:01Z</dcterms:modified>
</cp:coreProperties>
</file>