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5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33.33\dohod\&#1057;&#1080;&#1085;&#1077;&#1083;&#1100;&#1085;&#1080;&#1082;&#1086;&#1074;\&#1050;&#1088;&#1072;&#1089;&#1086;&#1090;&#1072;\&#1050;&#1088;&#1072;&#1089;&#1086;&#1090;&#1072;%202018\&#1050;&#1088;&#1072;&#1089;&#1086;&#1090;&#1072;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doughnutChart>
        <c:varyColors val="1"/>
        <c:ser>
          <c:idx val="0"/>
          <c:order val="0"/>
          <c:dLbls>
            <c:numFmt formatCode="0.0%" sourceLinked="0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[Красота.xlsx]Исполнение!$A$29:$A$31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[Красота.xlsx]Исполнение!$B$29:$B$31</c:f>
              <c:numCache>
                <c:formatCode>#,##0.00</c:formatCode>
                <c:ptCount val="3"/>
                <c:pt idx="0" formatCode="#,##0.0">
                  <c:v>196.48187000000001</c:v>
                </c:pt>
                <c:pt idx="1">
                  <c:v>13.721890000000004</c:v>
                </c:pt>
                <c:pt idx="2" formatCode="0.00">
                  <c:v>381.25359999999995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315627734033242"/>
          <c:y val="9.2573399827253489E-2"/>
          <c:w val="0.35156594488188975"/>
          <c:h val="0.7173867694029361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24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81870344965826E-2"/>
          <c:y val="9.6441921503998052E-2"/>
          <c:w val="0.9247161407926634"/>
          <c:h val="0.75120283220411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'[Красота.xlsx]Доходы и динамика'!$A$2</c:f>
              <c:strCache>
                <c:ptCount val="1"/>
                <c:pt idx="0">
                  <c:v>2018год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динамика'!$B$2:$M$2</c:f>
              <c:numCache>
                <c:formatCode>#,##0.0</c:formatCode>
                <c:ptCount val="12"/>
                <c:pt idx="0">
                  <c:v>42.405989999999996</c:v>
                </c:pt>
                <c:pt idx="1">
                  <c:v>43.591319999999989</c:v>
                </c:pt>
                <c:pt idx="2">
                  <c:v>63.172190000000008</c:v>
                </c:pt>
                <c:pt idx="3">
                  <c:v>61.034259999999996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strRef>
              <c:f>'[Красота.xlsx]Доходы и динамика'!$A$3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invertIfNegative val="0"/>
          <c:dLbls>
            <c:txPr>
              <a:bodyPr rot="-54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динамика'!$B$1:$M$1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'[Красота.xlsx]Доходы и динамика'!$B$3:$M$3</c:f>
              <c:numCache>
                <c:formatCode>#,##0.0</c:formatCode>
                <c:ptCount val="12"/>
                <c:pt idx="0">
                  <c:v>38.548230000000011</c:v>
                </c:pt>
                <c:pt idx="1">
                  <c:v>39.950363299999985</c:v>
                </c:pt>
                <c:pt idx="2">
                  <c:v>55.190340000000006</c:v>
                </c:pt>
                <c:pt idx="3">
                  <c:v>51.6785</c:v>
                </c:pt>
                <c:pt idx="4">
                  <c:v>42.692199999999993</c:v>
                </c:pt>
                <c:pt idx="5">
                  <c:v>36.221909999999994</c:v>
                </c:pt>
                <c:pt idx="6">
                  <c:v>62.48974969999999</c:v>
                </c:pt>
                <c:pt idx="7">
                  <c:v>49.12406</c:v>
                </c:pt>
                <c:pt idx="8">
                  <c:v>45.955089620000024</c:v>
                </c:pt>
                <c:pt idx="9">
                  <c:v>77.425892469999994</c:v>
                </c:pt>
                <c:pt idx="10">
                  <c:v>71.369160000000008</c:v>
                </c:pt>
                <c:pt idx="11">
                  <c:v>71.317839999999975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7313920"/>
        <c:axId val="37315712"/>
      </c:barChart>
      <c:lineChart>
        <c:grouping val="standard"/>
        <c:varyColors val="0"/>
        <c:ser>
          <c:idx val="2"/>
          <c:order val="2"/>
          <c:tx>
            <c:strRef>
              <c:f>'[Красота.xlsx]Доходы и динамика'!$A$4</c:f>
              <c:strCache>
                <c:ptCount val="1"/>
                <c:pt idx="0">
                  <c:v>динамика в 2017 году</c:v>
                </c:pt>
              </c:strCache>
            </c:strRef>
          </c:tx>
          <c:dLbls>
            <c:dLbl>
              <c:idx val="2"/>
              <c:layout>
                <c:manualLayout>
                  <c:x val="-3.4722331583552056E-2"/>
                  <c:y val="3.8072393732518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динамика'!$B$4:$M$4</c:f>
              <c:numCache>
                <c:formatCode>0.0</c:formatCode>
                <c:ptCount val="12"/>
                <c:pt idx="0">
                  <c:v>126.07596302910189</c:v>
                </c:pt>
                <c:pt idx="1">
                  <c:v>117.05796968533807</c:v>
                </c:pt>
                <c:pt idx="2">
                  <c:v>103.42493914288444</c:v>
                </c:pt>
                <c:pt idx="3">
                  <c:v>88.21807293907176</c:v>
                </c:pt>
                <c:pt idx="4">
                  <c:v>114.13653437420625</c:v>
                </c:pt>
                <c:pt idx="5">
                  <c:v>91.929581897273749</c:v>
                </c:pt>
                <c:pt idx="6">
                  <c:v>101.9087786390255</c:v>
                </c:pt>
                <c:pt idx="7">
                  <c:v>101.59128604103849</c:v>
                </c:pt>
                <c:pt idx="8">
                  <c:v>80.773315979393246</c:v>
                </c:pt>
                <c:pt idx="9">
                  <c:v>98.776527867417315</c:v>
                </c:pt>
                <c:pt idx="10">
                  <c:v>93.964404490121566</c:v>
                </c:pt>
                <c:pt idx="11">
                  <c:v>94.699533658391474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'[Красота.xlsx]Доходы и динамика'!$A$5</c:f>
              <c:strCache>
                <c:ptCount val="1"/>
                <c:pt idx="0">
                  <c:v>динамика в 2018 году</c:v>
                </c:pt>
              </c:strCache>
            </c:strRef>
          </c:tx>
          <c:marker>
            <c:symbol val="square"/>
            <c:size val="7"/>
          </c:marker>
          <c:dLbls>
            <c:dLbl>
              <c:idx val="1"/>
              <c:layout>
                <c:manualLayout>
                  <c:x val="-3.0555555555555555E-2"/>
                  <c:y val="3.30296925758931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'[Красота.xlsx]Доходы и динамика'!$B$1:$J$1</c:f>
              <c:strCache>
                <c:ptCount val="9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</c:strCache>
            </c:strRef>
          </c:cat>
          <c:val>
            <c:numRef>
              <c:f>'[Красота.xlsx]Доходы и динамика'!$B$5:$E$5</c:f>
              <c:numCache>
                <c:formatCode>0.0</c:formatCode>
                <c:ptCount val="4"/>
                <c:pt idx="0">
                  <c:v>110.0076190268658</c:v>
                </c:pt>
                <c:pt idx="1">
                  <c:v>109.11370110118625</c:v>
                </c:pt>
                <c:pt idx="2">
                  <c:v>114.46240410912489</c:v>
                </c:pt>
                <c:pt idx="3">
                  <c:v>118.10377623189527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317632"/>
        <c:axId val="37319424"/>
      </c:lineChart>
      <c:catAx>
        <c:axId val="3731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7315712"/>
        <c:crosses val="autoZero"/>
        <c:auto val="1"/>
        <c:lblAlgn val="ctr"/>
        <c:lblOffset val="100"/>
        <c:noMultiLvlLbl val="0"/>
      </c:catAx>
      <c:valAx>
        <c:axId val="37315712"/>
        <c:scaling>
          <c:orientation val="minMax"/>
          <c:max val="1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млн.руб.</a:t>
                </a:r>
              </a:p>
            </c:rich>
          </c:tx>
          <c:layout>
            <c:manualLayout>
              <c:xMode val="edge"/>
              <c:yMode val="edge"/>
              <c:x val="0"/>
              <c:y val="8.1594335591771948E-3"/>
            </c:manualLayout>
          </c:layout>
          <c:overlay val="0"/>
        </c:title>
        <c:numFmt formatCode="#,##0.0" sourceLinked="1"/>
        <c:majorTickMark val="none"/>
        <c:minorTickMark val="none"/>
        <c:tickLblPos val="nextTo"/>
        <c:crossAx val="37313920"/>
        <c:crosses val="autoZero"/>
        <c:crossBetween val="between"/>
      </c:valAx>
      <c:catAx>
        <c:axId val="37317632"/>
        <c:scaling>
          <c:orientation val="minMax"/>
        </c:scaling>
        <c:delete val="1"/>
        <c:axPos val="b"/>
        <c:majorTickMark val="out"/>
        <c:minorTickMark val="none"/>
        <c:tickLblPos val="nextTo"/>
        <c:crossAx val="37319424"/>
        <c:crosses val="autoZero"/>
        <c:auto val="1"/>
        <c:lblAlgn val="ctr"/>
        <c:lblOffset val="100"/>
        <c:noMultiLvlLbl val="0"/>
      </c:catAx>
      <c:valAx>
        <c:axId val="37319424"/>
        <c:scaling>
          <c:orientation val="minMax"/>
          <c:max val="190"/>
          <c:min val="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Динамика </a:t>
                </a:r>
              </a:p>
              <a:p>
                <a:pPr>
                  <a:defRPr/>
                </a:pPr>
                <a:r>
                  <a:rPr lang="ru-RU"/>
                  <a:t>с начала года, %</a:t>
                </a:r>
              </a:p>
            </c:rich>
          </c:tx>
          <c:layout>
            <c:manualLayout>
              <c:xMode val="edge"/>
              <c:yMode val="edge"/>
              <c:x val="0.87762125796327972"/>
              <c:y val="8.9849233962033815E-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37317632"/>
        <c:crosses val="max"/>
        <c:crossBetween val="between"/>
      </c:valAx>
    </c:plotArea>
    <c:legend>
      <c:legendPos val="b"/>
      <c:layout>
        <c:manualLayout>
          <c:xMode val="edge"/>
          <c:yMode val="edge"/>
          <c:x val="0.12407491251093614"/>
          <c:y val="0.91591315674482121"/>
          <c:w val="0.7518500656167979"/>
          <c:h val="5.3830636315429295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3"/>
              <c:layout>
                <c:manualLayout>
                  <c:x val="0.13826480636989141"/>
                  <c:y val="-0.139072204283525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127215697389233E-2"/>
                  <c:y val="-1.0381438228918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"/>
                  <c:y val="1.31260157805026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0"/>
                  <c:y val="-0.1344275272916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[Красота.xlsx]Структура!$A$4:$A$9</c:f>
              <c:strCache>
                <c:ptCount val="6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Специальные налоговые режимы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Прочие налоговые доходы</c:v>
                </c:pt>
              </c:strCache>
            </c:strRef>
          </c:cat>
          <c:val>
            <c:numRef>
              <c:f>[Красота.xlsx]Структура!$B$4:$B$9</c:f>
              <c:numCache>
                <c:formatCode>#,##0.00</c:formatCode>
                <c:ptCount val="6"/>
                <c:pt idx="0">
                  <c:v>121341.22</c:v>
                </c:pt>
                <c:pt idx="1">
                  <c:v>14504.349999999999</c:v>
                </c:pt>
                <c:pt idx="2">
                  <c:v>30644.13</c:v>
                </c:pt>
                <c:pt idx="3">
                  <c:v>1093.4299999999998</c:v>
                </c:pt>
                <c:pt idx="4">
                  <c:v>25143.39</c:v>
                </c:pt>
                <c:pt idx="5">
                  <c:v>3755.35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95"/>
        <c:holeSize val="50"/>
      </c:doughnut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6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>
              <c:idx val="0"/>
              <c:layout>
                <c:manualLayout>
                  <c:x val="0.11393797523039487"/>
                  <c:y val="-0.2275900563777268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0955574541384122E-2"/>
                  <c:y val="2.395680832685839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6293378899321894E-2"/>
                  <c:y val="-3.593521249028758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2927577958833264"/>
                  <c:y val="-0.12457540329966364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[Красота.xlsx]Структура!$A$26:$A$31</c:f>
              <c:strCache>
                <c:ptCount val="6"/>
                <c:pt idx="0">
                  <c:v>Доходы от использования имущества, находящегося в государственной и муниципальной собственности</c:v>
                </c:pt>
                <c:pt idx="1">
                  <c:v>Доходы от оказания платных услуг и компенсации затрат государства</c:v>
                </c:pt>
                <c:pt idx="2">
                  <c:v>Доходы от продажи земельных участков и имущества</c:v>
                </c:pt>
                <c:pt idx="3">
                  <c:v>Штрафы, санкции</c:v>
                </c:pt>
                <c:pt idx="4">
                  <c:v>Плата за негативное воздействие на окружающую среду</c:v>
                </c:pt>
                <c:pt idx="5">
                  <c:v>Прочие неналоговые доходы</c:v>
                </c:pt>
              </c:strCache>
            </c:strRef>
          </c:cat>
          <c:val>
            <c:numRef>
              <c:f>[Красота.xlsx]Структура!$B$26:$B$31</c:f>
              <c:numCache>
                <c:formatCode>#,##0.00</c:formatCode>
                <c:ptCount val="6"/>
                <c:pt idx="0">
                  <c:v>7845.2400000000007</c:v>
                </c:pt>
                <c:pt idx="1">
                  <c:v>461.75</c:v>
                </c:pt>
                <c:pt idx="2">
                  <c:v>2688.77</c:v>
                </c:pt>
                <c:pt idx="3">
                  <c:v>1774.1799999999998</c:v>
                </c:pt>
                <c:pt idx="4">
                  <c:v>784.09</c:v>
                </c:pt>
                <c:pt idx="5" formatCode="0.00">
                  <c:v>167.86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2"/>
        <c:holeSize val="47"/>
      </c:doughnutChart>
    </c:plotArea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337749432799612E-2"/>
          <c:y val="0.12148876340087002"/>
          <c:w val="0.50633542571920509"/>
          <c:h val="0.779058185616899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7"/>
            <c:bubble3D val="0"/>
            <c:spPr>
              <a:solidFill>
                <a:srgbClr val="FFC000"/>
              </a:solidFill>
            </c:spPr>
          </c:dPt>
          <c:dPt>
            <c:idx val="8"/>
            <c:bubble3D val="0"/>
          </c:dPt>
          <c:dPt>
            <c:idx val="9"/>
            <c:bubble3D val="0"/>
          </c:dPt>
          <c:dLbls>
            <c:dLbl>
              <c:idx val="0"/>
              <c:layout>
                <c:manualLayout>
                  <c:x val="0.13633863973954483"/>
                  <c:y val="-0.1908253795791845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30199741705748639"/>
                  <c:y val="-0.1902018924981328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600" smtClean="0">
                        <a:latin typeface="Times New Roman" pitchFamily="18" charset="0"/>
                        <a:cs typeface="Times New Roman" pitchFamily="18" charset="0"/>
                      </a:rPr>
                      <a:t>безопасность 0,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8</a:t>
                    </a:r>
                    <a:r>
                      <a:rPr lang="ru-RU" sz="160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30492943081532609"/>
                  <c:y val="-9.2836638005041022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en-US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2,8%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25655120381097146"/>
                  <c:y val="-1.5850157708177735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Жилищно-коммунальное хозяйство </a:t>
                    </a:r>
                    <a:r>
                      <a:rPr lang="en-US" sz="16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23895912126393343"/>
                  <c:y val="8.8308021516990243E-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Физическая культура и спорт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2,1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% 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31225946520992526"/>
                  <c:y val="0.28303853050317385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Обслуживание </a:t>
                    </a:r>
                    <a:r>
                      <a:rPr lang="ru-RU" sz="1600" dirty="0" err="1" smtClean="0">
                        <a:latin typeface="Times New Roman" pitchFamily="18" charset="0"/>
                        <a:cs typeface="Times New Roman" pitchFamily="18" charset="0"/>
                      </a:rPr>
                      <a:t>мун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 долга 0,3%</a:t>
                    </a:r>
                    <a:r>
                      <a:rPr lang="ru-RU" sz="1600" baseline="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Средства массовой информации 0,2%</a:t>
                    </a:r>
                    <a:endParaRPr lang="ru-RU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19204690113849862"/>
                  <c:y val="0.3917253262163926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Здравоохранение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0.12167857095034647"/>
                  <c:y val="0.15397296059372659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Образование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61,7%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5290447129789402E-2"/>
                  <c:y val="-0.16529450181385352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 </a:t>
                    </a:r>
                  </a:p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9,3%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4.3980206367595105E-3"/>
                  <c:y val="-0.16464373605868088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 </a:t>
                    </a:r>
                    <a:r>
                      <a:rPr lang="ru-RU" sz="1600" dirty="0" smtClean="0">
                        <a:latin typeface="Times New Roman" pitchFamily="18" charset="0"/>
                        <a:cs typeface="Times New Roman" pitchFamily="18" charset="0"/>
                      </a:rPr>
                      <a:t>5,1%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_-* #,##0.0\ _₽_-;\-* #,##0.0\ _₽_-;_-* "-"??\ _₽_-;_-@_-</c:formatCode>
                <c:ptCount val="10"/>
                <c:pt idx="0">
                  <c:v>10.321350762527233</c:v>
                </c:pt>
                <c:pt idx="1">
                  <c:v>0.68082788671023964</c:v>
                </c:pt>
                <c:pt idx="2">
                  <c:v>2.1786492374727668</c:v>
                </c:pt>
                <c:pt idx="3">
                  <c:v>2.7777777777777777</c:v>
                </c:pt>
                <c:pt idx="4">
                  <c:v>1.7973856209150325</c:v>
                </c:pt>
                <c:pt idx="5">
                  <c:v>0.2178649237472767</c:v>
                </c:pt>
                <c:pt idx="6">
                  <c:v>4.7657952069716778</c:v>
                </c:pt>
                <c:pt idx="7">
                  <c:v>63.289760348583876</c:v>
                </c:pt>
                <c:pt idx="8">
                  <c:v>8.306100217864925</c:v>
                </c:pt>
                <c:pt idx="9">
                  <c:v>5.3376906318082789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0.16872</cdr:x>
      <cdr:y>0.44806</cdr:y>
    </cdr:from>
    <cdr:to>
      <cdr:x>0.38485</cdr:x>
      <cdr:y>0.58013</cdr:y>
    </cdr:to>
    <cdr:sp macro="" textlink="">
      <cdr:nvSpPr>
        <cdr:cNvPr id="13" name="Блок-схема: альтернативный процесс 12"/>
        <cdr:cNvSpPr/>
      </cdr:nvSpPr>
      <cdr:spPr>
        <a:xfrm xmlns:a="http://schemas.openxmlformats.org/drawingml/2006/main">
          <a:off x="1461492" y="2396678"/>
          <a:ext cx="1872208" cy="706443"/>
        </a:xfrm>
        <a:prstGeom xmlns:a="http://schemas.openxmlformats.org/drawingml/2006/main" prst="flowChartAlternateProcess">
          <a:avLst/>
        </a:prstGeom>
        <a:noFill xmlns:a="http://schemas.openxmlformats.org/drawingml/2006/main"/>
        <a:ln xmlns:a="http://schemas.openxmlformats.org/drawingml/2006/main" w="38100" cap="flat" cmpd="sng" algn="ctr">
          <a:noFill/>
          <a:prstDash val="solid"/>
        </a:ln>
        <a:effectLst xmlns:a="http://schemas.openxmlformats.org/drawingml/2006/main"/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defPPr>
            <a:defRPr lang="ru-RU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FFFFFF"/>
              </a:solidFill>
              <a:latin typeface="Arial"/>
            </a:defRPr>
          </a:lvl5pPr>
          <a:lvl6pPr marL="22860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6pPr>
          <a:lvl7pPr marL="27432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7pPr>
          <a:lvl8pPr marL="32004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8pPr>
          <a:lvl9pPr marL="3657600" algn="l" defTabSz="914400" rtl="0" eaLnBrk="1" latinLnBrk="0" hangingPunct="1">
            <a:defRPr kern="1200">
              <a:solidFill>
                <a:srgbClr val="FFFFFF"/>
              </a:solidFill>
              <a:latin typeface="Arial"/>
            </a:defRPr>
          </a:lvl9pPr>
        </a:lstStyle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591,6</a:t>
          </a:r>
          <a:endParaRPr lang="en-US" sz="2400" b="1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pPr algn="ctr">
            <a:defRPr/>
          </a:pPr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млн.руб.</a:t>
          </a:r>
        </a:p>
      </cdr:txBody>
    </cdr:sp>
  </cdr:relSizeAnchor>
  <cdr:relSizeAnchor xmlns:cdr="http://schemas.openxmlformats.org/drawingml/2006/chartDrawing">
    <cdr:from>
      <cdr:x>0.05714</cdr:x>
      <cdr:y>0.72684</cdr:y>
    </cdr:from>
    <cdr:to>
      <cdr:x>0.13195</cdr:x>
      <cdr:y>0.84239</cdr:y>
    </cdr:to>
    <cdr:cxnSp macro="">
      <cdr:nvCxnSpPr>
        <cdr:cNvPr id="10" name="Прямая соединительная линия 9"/>
        <cdr:cNvCxnSpPr/>
      </cdr:nvCxnSpPr>
      <cdr:spPr>
        <a:xfrm xmlns:a="http://schemas.openxmlformats.org/drawingml/2006/main" flipH="1">
          <a:off x="495003" y="4076690"/>
          <a:ext cx="648072" cy="64807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0.12364</cdr:x>
      <cdr:y>0.12343</cdr:y>
    </cdr:from>
    <cdr:to>
      <cdr:x>0.14857</cdr:x>
      <cdr:y>0.22614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 flipH="1" flipV="1">
          <a:off x="1071067" y="692314"/>
          <a:ext cx="216024" cy="57606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0.23169</cdr:x>
      <cdr:y>0.09776</cdr:y>
    </cdr:from>
    <cdr:to>
      <cdr:x>0.24832</cdr:x>
      <cdr:y>0.17479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2007171" y="548298"/>
          <a:ext cx="144016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0.33535</cdr:x>
      <cdr:y>0.11324</cdr:y>
    </cdr:from>
    <cdr:to>
      <cdr:x>0.39354</cdr:x>
      <cdr:y>0.17744</cdr:y>
    </cdr:to>
    <cdr:cxnSp macro="">
      <cdr:nvCxnSpPr>
        <cdr:cNvPr id="20" name="Прямая соединительная линия 19"/>
        <cdr:cNvCxnSpPr/>
      </cdr:nvCxnSpPr>
      <cdr:spPr>
        <a:xfrm xmlns:a="http://schemas.openxmlformats.org/drawingml/2006/main" flipV="1">
          <a:off x="2905150" y="635141"/>
          <a:ext cx="504099" cy="36008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0.43748</cdr:x>
      <cdr:y>0.14797</cdr:y>
    </cdr:from>
    <cdr:to>
      <cdr:x>0.59542</cdr:x>
      <cdr:y>0.21216</cdr:y>
    </cdr:to>
    <cdr:cxnSp macro="">
      <cdr:nvCxnSpPr>
        <cdr:cNvPr id="24" name="Прямая соединительная линия 23"/>
        <cdr:cNvCxnSpPr/>
      </cdr:nvCxnSpPr>
      <cdr:spPr>
        <a:xfrm xmlns:a="http://schemas.openxmlformats.org/drawingml/2006/main" flipV="1">
          <a:off x="3789909" y="829921"/>
          <a:ext cx="1368214" cy="360039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0.46242</cdr:x>
      <cdr:y>0.19932</cdr:y>
    </cdr:from>
    <cdr:to>
      <cdr:x>0.62035</cdr:x>
      <cdr:y>0.23784</cdr:y>
    </cdr:to>
    <cdr:cxnSp macro="">
      <cdr:nvCxnSpPr>
        <cdr:cNvPr id="36" name="Прямая соединительная линия 35"/>
        <cdr:cNvCxnSpPr/>
      </cdr:nvCxnSpPr>
      <cdr:spPr>
        <a:xfrm xmlns:a="http://schemas.openxmlformats.org/drawingml/2006/main" flipV="1">
          <a:off x="4005933" y="1117953"/>
          <a:ext cx="1368146" cy="21605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0.47904</cdr:x>
      <cdr:y>0.27635</cdr:y>
    </cdr:from>
    <cdr:to>
      <cdr:x>0.62035</cdr:x>
      <cdr:y>0.28919</cdr:y>
    </cdr:to>
    <cdr:cxnSp macro="">
      <cdr:nvCxnSpPr>
        <cdr:cNvPr id="38" name="Прямая соединительная линия 37"/>
        <cdr:cNvCxnSpPr/>
      </cdr:nvCxnSpPr>
      <cdr:spPr>
        <a:xfrm xmlns:a="http://schemas.openxmlformats.org/drawingml/2006/main">
          <a:off x="4149949" y="1550001"/>
          <a:ext cx="1224166" cy="72017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0.31487</cdr:y>
    </cdr:from>
    <cdr:to>
      <cdr:x>0.59975</cdr:x>
      <cdr:y>0.37906</cdr:y>
    </cdr:to>
    <cdr:cxnSp macro="">
      <cdr:nvCxnSpPr>
        <cdr:cNvPr id="40" name="Прямая соединительная линия 39"/>
        <cdr:cNvCxnSpPr/>
      </cdr:nvCxnSpPr>
      <cdr:spPr>
        <a:xfrm xmlns:a="http://schemas.openxmlformats.org/drawingml/2006/main">
          <a:off x="4331494" y="1766025"/>
          <a:ext cx="864133" cy="3600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0.50131</cdr:x>
      <cdr:y>0.34055</cdr:y>
    </cdr:from>
    <cdr:to>
      <cdr:x>0.65093</cdr:x>
      <cdr:y>0.61014</cdr:y>
    </cdr:to>
    <cdr:cxnSp macro="">
      <cdr:nvCxnSpPr>
        <cdr:cNvPr id="42" name="Прямая соединительная линия 41"/>
        <cdr:cNvCxnSpPr/>
      </cdr:nvCxnSpPr>
      <cdr:spPr>
        <a:xfrm xmlns:a="http://schemas.openxmlformats.org/drawingml/2006/main">
          <a:off x="4342835" y="1910041"/>
          <a:ext cx="1296156" cy="151212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</cdr:x>
      <cdr:y>0.3919</cdr:y>
    </cdr:from>
    <cdr:to>
      <cdr:x>0.61204</cdr:x>
      <cdr:y>0.76421</cdr:y>
    </cdr:to>
    <cdr:cxnSp macro="">
      <cdr:nvCxnSpPr>
        <cdr:cNvPr id="44" name="Прямая соединительная линия 43"/>
        <cdr:cNvCxnSpPr/>
      </cdr:nvCxnSpPr>
      <cdr:spPr>
        <a:xfrm xmlns:a="http://schemas.openxmlformats.org/drawingml/2006/main">
          <a:off x="4331494" y="2198073"/>
          <a:ext cx="970583" cy="208823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5BF18-0691-4E28-8779-732F7F24D89B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99FB3-E518-450E-9085-0F7813F13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73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99FB3-E518-450E-9085-0F7813F139D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21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6323916" cy="25033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Финансовое управление администрации МО Новокубанский район 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1769" y="2458579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январь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 rot="16200000">
            <a:off x="-200591" y="694826"/>
            <a:ext cx="2009137" cy="11197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2018 год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914775" y="4774283"/>
            <a:ext cx="49012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 – это свод бюджета муниципального образования Новокубанский район, бюджета 1 городского поселения района и бюджетов 8 сельских поселений района без учета межбюджетных трансфертами между этими бюджетами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64647" y="1591240"/>
            <a:ext cx="6351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Основные параметры исполнения консолидированного бюджета Новокубанского района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71769" y="3028938"/>
            <a:ext cx="1264414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71769" y="4757130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71769" y="274090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февраль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71768" y="3316970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апрель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66" y="418106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июль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71769" y="360500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май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71763" y="534303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1767" y="3893034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июнь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71764" y="5045162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октябрь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171765" y="4469098"/>
            <a:ext cx="1264415" cy="256046"/>
          </a:xfrm>
          <a:prstGeom prst="roundRect">
            <a:avLst/>
          </a:prstGeom>
          <a:solidFill>
            <a:srgbClr val="F2DC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август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1769" y="5621226"/>
            <a:ext cx="1264415" cy="25604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декабрь</a:t>
            </a: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93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381625" y="145501"/>
            <a:ext cx="3467100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доходной части</a:t>
            </a: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2677064"/>
              </p:ext>
            </p:extLst>
          </p:nvPr>
        </p:nvGraphicFramePr>
        <p:xfrm>
          <a:off x="0" y="1099825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79712" y="3717032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591,5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млн.руб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8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857500" y="145501"/>
            <a:ext cx="59912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Динамика поступления налоговых и неналоговых доходов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1925" y="5657671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январь-апрель 2018 года в консолидированный бюджет Новокубанского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района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поступило 210,2 миллиона рублей налоговых и неналоговых доходов, что составляет 113,4 % к объемам поступлений за аналогичный период 2017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350252"/>
              </p:ext>
            </p:extLst>
          </p:nvPr>
        </p:nvGraphicFramePr>
        <p:xfrm>
          <a:off x="0" y="620688"/>
          <a:ext cx="9144000" cy="5036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54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219700" y="145501"/>
            <a:ext cx="36290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328186"/>
              </p:ext>
            </p:extLst>
          </p:nvPr>
        </p:nvGraphicFramePr>
        <p:xfrm>
          <a:off x="5508104" y="2348881"/>
          <a:ext cx="3456384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184"/>
                <a:gridCol w="1274200"/>
              </a:tblGrid>
              <a:tr h="81556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Январь-апрель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года </a:t>
                      </a:r>
                      <a:r>
                        <a:rPr lang="ru-RU" sz="11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 всего, из них:</a:t>
                      </a:r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196 481,87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121 341,22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 на нефтепродукты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14 504,35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Специальные налоговые режимы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30 644,13</a:t>
                      </a:r>
                    </a:p>
                  </a:txBody>
                  <a:tcPr marL="9525" marR="9525" marT="9525" marB="0" anchor="ctr"/>
                </a:tc>
              </a:tr>
              <a:tr h="50902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1 093,43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25 143,39</a:t>
                      </a:r>
                    </a:p>
                  </a:txBody>
                  <a:tcPr marL="9525" marR="9525" marT="9525" marB="0" anchor="ctr"/>
                </a:tc>
              </a:tr>
              <a:tr h="2952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налоговые доходы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3 755,35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775808"/>
              </p:ext>
            </p:extLst>
          </p:nvPr>
        </p:nvGraphicFramePr>
        <p:xfrm>
          <a:off x="-180528" y="1052735"/>
          <a:ext cx="6012159" cy="5805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91680" y="3687415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196,5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60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5029200" y="145501"/>
            <a:ext cx="3819525" cy="357677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неналоговых доходов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582976"/>
              </p:ext>
            </p:extLst>
          </p:nvPr>
        </p:nvGraphicFramePr>
        <p:xfrm>
          <a:off x="5508104" y="2276872"/>
          <a:ext cx="3528392" cy="3579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1445"/>
                <a:gridCol w="1106947"/>
              </a:tblGrid>
              <a:tr h="61620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Январь-апрель 2018 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года </a:t>
                      </a:r>
                      <a:r>
                        <a:rPr lang="ru-RU" sz="11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 всего, из них:</a:t>
                      </a:r>
                      <a:endParaRPr lang="ru-RU" sz="11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13 721,89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7 845,24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461,75</a:t>
                      </a:r>
                    </a:p>
                  </a:txBody>
                  <a:tcPr marL="9525" marR="9525" marT="9525" marB="0" anchor="ctr"/>
                </a:tc>
              </a:tr>
              <a:tr h="43558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 и имущества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2 688,77</a:t>
                      </a:r>
                    </a:p>
                  </a:txBody>
                  <a:tcPr marL="9525" marR="9525" marT="9525" marB="0" anchor="ctr"/>
                </a:tc>
              </a:tr>
              <a:tr h="2231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</a:t>
                      </a:r>
                      <a:endParaRPr lang="ru-RU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1 774,18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784,09</a:t>
                      </a:r>
                    </a:p>
                  </a:txBody>
                  <a:tcPr marL="9525" marR="9525" marT="9525" marB="0" anchor="ctr"/>
                </a:tc>
              </a:tr>
              <a:tr h="4826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167,86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887815"/>
              </p:ext>
            </p:extLst>
          </p:nvPr>
        </p:nvGraphicFramePr>
        <p:xfrm>
          <a:off x="0" y="1556792"/>
          <a:ext cx="5796136" cy="530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3688" y="3933056"/>
            <a:ext cx="2390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13,7 млн. руб.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7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19542"/>
              </p:ext>
            </p:extLst>
          </p:nvPr>
        </p:nvGraphicFramePr>
        <p:xfrm>
          <a:off x="222945" y="1136545"/>
          <a:ext cx="8587680" cy="5528533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5023165"/>
                <a:gridCol w="1156059"/>
                <a:gridCol w="1168101"/>
                <a:gridCol w="1240355"/>
              </a:tblGrid>
              <a:tr h="573683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Исполнено      за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2018 года,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% исполнения годовых бюджетных назначений 2018 года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Динамика к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2017 году, %</a:t>
                      </a:r>
                    </a:p>
                  </a:txBody>
                  <a:tcPr marL="9525" marR="36000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884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РАСХОДОВ</a:t>
                      </a: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в том числе: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591,6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113,0</a:t>
                      </a:r>
                      <a:endParaRPr lang="ru-RU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7616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159,3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138,0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365,3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109,5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126,9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145,7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6040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102,7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817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70,6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11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1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80,0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2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0724" y="145501"/>
            <a:ext cx="3828001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расходной части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800225" y="588903"/>
            <a:ext cx="5762625" cy="42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Консолидированный бюджет Новокубанского района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7957007"/>
              </p:ext>
            </p:extLst>
          </p:nvPr>
        </p:nvGraphicFramePr>
        <p:xfrm>
          <a:off x="350043" y="1014903"/>
          <a:ext cx="8662988" cy="5608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175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228851" y="145501"/>
            <a:ext cx="6619876" cy="357677"/>
          </a:xfr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Исполнение муниципальных программ Новокубанского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24812"/>
              </p:ext>
            </p:extLst>
          </p:nvPr>
        </p:nvGraphicFramePr>
        <p:xfrm>
          <a:off x="4716016" y="620688"/>
          <a:ext cx="4104456" cy="491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2465"/>
                <a:gridCol w="990600"/>
                <a:gridCol w="931391"/>
              </a:tblGrid>
              <a:tr h="2087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за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2018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6573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муниципальной службы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4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Молодежь Кубани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35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Информационное обеспечение жителей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25,2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22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 имуществом и земельными ресурсами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24,3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059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Управление муниципальными финансами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32,7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09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Доступная среда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536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Информатизация администрации МО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30,3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15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Содействие занятости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226215"/>
              </p:ext>
            </p:extLst>
          </p:nvPr>
        </p:nvGraphicFramePr>
        <p:xfrm>
          <a:off x="179512" y="578081"/>
          <a:ext cx="4264024" cy="5797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2824"/>
                <a:gridCol w="1057275"/>
                <a:gridCol w="923925"/>
              </a:tblGrid>
              <a:tr h="76278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Муниципальная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программа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4 </a:t>
                      </a:r>
                      <a:r>
                        <a:rPr lang="ru-RU" sz="1200" baseline="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год, млн. руб.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испол-нения</a:t>
                      </a: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351,2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36,1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50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Кубани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6457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Комплексное и устойчивое развитие в сфере строительства, архитектуры и дорожного хозяйства</a:t>
                      </a: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жилищно-коммунального хозяйства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19,5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293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населения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8,7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458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4696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массового спорта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12,4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27,2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CEC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Экономическое развитие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33,3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современной городской среды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2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F2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16016" y="5517232"/>
            <a:ext cx="43327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месяца 2018 года в рамках муниципальных программ Новокубанского района исполнены в сумме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506,8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млн. руб., что составляет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30,2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% от утвержденных бюджетных назначений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2372</TotalTime>
  <Words>608</Words>
  <Application>Microsoft Office PowerPoint</Application>
  <PresentationFormat>Экран (4:3)</PresentationFormat>
  <Paragraphs>205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Финансовое управление администрации МО Новокубанский район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Исполнение расходной части</vt:lpstr>
      <vt:lpstr>Структура расходной части</vt:lpstr>
      <vt:lpstr>Исполнение муниципальных программ Новокубанского района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Финансовое управление администрации МО Новокубанский район</dc:title>
  <dc:creator>Соляник Елена Станиславовна</dc:creator>
  <cp:lastModifiedBy>Жанова Салимат</cp:lastModifiedBy>
  <cp:revision>207</cp:revision>
  <cp:lastPrinted>2018-01-10T08:20:42Z</cp:lastPrinted>
  <dcterms:modified xsi:type="dcterms:W3CDTF">2018-05-16T13:00:02Z</dcterms:modified>
</cp:coreProperties>
</file>