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#,##0.00</c:formatCode>
                <c:ptCount val="3"/>
                <c:pt idx="0" formatCode="#,##0.0">
                  <c:v>196.48187000000001</c:v>
                </c:pt>
                <c:pt idx="1">
                  <c:v>13.721890000000004</c:v>
                </c:pt>
                <c:pt idx="2" formatCode="0.00">
                  <c:v>381.25359999999995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315627734033242"/>
          <c:y val="9.2573399827253489E-2"/>
          <c:w val="0.35156594488188975"/>
          <c:h val="0.717386769402936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7313920"/>
        <c:axId val="37315712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4722331583552056E-2"/>
                  <c:y val="3.8072393732518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1"/>
              <c:layout>
                <c:manualLayout>
                  <c:x val="-3.0555555555555555E-2"/>
                  <c:y val="3.3029692575893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динамика'!$B$5:$E$5</c:f>
              <c:numCache>
                <c:formatCode>0.0</c:formatCode>
                <c:ptCount val="4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17632"/>
        <c:axId val="37319424"/>
      </c:lineChart>
      <c:catAx>
        <c:axId val="373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315712"/>
        <c:crosses val="autoZero"/>
        <c:auto val="1"/>
        <c:lblAlgn val="ctr"/>
        <c:lblOffset val="100"/>
        <c:noMultiLvlLbl val="0"/>
      </c:catAx>
      <c:valAx>
        <c:axId val="3731571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37313920"/>
        <c:crosses val="autoZero"/>
        <c:crossBetween val="between"/>
      </c:valAx>
      <c:catAx>
        <c:axId val="37317632"/>
        <c:scaling>
          <c:orientation val="minMax"/>
        </c:scaling>
        <c:delete val="1"/>
        <c:axPos val="b"/>
        <c:majorTickMark val="out"/>
        <c:minorTickMark val="none"/>
        <c:tickLblPos val="nextTo"/>
        <c:crossAx val="37319424"/>
        <c:crosses val="autoZero"/>
        <c:auto val="1"/>
        <c:lblAlgn val="ctr"/>
        <c:lblOffset val="100"/>
        <c:noMultiLvlLbl val="0"/>
      </c:catAx>
      <c:valAx>
        <c:axId val="3731942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731763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2407491251093614"/>
          <c:y val="0.91591315674482121"/>
          <c:w val="0.7518500656167979"/>
          <c:h val="5.3830636315429295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3"/>
              <c:layout>
                <c:manualLayout>
                  <c:x val="0.13826480636989141"/>
                  <c:y val="-0.139072204283525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127215697389233E-2"/>
                  <c:y val="-1.0381438228918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"/>
                  <c:y val="1.31260157805026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121341.22</c:v>
                </c:pt>
                <c:pt idx="1">
                  <c:v>14504.349999999999</c:v>
                </c:pt>
                <c:pt idx="2">
                  <c:v>30644.13</c:v>
                </c:pt>
                <c:pt idx="3">
                  <c:v>1093.4299999999998</c:v>
                </c:pt>
                <c:pt idx="4">
                  <c:v>25143.39</c:v>
                </c:pt>
                <c:pt idx="5">
                  <c:v>3755.35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5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0.11393797523039487"/>
                  <c:y val="-0.22759005637772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0955574541384122E-2"/>
                  <c:y val="2.39568083268583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6293378899321894E-2"/>
                  <c:y val="-3.593521249028758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2927577958833264"/>
                  <c:y val="-0.1245754032996636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7845.2400000000007</c:v>
                </c:pt>
                <c:pt idx="1">
                  <c:v>461.75</c:v>
                </c:pt>
                <c:pt idx="2">
                  <c:v>2688.77</c:v>
                </c:pt>
                <c:pt idx="3">
                  <c:v>1774.1799999999998</c:v>
                </c:pt>
                <c:pt idx="4">
                  <c:v>784.09</c:v>
                </c:pt>
                <c:pt idx="5" formatCode="0.00">
                  <c:v>167.86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2"/>
        <c:holeSize val="47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600" smtClean="0">
                        <a:latin typeface="Times New Roman" pitchFamily="18" charset="0"/>
                        <a:cs typeface="Times New Roman" pitchFamily="18" charset="0"/>
                      </a:rPr>
                      <a:t>безопасность 0,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160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2,8%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2,1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0,3%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0,2%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61,7%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591,6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677064"/>
              </p:ext>
            </p:extLst>
          </p:nvPr>
        </p:nvGraphicFramePr>
        <p:xfrm>
          <a:off x="0" y="1099825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79712" y="37170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591,5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январь-апрель 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210,2 миллиона рублей налоговых и неналоговых доходов, что составляет 113,4 %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350252"/>
              </p:ext>
            </p:extLst>
          </p:nvPr>
        </p:nvGraphicFramePr>
        <p:xfrm>
          <a:off x="0" y="620688"/>
          <a:ext cx="9144000" cy="503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328186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Январь-апрель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196 481,87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121 341,22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14 504,35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30 644,13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1 093,43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25 143,39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3 755,35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775808"/>
              </p:ext>
            </p:extLst>
          </p:nvPr>
        </p:nvGraphicFramePr>
        <p:xfrm>
          <a:off x="-180528" y="1052735"/>
          <a:ext cx="6012159" cy="5805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1680" y="3687415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196,5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582976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Январь-апрель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13 721,89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7 845,24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461,75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2 688,77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1 774,18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784,09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167,86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887815"/>
              </p:ext>
            </p:extLst>
          </p:nvPr>
        </p:nvGraphicFramePr>
        <p:xfrm>
          <a:off x="0" y="1556792"/>
          <a:ext cx="5796136" cy="5301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3933056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13,7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9542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591,6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113,0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957007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224812"/>
              </p:ext>
            </p:extLst>
          </p:nvPr>
        </p:nvGraphicFramePr>
        <p:xfrm>
          <a:off x="4716016" y="620688"/>
          <a:ext cx="4104456" cy="491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15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Содействие занятости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26215"/>
              </p:ext>
            </p:extLst>
          </p:nvPr>
        </p:nvGraphicFramePr>
        <p:xfrm>
          <a:off x="179512" y="578081"/>
          <a:ext cx="4264024" cy="5797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4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551723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месяца 2018 года в рамках муниципальных программ Новокубанского района исполнены в сумме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506,8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30,2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</TotalTime>
  <Words>608</Words>
  <Application>Microsoft Office PowerPoint</Application>
  <PresentationFormat>Экран (4:3)</PresentationFormat>
  <Paragraphs>205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Жанова Салимат</cp:lastModifiedBy>
  <cp:revision>207</cp:revision>
  <cp:lastPrinted>2018-01-10T08:20:42Z</cp:lastPrinted>
  <dcterms:modified xsi:type="dcterms:W3CDTF">2018-05-16T13:00:02Z</dcterms:modified>
</cp:coreProperties>
</file>