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  <p15:guide id="4" orient="horz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244" y="696"/>
      </p:cViewPr>
      <p:guideLst>
        <p:guide orient="horz" pos="2880"/>
        <p:guide orient="horz" pos="2925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4.2020\&#1050;&#1088;&#1072;&#1089;&#1086;&#1090;&#1072;%202020%20-3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4.2020\&#1050;&#1088;&#1072;&#1089;&#1086;&#1090;&#1072;%202020%20-3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4.2020\&#1050;&#1088;&#1072;&#1089;&#1086;&#1090;&#1072;%202020%20-3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4.2020\&#1050;&#1088;&#1072;&#1089;&#1086;&#1090;&#1072;%202020%20-3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 ДОЛГ</a:t>
            </a:r>
            <a:r>
              <a:rPr lang="ru-RU" sz="1600" baseline="0"/>
              <a:t> КОНСОЛИДИРОВАННОГО БЮДЖЕТА НОВОКУБАНСКОГО РАЙОНА</a:t>
            </a:r>
            <a:endParaRPr lang="ru-RU" sz="1600"/>
          </a:p>
        </c:rich>
      </c:tx>
      <c:layout>
        <c:manualLayout>
          <c:xMode val="edge"/>
          <c:yMode val="edge"/>
          <c:x val="4.5493000874890631E-2"/>
          <c:y val="0.1351970294865728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989107611548558"/>
          <c:y val="0.5701290833151198"/>
          <c:w val="0.50066447944006998"/>
          <c:h val="0.3182061634310774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2020 -3 мес.xlsx]Осн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cat>
            <c:strRef>
              <c:f>'[Красота 2020 -3 мес.xlsx]Осн параметры'!$A$20:$A$23</c:f>
              <c:strCache>
                <c:ptCount val="4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  <c:pt idx="3">
                  <c:v>на 01.04.2020г.</c:v>
                </c:pt>
              </c:strCache>
            </c:strRef>
          </c:cat>
          <c:val>
            <c:numRef>
              <c:f>'[Красота 2020 -3 мес.xlsx]Осн параметры'!$B$20:$B$23</c:f>
              <c:numCache>
                <c:formatCode>##,#0\,0</c:formatCode>
                <c:ptCount val="4"/>
                <c:pt idx="0">
                  <c:v>9.1</c:v>
                </c:pt>
                <c:pt idx="1">
                  <c:v>9.1</c:v>
                </c:pt>
                <c:pt idx="2">
                  <c:v>8.9</c:v>
                </c:pt>
                <c:pt idx="3">
                  <c:v>9.6999999999999993</c:v>
                </c:pt>
              </c:numCache>
            </c:numRef>
          </c:val>
        </c:ser>
        <c:ser>
          <c:idx val="1"/>
          <c:order val="1"/>
          <c:tx>
            <c:strRef>
              <c:f>'[Красота 2020 -3 мес.xlsx]Осн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cat>
            <c:strRef>
              <c:f>'[Красота 2020 -3 мес.xlsx]Осн параметры'!$A$20:$A$23</c:f>
              <c:strCache>
                <c:ptCount val="4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  <c:pt idx="3">
                  <c:v>на 01.04.2020г.</c:v>
                </c:pt>
              </c:strCache>
            </c:strRef>
          </c:cat>
          <c:val>
            <c:numRef>
              <c:f>'[Красота 2020 -3 мес.xlsx]Осн параметры'!$C$20:$C$23</c:f>
              <c:numCache>
                <c:formatCode>##,#0\,0</c:formatCode>
                <c:ptCount val="4"/>
                <c:pt idx="0">
                  <c:v>10.5</c:v>
                </c:pt>
                <c:pt idx="1">
                  <c:v>10.5</c:v>
                </c:pt>
                <c:pt idx="2">
                  <c:v>10.5</c:v>
                </c:pt>
                <c:pt idx="3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2020 -3 мес.xlsx]Осн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cat>
            <c:strRef>
              <c:f>'[Красота 2020 -3 мес.xlsx]Осн параметры'!$A$20:$A$23</c:f>
              <c:strCache>
                <c:ptCount val="4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  <c:pt idx="3">
                  <c:v>на 01.04.2020г.</c:v>
                </c:pt>
              </c:strCache>
            </c:strRef>
          </c:cat>
          <c:val>
            <c:numRef>
              <c:f>'[Красота 2020 -3 мес.xlsx]Осн параметры'!$D$20:$D$23</c:f>
              <c:numCache>
                <c:formatCode>##,#0\,0</c:formatCode>
                <c:ptCount val="4"/>
                <c:pt idx="0">
                  <c:v>8.4</c:v>
                </c:pt>
                <c:pt idx="1">
                  <c:v>6.3</c:v>
                </c:pt>
                <c:pt idx="2">
                  <c:v>2.2000000000000002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2985472"/>
        <c:axId val="129324544"/>
      </c:barChart>
      <c:catAx>
        <c:axId val="122985472"/>
        <c:scaling>
          <c:orientation val="maxMin"/>
        </c:scaling>
        <c:delete val="0"/>
        <c:axPos val="l"/>
        <c:majorTickMark val="none"/>
        <c:minorTickMark val="none"/>
        <c:tickLblPos val="nextTo"/>
        <c:crossAx val="129324544"/>
        <c:crosses val="autoZero"/>
        <c:auto val="1"/>
        <c:lblAlgn val="ctr"/>
        <c:lblOffset val="100"/>
        <c:noMultiLvlLbl val="0"/>
      </c:catAx>
      <c:valAx>
        <c:axId val="129324544"/>
        <c:scaling>
          <c:orientation val="minMax"/>
        </c:scaling>
        <c:delete val="1"/>
        <c:axPos val="t"/>
        <c:numFmt formatCode="##,#0\,0" sourceLinked="1"/>
        <c:majorTickMark val="out"/>
        <c:minorTickMark val="none"/>
        <c:tickLblPos val="nextTo"/>
        <c:crossAx val="1229854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36043954856265864"/>
          <c:w val="0.85283070866141741"/>
          <c:h val="0.1836074757601012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</a:t>
            </a:r>
            <a:r>
              <a:rPr lang="ru-RU" sz="1600" baseline="0"/>
              <a:t> ДОЛГ МУНИЦИПАЛЬНОГО ОБРАЗОВАНИЯ НОВОКУБАНСКИЙ РАЙОН</a:t>
            </a:r>
            <a:endParaRPr lang="ru-RU" sz="1600"/>
          </a:p>
        </c:rich>
      </c:tx>
      <c:layout>
        <c:manualLayout>
          <c:xMode val="edge"/>
          <c:yMode val="edge"/>
          <c:x val="0.10211811023622047"/>
          <c:y val="4.629629629629629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933552055993001"/>
          <c:y val="0.52626348789734612"/>
          <c:w val="0.49233114610673667"/>
          <c:h val="0.3996624380285797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2020 -3 мес.xlsx]Осн параметры'!$B$27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cat>
            <c:strRef>
              <c:f>'[Красота 2020 -3 мес.xlsx]Осн параметры'!$A$28:$A$31</c:f>
              <c:strCache>
                <c:ptCount val="4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  <c:pt idx="3">
                  <c:v>на 01.04.2020г.</c:v>
                </c:pt>
              </c:strCache>
            </c:strRef>
          </c:cat>
          <c:val>
            <c:numRef>
              <c:f>'[Красота 2020 -3 мес.xlsx]Осн параметры'!$B$28:$B$31</c:f>
              <c:numCache>
                <c:formatCode>##,#0\,0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2020 -3 мес.xlsx]Осн параметры'!$C$27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cat>
            <c:strRef>
              <c:f>'[Красота 2020 -3 мес.xlsx]Осн параметры'!$A$28:$A$31</c:f>
              <c:strCache>
                <c:ptCount val="4"/>
                <c:pt idx="0">
                  <c:v>на 01.01.2020г.</c:v>
                </c:pt>
                <c:pt idx="1">
                  <c:v>на 01.02.2020г.</c:v>
                </c:pt>
                <c:pt idx="2">
                  <c:v>на 01.03.2020г.</c:v>
                </c:pt>
                <c:pt idx="3">
                  <c:v>на 01.04.2020г.</c:v>
                </c:pt>
              </c:strCache>
            </c:strRef>
          </c:cat>
          <c:val>
            <c:numRef>
              <c:f>'[Красота 2020 -3 мес.xlsx]Осн параметры'!$C$28:$C$31</c:f>
              <c:numCache>
                <c:formatCode>##,#0\,0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9000448"/>
        <c:axId val="139170176"/>
      </c:barChart>
      <c:catAx>
        <c:axId val="139000448"/>
        <c:scaling>
          <c:orientation val="maxMin"/>
        </c:scaling>
        <c:delete val="0"/>
        <c:axPos val="l"/>
        <c:majorTickMark val="none"/>
        <c:minorTickMark val="none"/>
        <c:tickLblPos val="nextTo"/>
        <c:crossAx val="139170176"/>
        <c:crosses val="autoZero"/>
        <c:auto val="1"/>
        <c:lblAlgn val="ctr"/>
        <c:lblOffset val="100"/>
        <c:noMultiLvlLbl val="0"/>
      </c:catAx>
      <c:valAx>
        <c:axId val="139170176"/>
        <c:scaling>
          <c:orientation val="minMax"/>
        </c:scaling>
        <c:delete val="1"/>
        <c:axPos val="t"/>
        <c:numFmt formatCode="##,#0\,0" sourceLinked="1"/>
        <c:majorTickMark val="none"/>
        <c:minorTickMark val="none"/>
        <c:tickLblPos val="nextTo"/>
        <c:crossAx val="1390004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9607108486439195"/>
          <c:y val="0.28976851851851854"/>
          <c:w val="0.571746719160105"/>
          <c:h val="0.134643117526975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2020 -3 мес.xlsx]Доходы и дин конс'!$A$2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2020 -3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2020 -3 мес.xlsx]Доходы и дин конс'!$B$2:$M$2</c:f>
              <c:numCache>
                <c:formatCode>##,#0\,0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</c:numCache>
            </c:numRef>
          </c:val>
        </c:ser>
        <c:ser>
          <c:idx val="1"/>
          <c:order val="1"/>
          <c:tx>
            <c:strRef>
              <c:f>'[Красота 2020 -3 мес.xlsx]Доходы и дин конс'!$A$3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2020 -3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2020 -3 мес.xlsx]Доходы и дин конс'!$B$3:$M$3</c:f>
              <c:numCache>
                <c:formatCode>##,#0\,0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76.274869999999964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  <c:pt idx="11">
                  <c:v>90.946681999999996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3223040"/>
        <c:axId val="123237504"/>
      </c:barChart>
      <c:lineChart>
        <c:grouping val="standard"/>
        <c:varyColors val="0"/>
        <c:ser>
          <c:idx val="2"/>
          <c:order val="2"/>
          <c:tx>
            <c:strRef>
              <c:f>'[Красота 2020 -3 мес.xlsx]Доходы и дин конс'!$A$4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2020 -3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2020 -3 мес.xlsx]Доходы и дин конс'!$B$4:$M$4</c:f>
              <c:numCache>
                <c:formatCode>0\,0</c:formatCode>
                <c:ptCount val="12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  <c:pt idx="3">
                  <c:v>113.95029611238017</c:v>
                </c:pt>
                <c:pt idx="4">
                  <c:v>108.29544558122137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90.111381095093506</c:v>
                </c:pt>
                <c:pt idx="8">
                  <c:v>111.63400824786309</c:v>
                </c:pt>
                <c:pt idx="9">
                  <c:v>111.7285821772734</c:v>
                </c:pt>
                <c:pt idx="10">
                  <c:v>96.50538368377768</c:v>
                </c:pt>
                <c:pt idx="11">
                  <c:v>114.56980774497478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2020 -3 мес.xlsx]Доходы и дин конс'!$A$5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2020 -3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2020 -3 мес.xlsx]Доходы и дин конс'!$B$5:$G$5</c:f>
              <c:numCache>
                <c:formatCode>0\,0</c:formatCode>
                <c:ptCount val="6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559040"/>
        <c:axId val="121226368"/>
      </c:lineChart>
      <c:catAx>
        <c:axId val="12322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3237504"/>
        <c:crosses val="autoZero"/>
        <c:auto val="1"/>
        <c:lblAlgn val="ctr"/>
        <c:lblOffset val="100"/>
        <c:noMultiLvlLbl val="0"/>
      </c:catAx>
      <c:valAx>
        <c:axId val="12323750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#,#0\,0" sourceLinked="1"/>
        <c:majorTickMark val="none"/>
        <c:minorTickMark val="none"/>
        <c:tickLblPos val="nextTo"/>
        <c:crossAx val="123223040"/>
        <c:crosses val="autoZero"/>
        <c:crossBetween val="between"/>
      </c:valAx>
      <c:catAx>
        <c:axId val="135559040"/>
        <c:scaling>
          <c:orientation val="minMax"/>
        </c:scaling>
        <c:delete val="1"/>
        <c:axPos val="b"/>
        <c:majorTickMark val="out"/>
        <c:minorTickMark val="none"/>
        <c:tickLblPos val="nextTo"/>
        <c:crossAx val="121226368"/>
        <c:crosses val="autoZero"/>
        <c:auto val="1"/>
        <c:lblAlgn val="ctr"/>
        <c:lblOffset val="100"/>
        <c:noMultiLvlLbl val="0"/>
      </c:catAx>
      <c:valAx>
        <c:axId val="12122636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3555904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2020 -3 мес.xlsx]Доходы и дин район'!$A$2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2020 -3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2020 -3 мес.xlsx]Доходы и дин район'!$B$2:$M$2</c:f>
              <c:numCache>
                <c:formatCode>##,#0\,0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</c:numCache>
            </c:numRef>
          </c:val>
        </c:ser>
        <c:ser>
          <c:idx val="1"/>
          <c:order val="1"/>
          <c:tx>
            <c:strRef>
              <c:f>'[Красота 2020 -3 мес.xlsx]Доходы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2020 -3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2020 -3 мес.xlsx]Доходы и дин район'!$B$3:$M$3</c:f>
              <c:numCache>
                <c:formatCode>##,#0\,0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4436608"/>
        <c:axId val="54438144"/>
      </c:barChart>
      <c:lineChart>
        <c:grouping val="standard"/>
        <c:varyColors val="0"/>
        <c:ser>
          <c:idx val="2"/>
          <c:order val="2"/>
          <c:tx>
            <c:strRef>
              <c:f>'[Красота 2020 -3 мес.xlsx]Доходы и дин район'!$A$4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2020 -3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2020 -3 мес.xlsx]Доходы и дин район'!$B$4:$M$4</c:f>
              <c:numCache>
                <c:formatCode>0\,0</c:formatCode>
                <c:ptCount val="12"/>
                <c:pt idx="0">
                  <c:v>108.65474751733358</c:v>
                </c:pt>
                <c:pt idx="1">
                  <c:v>137.02963365987046</c:v>
                </c:pt>
                <c:pt idx="2">
                  <c:v>93.849383097690847</c:v>
                </c:pt>
                <c:pt idx="3">
                  <c:v>136.52070188212912</c:v>
                </c:pt>
                <c:pt idx="4">
                  <c:v>111.14495104560159</c:v>
                </c:pt>
                <c:pt idx="5">
                  <c:v>106.18463751096159</c:v>
                </c:pt>
                <c:pt idx="6">
                  <c:v>115.6849039460629</c:v>
                </c:pt>
                <c:pt idx="7">
                  <c:v>112.02164036790627</c:v>
                </c:pt>
                <c:pt idx="8">
                  <c:v>118.28693111948709</c:v>
                </c:pt>
                <c:pt idx="9">
                  <c:v>123.87556338922036</c:v>
                </c:pt>
                <c:pt idx="10">
                  <c:v>110.93214374621596</c:v>
                </c:pt>
                <c:pt idx="11">
                  <c:v>124.35403875178557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2020 -3 мес.xlsx]Доходы и дин район'!$A$5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2020 -3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2020 -3 мес.xlsx]Доходы и дин район'!$B$5:$G$5</c:f>
              <c:numCache>
                <c:formatCode>0\,0</c:formatCode>
                <c:ptCount val="6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026048"/>
        <c:axId val="55027584"/>
      </c:lineChart>
      <c:catAx>
        <c:axId val="5443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4438144"/>
        <c:crosses val="autoZero"/>
        <c:auto val="1"/>
        <c:lblAlgn val="ctr"/>
        <c:lblOffset val="100"/>
        <c:noMultiLvlLbl val="0"/>
      </c:catAx>
      <c:valAx>
        <c:axId val="5443814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#,#0\,0" sourceLinked="1"/>
        <c:majorTickMark val="none"/>
        <c:minorTickMark val="none"/>
        <c:tickLblPos val="nextTo"/>
        <c:crossAx val="54436608"/>
        <c:crosses val="autoZero"/>
        <c:crossBetween val="between"/>
      </c:valAx>
      <c:catAx>
        <c:axId val="55026048"/>
        <c:scaling>
          <c:orientation val="minMax"/>
        </c:scaling>
        <c:delete val="1"/>
        <c:axPos val="b"/>
        <c:majorTickMark val="out"/>
        <c:minorTickMark val="none"/>
        <c:tickLblPos val="nextTo"/>
        <c:crossAx val="55027584"/>
        <c:crosses val="autoZero"/>
        <c:auto val="1"/>
        <c:lblAlgn val="ctr"/>
        <c:lblOffset val="100"/>
        <c:noMultiLvlLbl val="0"/>
      </c:catAx>
      <c:valAx>
        <c:axId val="5502758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55026048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2020 -3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2020 -3 мес.xlsx]из анализа исполнения по пос'!$B$22:$B$30</c:f>
              <c:numCache>
                <c:formatCode>#,##0.0</c:formatCode>
                <c:ptCount val="9"/>
                <c:pt idx="0">
                  <c:v>98.907902363938376</c:v>
                </c:pt>
                <c:pt idx="1">
                  <c:v>95.811504800907372</c:v>
                </c:pt>
                <c:pt idx="2">
                  <c:v>112.04547539741108</c:v>
                </c:pt>
                <c:pt idx="3">
                  <c:v>119.41182626483612</c:v>
                </c:pt>
                <c:pt idx="4">
                  <c:v>84.8585808225085</c:v>
                </c:pt>
                <c:pt idx="5">
                  <c:v>92.967943334146113</c:v>
                </c:pt>
                <c:pt idx="6">
                  <c:v>102.26320192067442</c:v>
                </c:pt>
                <c:pt idx="7">
                  <c:v>112.19568960746847</c:v>
                </c:pt>
                <c:pt idx="8">
                  <c:v>109.66693519227499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9998592"/>
        <c:axId val="40013824"/>
      </c:barChart>
      <c:catAx>
        <c:axId val="399985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40013824"/>
        <c:crosses val="autoZero"/>
        <c:auto val="1"/>
        <c:lblAlgn val="ctr"/>
        <c:lblOffset val="100"/>
        <c:noMultiLvlLbl val="0"/>
      </c:catAx>
      <c:valAx>
        <c:axId val="40013824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39998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2903887031211278E-2"/>
          <c:y val="0.20168689043351759"/>
          <c:w val="0.30665782124888147"/>
          <c:h val="0.7750746158766898"/>
        </c:manualLayout>
      </c:layout>
      <c:doughnutChart>
        <c:varyColors val="1"/>
        <c:ser>
          <c:idx val="0"/>
          <c:order val="0"/>
          <c:dLbls>
            <c:dLbl>
              <c:idx val="3"/>
              <c:layout>
                <c:manualLayout>
                  <c:x val="1.3013420803819535E-2"/>
                  <c:y val="5.168631696328643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4362404593254477E-3"/>
                  <c:y val="-4.698756087571494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5771803444940862E-3"/>
                  <c:y val="4.228880478814344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2020 -3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2020 -3 мес.xlsx]Структура конс и район'!$B$4:$B$11</c:f>
              <c:numCache>
                <c:formatCode>#,##0.0</c:formatCode>
                <c:ptCount val="8"/>
                <c:pt idx="0">
                  <c:v>141.608632</c:v>
                </c:pt>
                <c:pt idx="1">
                  <c:v>87.552840000000003</c:v>
                </c:pt>
                <c:pt idx="2">
                  <c:v>19.806357999999999</c:v>
                </c:pt>
                <c:pt idx="3">
                  <c:v>16.386944</c:v>
                </c:pt>
                <c:pt idx="4">
                  <c:v>12.688409999999999</c:v>
                </c:pt>
                <c:pt idx="5">
                  <c:v>5.17408</c:v>
                </c:pt>
                <c:pt idx="6">
                  <c:v>307.89999999999998</c:v>
                </c:pt>
                <c:pt idx="7" formatCode="0.0">
                  <c:v>7.4246490000000005</c:v>
                </c:pt>
              </c:numCache>
            </c:numRef>
          </c:val>
        </c:ser>
        <c:ser>
          <c:idx val="1"/>
          <c:order val="1"/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2020 -3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2020 -3 мес.xlsx]Структура конс и район'!$C$4:$C$11</c:f>
              <c:numCache>
                <c:formatCode>General</c:formatCode>
                <c:ptCount val="8"/>
                <c:pt idx="0" formatCode="#,##0.0">
                  <c:v>149.03328099999999</c:v>
                </c:pt>
                <c:pt idx="6" formatCode="#,##0.0">
                  <c:v>307.89999999999998</c:v>
                </c:pt>
                <c:pt idx="7" formatCode="#,##0.0">
                  <c:v>7.4246490000000005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1063241858304778"/>
          <c:y val="0.30593341899621995"/>
          <c:w val="0.30307232373292248"/>
          <c:h val="0.6280512778581663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1446878013669212"/>
          <c:y val="3.649612895171176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254488686469365E-2"/>
          <c:y val="0.16647567132282343"/>
          <c:w val="0.31708003126664541"/>
          <c:h val="0.6871215282777946"/>
        </c:manualLayout>
      </c:layout>
      <c:doughnutChart>
        <c:varyColors val="1"/>
        <c:ser>
          <c:idx val="0"/>
          <c:order val="0"/>
          <c:dLbls>
            <c:dLbl>
              <c:idx val="3"/>
              <c:layout>
                <c:manualLayout>
                  <c:x val="2.2455404142020116E-2"/>
                  <c:y val="2.02756271953954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2020 -3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2020 -3 мес.xlsx]Структура конс и район'!$B$17:$B$22</c:f>
              <c:numCache>
                <c:formatCode>#,##0.0</c:formatCode>
                <c:ptCount val="6"/>
                <c:pt idx="0">
                  <c:v>84.631489999999999</c:v>
                </c:pt>
                <c:pt idx="1">
                  <c:v>65.443510000000003</c:v>
                </c:pt>
                <c:pt idx="2">
                  <c:v>14.241625000000001</c:v>
                </c:pt>
                <c:pt idx="3">
                  <c:v>4.9463549999999996</c:v>
                </c:pt>
                <c:pt idx="4">
                  <c:v>284.39999999999998</c:v>
                </c:pt>
                <c:pt idx="5" formatCode="0.0">
                  <c:v>5.2515090000000004</c:v>
                </c:pt>
              </c:numCache>
            </c:numRef>
          </c:val>
        </c:ser>
        <c:ser>
          <c:idx val="1"/>
          <c:order val="1"/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2020 -3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2020 -3 мес.xlsx]Структура конс и район'!$C$17:$C$22</c:f>
              <c:numCache>
                <c:formatCode>General</c:formatCode>
                <c:ptCount val="6"/>
                <c:pt idx="0" formatCode="#,##0.0">
                  <c:v>89.882998999999998</c:v>
                </c:pt>
                <c:pt idx="4" formatCode="#,##0.0">
                  <c:v>284.39999999999998</c:v>
                </c:pt>
                <c:pt idx="5" formatCode="#,##0.0">
                  <c:v>5.2515090000000004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0488596588811931"/>
          <c:y val="0.27614190895508994"/>
          <c:w val="0.31816404969363254"/>
          <c:h val="0.4359157670620999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1,1 %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3,2%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5,4%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2,1% </a:t>
                    </a:r>
                    <a:endParaRPr lang="ru-RU" dirty="0" smtClean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62,4%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8,6 %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447,1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2020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41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52" cy="5598"/>
                <a:chOff x="89" y="0"/>
                <a:chExt cx="5452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40" y="2898"/>
                  <a:ext cx="2701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47961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265863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82584" y="4565647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2584" y="1873822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4" y="2646429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82580" y="3787580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24515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79996" y="5337442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04446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0914" y="4950685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82581" y="4174332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22414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="" xmlns:a16="http://schemas.microsoft.com/office/drawing/2014/main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01008" y="5387262"/>
            <a:ext cx="407044" cy="5508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="" xmlns:a16="http://schemas.microsoft.com/office/drawing/2014/main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008" y="4662251"/>
            <a:ext cx="407044" cy="5548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="" xmlns:a16="http://schemas.microsoft.com/office/drawing/2014/main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4944" y="5387262"/>
            <a:ext cx="403241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="" xmlns:a16="http://schemas.microsoft.com/office/drawing/2014/main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042" y="4659301"/>
            <a:ext cx="400143" cy="5578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="" xmlns:a16="http://schemas.microsoft.com/office/drawing/2014/main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5387262"/>
            <a:ext cx="400143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="" xmlns:a16="http://schemas.microsoft.com/office/drawing/2014/main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4659302"/>
            <a:ext cx="400143" cy="5578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="" xmlns:a16="http://schemas.microsoft.com/office/drawing/2014/main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87263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="" xmlns:a16="http://schemas.microsoft.com/office/drawing/2014/main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62251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="" xmlns:a16="http://schemas.microsoft.com/office/drawing/2014/main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005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="" xmlns:a16="http://schemas.microsoft.com/office/drawing/2014/main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="" xmlns:a16="http://schemas.microsoft.com/office/drawing/2014/main" id="{C0070E7D-81DB-442B-92AA-C16DBEB05C72}"/>
              </a:ext>
            </a:extLst>
          </p:cNvPr>
          <p:cNvSpPr/>
          <p:nvPr/>
        </p:nvSpPr>
        <p:spPr>
          <a:xfrm>
            <a:off x="2264798" y="3203848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="" xmlns:a16="http://schemas.microsoft.com/office/drawing/2014/main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="" xmlns:a16="http://schemas.microsoft.com/office/drawing/2014/main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14729" y="3086575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626167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2020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январь-март</a:t>
                      </a: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</a:rPr>
                        <a:t>2020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2 198,5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20,8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1 439,3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2 174,1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-104,3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09763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25598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3 </a:t>
                      </a:r>
                      <a:r>
                        <a:rPr lang="ru-RU" sz="1100" u="none" strike="noStrike" dirty="0">
                          <a:effectLst/>
                        </a:rPr>
                        <a:t>мес. 2020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1 671,8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22,4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1 225,6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23,2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1 672,6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Дефицит (-)/ профицит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-51,9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321541"/>
              </p:ext>
            </p:extLst>
          </p:nvPr>
        </p:nvGraphicFramePr>
        <p:xfrm>
          <a:off x="-90614" y="5786884"/>
          <a:ext cx="4572000" cy="333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800892"/>
              </p:ext>
            </p:extLst>
          </p:nvPr>
        </p:nvGraphicFramePr>
        <p:xfrm>
          <a:off x="3125350" y="621921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38193" y="4860032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141976"/>
              </p:ext>
            </p:extLst>
          </p:nvPr>
        </p:nvGraphicFramePr>
        <p:xfrm>
          <a:off x="0" y="1087953"/>
          <a:ext cx="6858000" cy="3772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793859"/>
              </p:ext>
            </p:extLst>
          </p:nvPr>
        </p:nvGraphicFramePr>
        <p:xfrm>
          <a:off x="-1" y="5062160"/>
          <a:ext cx="6873889" cy="3834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8719" y="7380312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374,3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33488"/>
              </p:ext>
            </p:extLst>
          </p:nvPr>
        </p:nvGraphicFramePr>
        <p:xfrm>
          <a:off x="5085184" y="4211960"/>
          <a:ext cx="1224136" cy="1728192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141,6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87,6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19,8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307,9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251852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14,2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8720" y="4686399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456,9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899494"/>
              </p:ext>
            </p:extLst>
          </p:nvPr>
        </p:nvGraphicFramePr>
        <p:xfrm>
          <a:off x="26591" y="711107"/>
          <a:ext cx="6831409" cy="2708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937671"/>
              </p:ext>
            </p:extLst>
          </p:nvPr>
        </p:nvGraphicFramePr>
        <p:xfrm>
          <a:off x="-38517" y="3334977"/>
          <a:ext cx="6831409" cy="2702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4770"/>
              </p:ext>
            </p:extLst>
          </p:nvPr>
        </p:nvGraphicFramePr>
        <p:xfrm>
          <a:off x="26591" y="6012161"/>
          <a:ext cx="6786785" cy="3131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472151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 январь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март 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2284,1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1191,9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508024"/>
              </p:ext>
            </p:extLst>
          </p:nvPr>
        </p:nvGraphicFramePr>
        <p:xfrm>
          <a:off x="-675455" y="1353204"/>
          <a:ext cx="8784976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39678"/>
              </p:ext>
            </p:extLst>
          </p:nvPr>
        </p:nvGraphicFramePr>
        <p:xfrm>
          <a:off x="202757" y="1205541"/>
          <a:ext cx="3305514" cy="7723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 март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051266"/>
              </p:ext>
            </p:extLst>
          </p:nvPr>
        </p:nvGraphicFramePr>
        <p:xfrm>
          <a:off x="3587750" y="1203520"/>
          <a:ext cx="3009602" cy="653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март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0926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январь-февраль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2020 года муниципальные программы Новокубанского района исполнены в сумме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411,9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19,8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4476</TotalTime>
  <Words>668</Words>
  <Application>Microsoft Office PowerPoint</Application>
  <PresentationFormat>Экран (4:3)</PresentationFormat>
  <Paragraphs>278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Синельников Александр</cp:lastModifiedBy>
  <cp:revision>426</cp:revision>
  <cp:lastPrinted>2020-04-27T12:33:43Z</cp:lastPrinted>
  <dcterms:modified xsi:type="dcterms:W3CDTF">2020-05-29T09:32:36Z</dcterms:modified>
</cp:coreProperties>
</file>