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97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dohod\&#1057;&#1080;&#1085;&#1077;&#1083;&#1100;&#1085;&#1080;&#1082;&#1086;&#1074;\&#1050;&#1088;&#1072;&#1089;&#1086;&#1090;&#1072;\&#1050;&#1088;&#1072;&#1089;&#1086;&#1090;&#1072;%202019\&#1050;&#1088;&#1072;&#1089;&#1086;&#1090;&#1072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doughnutChart>
        <c:varyColors val="1"/>
        <c:ser>
          <c:idx val="0"/>
          <c:order val="0"/>
          <c:dLbls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[Красота.xlsx]Исполнение!$A$29:$A$31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[Красота.xlsx]Исполнение!$B$29:$B$31</c:f>
              <c:numCache>
                <c:formatCode>##,#0\,0</c:formatCode>
                <c:ptCount val="3"/>
                <c:pt idx="0">
                  <c:v>136.40722999999997</c:v>
                </c:pt>
                <c:pt idx="1">
                  <c:v>8.7386900000000001</c:v>
                </c:pt>
                <c:pt idx="2" formatCode="0\,0">
                  <c:v>274.71550000000002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482294400699911"/>
          <c:y val="0.14813317701268067"/>
          <c:w val="0.36684372265966753"/>
          <c:h val="0.7142103854681188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4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'[Красота.xlsx]Доходы и динамика'!$A$2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numFmt formatCode="#,##0.0" sourceLinked="0"/>
              <c:spPr/>
              <c:txPr>
                <a:bodyPr rot="-5400000"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динамика'!$B$2:$M$2</c:f>
              <c:numCache>
                <c:formatCode>##,#0\,0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'[Красота.xlsx]Доходы и динамика'!$A$3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'[Красота.xlsx]Доходы и динамика'!$B$3:$M$3</c:f>
              <c:numCache>
                <c:formatCode>##,#0\,0</c:formatCode>
                <c:ptCount val="12"/>
                <c:pt idx="0">
                  <c:v>42.405989999999996</c:v>
                </c:pt>
                <c:pt idx="1">
                  <c:v>43.591319999999989</c:v>
                </c:pt>
                <c:pt idx="2">
                  <c:v>63.172190000000008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51600768"/>
        <c:axId val="51606656"/>
      </c:barChart>
      <c:lineChart>
        <c:grouping val="standard"/>
        <c:varyColors val="0"/>
        <c:ser>
          <c:idx val="2"/>
          <c:order val="2"/>
          <c:tx>
            <c:strRef>
              <c:f>'[Красота.xlsx]Доходы и динамика'!$A$4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1"/>
              <c:layout>
                <c:manualLayout>
                  <c:x val="-2.361111111111111E-2"/>
                  <c:y val="3.30296925758931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динамика'!$B$4:$M$4</c:f>
              <c:numCache>
                <c:formatCode>0\,0</c:formatCode>
                <c:ptCount val="12"/>
                <c:pt idx="0">
                  <c:v>110.0076190268658</c:v>
                </c:pt>
                <c:pt idx="1">
                  <c:v>109.11370110118625</c:v>
                </c:pt>
                <c:pt idx="2">
                  <c:v>114.46240410912489</c:v>
                </c:pt>
                <c:pt idx="3">
                  <c:v>118.10377623189527</c:v>
                </c:pt>
                <c:pt idx="4">
                  <c:v>99.174978099043869</c:v>
                </c:pt>
                <c:pt idx="5">
                  <c:v>151.2113248583523</c:v>
                </c:pt>
                <c:pt idx="6">
                  <c:v>115.17480446877192</c:v>
                </c:pt>
                <c:pt idx="7">
                  <c:v>110.84545943474539</c:v>
                </c:pt>
                <c:pt idx="8">
                  <c:v>109.20470488683156</c:v>
                </c:pt>
                <c:pt idx="9">
                  <c:v>105.18582402076379</c:v>
                </c:pt>
                <c:pt idx="10">
                  <c:v>113.20723124666175</c:v>
                </c:pt>
                <c:pt idx="11">
                  <c:v>111.30597898085533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'[Красота.xlsx]Доходы и динамика'!$A$5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</c:marker>
          <c:dLbls>
            <c:dLbl>
              <c:idx val="0"/>
              <c:layout>
                <c:manualLayout>
                  <c:x val="-2.6388888888888889E-2"/>
                  <c:y val="4.31150948891429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'[Красота.xlsx]Доходы и динамика'!$B$1:$J$1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'[Красота.xlsx]Доходы и динамика'!$B$5:$D$5</c:f>
              <c:numCache>
                <c:formatCode>0\,0</c:formatCode>
                <c:ptCount val="3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608576"/>
        <c:axId val="51614464"/>
      </c:lineChart>
      <c:catAx>
        <c:axId val="5160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1606656"/>
        <c:crosses val="autoZero"/>
        <c:auto val="1"/>
        <c:lblAlgn val="ctr"/>
        <c:lblOffset val="100"/>
        <c:noMultiLvlLbl val="0"/>
      </c:catAx>
      <c:valAx>
        <c:axId val="5160665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#,#0\,0" sourceLinked="1"/>
        <c:majorTickMark val="none"/>
        <c:minorTickMark val="none"/>
        <c:tickLblPos val="nextTo"/>
        <c:crossAx val="51600768"/>
        <c:crosses val="autoZero"/>
        <c:crossBetween val="between"/>
      </c:valAx>
      <c:catAx>
        <c:axId val="51608576"/>
        <c:scaling>
          <c:orientation val="minMax"/>
        </c:scaling>
        <c:delete val="1"/>
        <c:axPos val="b"/>
        <c:majorTickMark val="out"/>
        <c:minorTickMark val="none"/>
        <c:tickLblPos val="nextTo"/>
        <c:crossAx val="51614464"/>
        <c:crosses val="autoZero"/>
        <c:auto val="1"/>
        <c:lblAlgn val="ctr"/>
        <c:lblOffset val="100"/>
        <c:noMultiLvlLbl val="0"/>
      </c:catAx>
      <c:valAx>
        <c:axId val="51614464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/>
                  <a:t>с начала года, %</a:t>
                </a:r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51608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6635826771653545"/>
          <c:y val="0.9189207110685107"/>
          <c:w val="0.66728346456692911"/>
          <c:h val="4.830173141342744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Lbls>
            <c:dLbl>
              <c:idx val="0"/>
              <c:layout>
                <c:manualLayout>
                  <c:x val="-1.0436925876623778E-2"/>
                  <c:y val="2.351590999442839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6903041755176393"/>
                  <c:y val="-0.116804821094845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1.925869234181956E-2"/>
                  <c:y val="1.55932703020535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9.7449209395331499E-3"/>
                  <c:y val="-1.646113699609987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0"/>
                  <c:y val="-0.134427527291668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[Красота.xlsx]Структура!$A$4:$A$9</c:f>
              <c:strCache>
                <c:ptCount val="6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Специальные налоговые режимы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Прочие налоговые доходы</c:v>
                </c:pt>
              </c:strCache>
            </c:strRef>
          </c:cat>
          <c:val>
            <c:numRef>
              <c:f>[Красота.xlsx]Структура!$B$4:$B$9</c:f>
              <c:numCache>
                <c:formatCode>#,##0.00</c:formatCode>
                <c:ptCount val="6"/>
                <c:pt idx="0">
                  <c:v>80214.549999999988</c:v>
                </c:pt>
                <c:pt idx="1">
                  <c:v>13512.18</c:v>
                </c:pt>
                <c:pt idx="2">
                  <c:v>21298.6</c:v>
                </c:pt>
                <c:pt idx="3">
                  <c:v>1673.0299999999997</c:v>
                </c:pt>
                <c:pt idx="4">
                  <c:v>15885.94</c:v>
                </c:pt>
                <c:pt idx="5">
                  <c:v>3822.9300000000003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Lbls>
            <c:dLbl>
              <c:idx val="0"/>
              <c:layout>
                <c:manualLayout>
                  <c:x val="2.0623877460212974E-2"/>
                  <c:y val="-8.411023076226828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7436550943634663"/>
                  <c:y val="0.15420208973082519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delete val="1"/>
            </c:dLbl>
            <c:numFmt formatCode="0.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</c:dLbls>
          <c:cat>
            <c:strRef>
              <c:f>[Красота.xlsx]Структура!$A$26:$A$31</c:f>
              <c:strCache>
                <c:ptCount val="6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земельных участков и имущества</c:v>
                </c:pt>
                <c:pt idx="3">
                  <c:v>Штрафы, санкции</c:v>
                </c:pt>
                <c:pt idx="4">
                  <c:v>Плата за негативное воздействие на окружающую среду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[Красота.xlsx]Структура!$B$26:$B$31</c:f>
              <c:numCache>
                <c:formatCode>#,##0.00</c:formatCode>
                <c:ptCount val="6"/>
                <c:pt idx="0">
                  <c:v>5141.8999999999996</c:v>
                </c:pt>
                <c:pt idx="1">
                  <c:v>348.4</c:v>
                </c:pt>
                <c:pt idx="2">
                  <c:v>897.68</c:v>
                </c:pt>
                <c:pt idx="3">
                  <c:v>1913.18</c:v>
                </c:pt>
                <c:pt idx="4">
                  <c:v>435.33000000000004</c:v>
                </c:pt>
                <c:pt idx="5" formatCode="0.00">
                  <c:v>2.1999999999999997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6"/>
        <c:holeSize val="40"/>
      </c:doughnutChart>
    </c:plotArea>
    <c:plotVisOnly val="1"/>
    <c:dispBlanksAs val="gap"/>
    <c:showDLblsOverMax val="0"/>
  </c:chart>
  <c:txPr>
    <a:bodyPr/>
    <a:lstStyle/>
    <a:p>
      <a:pPr>
        <a:defRPr sz="1200" b="1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12148876340087002"/>
          <c:w val="0.50633542571920509"/>
          <c:h val="0.7790581856168994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30199741705748639"/>
                  <c:y val="-0.190201892498132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              0,9 %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3049294308153260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en-US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2,1%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25655120381097146"/>
                  <c:y val="-1.585015770817773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3,5%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2,8%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3122594652099252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0,2%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0,1 %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65,0%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5290447129789402E-2"/>
                  <c:y val="-0.1652945018138535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9,2%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4.3980206367595105E-3"/>
                  <c:y val="-0.16464373605868088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en-US" sz="1600" dirty="0" smtClean="0">
                        <a:latin typeface="Times New Roman" pitchFamily="18" charset="0"/>
                        <a:cs typeface="Times New Roman" pitchFamily="18" charset="0"/>
                      </a:rPr>
                      <a:t>5,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_-* #,##0.0\ _₽_-;\-* #,##0.0\ _₽_-;_-* "-"??\ _₽_-;_-@_-</c:formatCode>
                <c:ptCount val="10"/>
                <c:pt idx="0">
                  <c:v>10.321350762527233</c:v>
                </c:pt>
                <c:pt idx="1">
                  <c:v>0.68082788671023964</c:v>
                </c:pt>
                <c:pt idx="2">
                  <c:v>2.1786492374727668</c:v>
                </c:pt>
                <c:pt idx="3">
                  <c:v>2.7777777777777777</c:v>
                </c:pt>
                <c:pt idx="4">
                  <c:v>1.7973856209150325</c:v>
                </c:pt>
                <c:pt idx="5">
                  <c:v>0.2178649237472767</c:v>
                </c:pt>
                <c:pt idx="6">
                  <c:v>4.7657952069716778</c:v>
                </c:pt>
                <c:pt idx="7">
                  <c:v>63.289760348583876</c:v>
                </c:pt>
                <c:pt idx="8">
                  <c:v>8.306100217864925</c:v>
                </c:pt>
                <c:pt idx="9">
                  <c:v>5.3376906318082789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0.38485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461492" y="2396678"/>
          <a:ext cx="1872208" cy="706443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399,1 </a:t>
          </a:r>
          <a:r>
            <a:rPr lang="ru-RU" sz="24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млн.руб</a:t>
          </a: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</a:t>
          </a:r>
        </a:p>
      </cdr:txBody>
    </cdr:sp>
  </cdr:relSizeAnchor>
  <cdr:relSizeAnchor xmlns:cdr="http://schemas.openxmlformats.org/drawingml/2006/chartDrawing">
    <cdr:from>
      <cdr:x>0.05714</cdr:x>
      <cdr:y>0.72684</cdr:y>
    </cdr:from>
    <cdr:to>
      <cdr:x>0.13195</cdr:x>
      <cdr:y>0.84239</cdr:y>
    </cdr:to>
    <cdr:cxnSp macro="">
      <cdr:nvCxnSpPr>
        <cdr:cNvPr id="10" name="Прямая соединительная линия 9"/>
        <cdr:cNvCxnSpPr/>
      </cdr:nvCxnSpPr>
      <cdr:spPr>
        <a:xfrm xmlns:a="http://schemas.openxmlformats.org/drawingml/2006/main" flipH="1">
          <a:off x="495003" y="4076690"/>
          <a:ext cx="648072" cy="64807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0.12364</cdr:x>
      <cdr:y>0.12343</cdr:y>
    </cdr:from>
    <cdr:to>
      <cdr:x>0.14857</cdr:x>
      <cdr:y>0.22614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flipH="1" flipV="1">
          <a:off x="1071067" y="692314"/>
          <a:ext cx="216024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0.23169</cdr:x>
      <cdr:y>0.09776</cdr:y>
    </cdr:from>
    <cdr:to>
      <cdr:x>0.24832</cdr:x>
      <cdr:y>0.17479</cdr:y>
    </cdr:to>
    <cdr:cxnSp macro="">
      <cdr:nvCxnSpPr>
        <cdr:cNvPr id="17" name="Прямая соединительная линия 16"/>
        <cdr:cNvCxnSpPr/>
      </cdr:nvCxnSpPr>
      <cdr:spPr>
        <a:xfrm xmlns:a="http://schemas.openxmlformats.org/drawingml/2006/main" flipH="1" flipV="1">
          <a:off x="2007171" y="548298"/>
          <a:ext cx="144016" cy="43204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0.33535</cdr:x>
      <cdr:y>0.11324</cdr:y>
    </cdr:from>
    <cdr:to>
      <cdr:x>0.39354</cdr:x>
      <cdr:y>0.17744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 flipV="1">
          <a:off x="2905150" y="635141"/>
          <a:ext cx="504099" cy="36008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0.43748</cdr:x>
      <cdr:y>0.14797</cdr:y>
    </cdr:from>
    <cdr:to>
      <cdr:x>0.59542</cdr:x>
      <cdr:y>0.21216</cdr:y>
    </cdr:to>
    <cdr:cxnSp macro="">
      <cdr:nvCxnSpPr>
        <cdr:cNvPr id="24" name="Прямая соединительная линия 23"/>
        <cdr:cNvCxnSpPr/>
      </cdr:nvCxnSpPr>
      <cdr:spPr>
        <a:xfrm xmlns:a="http://schemas.openxmlformats.org/drawingml/2006/main" flipV="1">
          <a:off x="3789909" y="829921"/>
          <a:ext cx="1368214" cy="36003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0.46242</cdr:x>
      <cdr:y>0.19932</cdr:y>
    </cdr:from>
    <cdr:to>
      <cdr:x>0.62035</cdr:x>
      <cdr:y>0.23784</cdr:y>
    </cdr:to>
    <cdr:cxnSp macro="">
      <cdr:nvCxnSpPr>
        <cdr:cNvPr id="36" name="Прямая соединительная линия 35"/>
        <cdr:cNvCxnSpPr/>
      </cdr:nvCxnSpPr>
      <cdr:spPr>
        <a:xfrm xmlns:a="http://schemas.openxmlformats.org/drawingml/2006/main" flipV="1">
          <a:off x="4005933" y="1117953"/>
          <a:ext cx="1368146" cy="21605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0.47904</cdr:x>
      <cdr:y>0.27635</cdr:y>
    </cdr:from>
    <cdr:to>
      <cdr:x>0.62035</cdr:x>
      <cdr:y>0.28919</cdr:y>
    </cdr:to>
    <cdr:cxnSp macro="">
      <cdr:nvCxnSpPr>
        <cdr:cNvPr id="38" name="Прямая соединительная линия 37"/>
        <cdr:cNvCxnSpPr/>
      </cdr:nvCxnSpPr>
      <cdr:spPr>
        <a:xfrm xmlns:a="http://schemas.openxmlformats.org/drawingml/2006/main">
          <a:off x="4149949" y="1550001"/>
          <a:ext cx="1224166" cy="7201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0.31487</cdr:y>
    </cdr:from>
    <cdr:to>
      <cdr:x>0.59975</cdr:x>
      <cdr:y>0.37906</cdr:y>
    </cdr:to>
    <cdr:cxnSp macro="">
      <cdr:nvCxnSpPr>
        <cdr:cNvPr id="40" name="Прямая соединительная линия 39"/>
        <cdr:cNvCxnSpPr/>
      </cdr:nvCxnSpPr>
      <cdr:spPr>
        <a:xfrm xmlns:a="http://schemas.openxmlformats.org/drawingml/2006/main">
          <a:off x="4331494" y="1766025"/>
          <a:ext cx="864133" cy="360028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0.50131</cdr:x>
      <cdr:y>0.34055</cdr:y>
    </cdr:from>
    <cdr:to>
      <cdr:x>0.65093</cdr:x>
      <cdr:y>0.61014</cdr:y>
    </cdr:to>
    <cdr:cxnSp macro="">
      <cdr:nvCxnSpPr>
        <cdr:cNvPr id="42" name="Прямая соединительная линия 41"/>
        <cdr:cNvCxnSpPr/>
      </cdr:nvCxnSpPr>
      <cdr:spPr>
        <a:xfrm xmlns:a="http://schemas.openxmlformats.org/drawingml/2006/main">
          <a:off x="4342835" y="1910041"/>
          <a:ext cx="1296156" cy="151212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0.3919</cdr:y>
    </cdr:from>
    <cdr:to>
      <cdr:x>0.61204</cdr:x>
      <cdr:y>0.76421</cdr:y>
    </cdr:to>
    <cdr:cxnSp macro="">
      <cdr:nvCxnSpPr>
        <cdr:cNvPr id="44" name="Прямая соединительная линия 43"/>
        <cdr:cNvCxnSpPr/>
      </cdr:nvCxnSpPr>
      <cdr:spPr>
        <a:xfrm xmlns:a="http://schemas.openxmlformats.org/drawingml/2006/main">
          <a:off x="4331494" y="2198073"/>
          <a:ext cx="970583" cy="2088232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99FB3-E518-450E-9085-0F7813F139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21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6323916" cy="25033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Финансовое управление администрации МО Новокубанский район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1769" y="2458579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 rot="16200000">
            <a:off x="-200591" y="694826"/>
            <a:ext cx="2009137" cy="111970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2018 год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14775" y="4774283"/>
            <a:ext cx="49012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 – это свод бюджета муниципального образования Новокубанский район, бюджета 1 городского поселения района и бюджетов 8 сельских поселений района без учета межбюджетных трансфертами между этими бюджетами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4647" y="1591240"/>
            <a:ext cx="63514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Основные параметры исполнения консолидированного бюджета Новокубанского района</a:t>
            </a:r>
            <a:endParaRPr lang="ru-RU" sz="3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1769" y="3028938"/>
            <a:ext cx="1264414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71769" y="4757130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71769" y="274090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1768" y="3316970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71766" y="418106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71769" y="360500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71763" y="534303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1767" y="3893034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171764" y="5045162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71765" y="4469098"/>
            <a:ext cx="1264415" cy="256046"/>
          </a:xfrm>
          <a:prstGeom prst="roundRect">
            <a:avLst/>
          </a:prstGeom>
          <a:solidFill>
            <a:srgbClr val="F2DC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1769" y="5621226"/>
            <a:ext cx="1264415" cy="2560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93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81625" y="145501"/>
            <a:ext cx="3467100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Структура доходной части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3543399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419,9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673552"/>
              </p:ext>
            </p:extLst>
          </p:nvPr>
        </p:nvGraphicFramePr>
        <p:xfrm>
          <a:off x="0" y="796954"/>
          <a:ext cx="9144000" cy="60610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458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857500" y="145501"/>
            <a:ext cx="59912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Динамика поступления налоговых и неналоговых доходов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25" y="565767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январь-март 2019 года в консолидированный бюджет Новокубанского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поступило 145,1 миллиона рублей налоговых и неналоговых доходов, что составляет 97,3 % к объемам поступлений за аналогичный период 2018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222580"/>
              </p:ext>
            </p:extLst>
          </p:nvPr>
        </p:nvGraphicFramePr>
        <p:xfrm>
          <a:off x="0" y="612917"/>
          <a:ext cx="9144000" cy="5036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54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219700" y="145501"/>
            <a:ext cx="36290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98689"/>
              </p:ext>
            </p:extLst>
          </p:nvPr>
        </p:nvGraphicFramePr>
        <p:xfrm>
          <a:off x="5436096" y="1772816"/>
          <a:ext cx="3456384" cy="3096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184"/>
                <a:gridCol w="1274200"/>
              </a:tblGrid>
              <a:tr h="8155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Январь-март   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136 407,23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80 214,55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13 512,18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Специальные налоговые режимы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21 298,60</a:t>
                      </a:r>
                    </a:p>
                  </a:txBody>
                  <a:tcPr marL="9525" marR="9525" marT="9525" marB="0" anchor="ctr"/>
                </a:tc>
              </a:tr>
              <a:tr h="5090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1 673,03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15 885,94</a:t>
                      </a:r>
                    </a:p>
                  </a:txBody>
                  <a:tcPr marL="9525" marR="9525" marT="9525" marB="0" anchor="ctr"/>
                </a:tc>
              </a:tr>
              <a:tr h="2952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налоговые доходы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3 822,93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35696" y="314096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136,4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4720514"/>
              </p:ext>
            </p:extLst>
          </p:nvPr>
        </p:nvGraphicFramePr>
        <p:xfrm>
          <a:off x="0" y="728700"/>
          <a:ext cx="6084167" cy="54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760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029200" y="145501"/>
            <a:ext cx="3819525" cy="357677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неналоговых доходов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366681"/>
              </p:ext>
            </p:extLst>
          </p:nvPr>
        </p:nvGraphicFramePr>
        <p:xfrm>
          <a:off x="5436096" y="1639494"/>
          <a:ext cx="3528392" cy="3579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1445"/>
                <a:gridCol w="1106947"/>
              </a:tblGrid>
              <a:tr h="616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Январь-март 2019 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года </a:t>
                      </a:r>
                      <a:r>
                        <a:rPr lang="ru-RU" sz="11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100" b="1" i="0" u="none" strike="noStrike" dirty="0"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 всего, из них:</a:t>
                      </a:r>
                      <a:endParaRPr lang="ru-RU" sz="11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8 738,69</a:t>
                      </a:r>
                    </a:p>
                  </a:txBody>
                  <a:tcPr marL="9525" marR="9525" marT="9525" marB="0" anchor="ctr"/>
                </a:tc>
              </a:tr>
              <a:tr h="6480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5 141,90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348,40</a:t>
                      </a:r>
                    </a:p>
                  </a:txBody>
                  <a:tcPr marL="9525" marR="9525" marT="9525" marB="0" anchor="ctr"/>
                </a:tc>
              </a:tr>
              <a:tr h="43558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 и имущества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897,68</a:t>
                      </a:r>
                    </a:p>
                  </a:txBody>
                  <a:tcPr marL="9525" marR="9525" marT="9525" marB="0" anchor="ctr"/>
                </a:tc>
              </a:tr>
              <a:tr h="2231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1 913,18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Плата за негативное воздействие на окружающую среду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435,33</a:t>
                      </a:r>
                    </a:p>
                  </a:txBody>
                  <a:tcPr marL="9525" marR="9525" marT="9525" marB="0" anchor="ctr"/>
                </a:tc>
              </a:tr>
              <a:tr h="48266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2,20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65201" y="3140968"/>
            <a:ext cx="2390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8,7 млн. руб.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768994"/>
              </p:ext>
            </p:extLst>
          </p:nvPr>
        </p:nvGraphicFramePr>
        <p:xfrm>
          <a:off x="-252536" y="712199"/>
          <a:ext cx="6773702" cy="5435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167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16492"/>
              </p:ext>
            </p:extLst>
          </p:nvPr>
        </p:nvGraphicFramePr>
        <p:xfrm>
          <a:off x="222945" y="1136545"/>
          <a:ext cx="8587680" cy="538879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23165"/>
                <a:gridCol w="1156059"/>
                <a:gridCol w="1168101"/>
                <a:gridCol w="1240355"/>
              </a:tblGrid>
              <a:tr h="57368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2019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январь-март 2019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2019  года</a:t>
                      </a:r>
                    </a:p>
                  </a:txBody>
                  <a:tcPr marL="9525" marR="36000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8841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2012,1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399,1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7752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0588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1100,4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6040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817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554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51102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1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2507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2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0724" y="145501"/>
            <a:ext cx="3828001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Структура расходной части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800225" y="588903"/>
            <a:ext cx="5762625" cy="42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2743356"/>
              </p:ext>
            </p:extLst>
          </p:nvPr>
        </p:nvGraphicFramePr>
        <p:xfrm>
          <a:off x="350043" y="1014903"/>
          <a:ext cx="8662988" cy="5608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75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228851" y="145501"/>
            <a:ext cx="6619876" cy="357677"/>
          </a:xfrm>
          <a:solidFill>
            <a:schemeClr val="tx1">
              <a:lumMod val="10000"/>
              <a:lumOff val="9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района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31084"/>
              </p:ext>
            </p:extLst>
          </p:nvPr>
        </p:nvGraphicFramePr>
        <p:xfrm>
          <a:off x="4716016" y="579865"/>
          <a:ext cx="4104456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2465"/>
                <a:gridCol w="990600"/>
                <a:gridCol w="931391"/>
              </a:tblGrid>
              <a:tr h="2087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– март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5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890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13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04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59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09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  <a:p>
                      <a:pPr algn="r" fontAlgn="b"/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4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44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74477"/>
              </p:ext>
            </p:extLst>
          </p:nvPr>
        </p:nvGraphicFramePr>
        <p:xfrm>
          <a:off x="179512" y="578081"/>
          <a:ext cx="4264024" cy="5798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824"/>
                <a:gridCol w="1029544"/>
                <a:gridCol w="951656"/>
              </a:tblGrid>
              <a:tr h="7627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– март  2019 год, млн. руб.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68580" marR="68580" marT="60960" marB="609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856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457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93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073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69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28878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82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68580" marR="6858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6505" y="5996008"/>
            <a:ext cx="4332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 январь-март 2019 года муниципальные программы Новокубанского района исполнены в сумме 371,0 млн. руб., что составляет 20,0  % от утвержденных бюджетных назначений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3595</TotalTime>
  <Words>613</Words>
  <Application>Microsoft Office PowerPoint</Application>
  <PresentationFormat>Экран (4:3)</PresentationFormat>
  <Paragraphs>208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Финансовое управление администрации МО Новокубанский район   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расходной части</vt:lpstr>
      <vt:lpstr>Структура расходной части</vt:lpstr>
      <vt:lpstr>Исполнение муниципальных программ Новокубанского района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Христозова Антонина</cp:lastModifiedBy>
  <cp:revision>352</cp:revision>
  <cp:lastPrinted>2019-02-04T10:05:45Z</cp:lastPrinted>
  <dcterms:modified xsi:type="dcterms:W3CDTF">2019-05-23T09:58:15Z</dcterms:modified>
</cp:coreProperties>
</file>