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51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378390201224856E-2"/>
          <c:y val="7.8405471942518123E-2"/>
          <c:w val="0.50428543307086615"/>
          <c:h val="0.82501127165768517"/>
        </c:manualLayout>
      </c:layout>
      <c:doughnutChart>
        <c:varyColors val="1"/>
        <c:ser>
          <c:idx val="0"/>
          <c:order val="0"/>
          <c:dLbls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[Красота.xlsx]Исполнение!$A$29:$A$31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[Красота.xlsx]Исполнение!$B$29:$B$31</c:f>
              <c:numCache>
                <c:formatCode>#,##0.00</c:formatCode>
                <c:ptCount val="3"/>
                <c:pt idx="0" formatCode="#,##0.0">
                  <c:v>139.74802</c:v>
                </c:pt>
                <c:pt idx="1">
                  <c:v>9.421479999999999</c:v>
                </c:pt>
                <c:pt idx="2" formatCode="0.00">
                  <c:v>255.1696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1648961067366581"/>
          <c:y val="9.1164272781272607E-2"/>
          <c:w val="0.37517705599300089"/>
          <c:h val="0.835849238894733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4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'[Красота.xlsx]Доходы и динамика'!$A$2</c:f>
              <c:strCache>
                <c:ptCount val="1"/>
                <c:pt idx="0">
                  <c:v>2018год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динамика'!$B$2:$M$2</c:f>
              <c:numCache>
                <c:formatCode>#,##0.0</c:formatCode>
                <c:ptCount val="12"/>
                <c:pt idx="0">
                  <c:v>42.405989999999996</c:v>
                </c:pt>
                <c:pt idx="1">
                  <c:v>43.591319999999989</c:v>
                </c:pt>
                <c:pt idx="2">
                  <c:v>63.172190000000008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'[Красота.xlsx]Доходы и динамика'!$A$3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динамика'!$B$3:$M$3</c:f>
              <c:numCache>
                <c:formatCode>#,##0.0</c:formatCode>
                <c:ptCount val="12"/>
                <c:pt idx="0">
                  <c:v>38.548230000000011</c:v>
                </c:pt>
                <c:pt idx="1">
                  <c:v>39.950363299999985</c:v>
                </c:pt>
                <c:pt idx="2">
                  <c:v>55.190340000000006</c:v>
                </c:pt>
                <c:pt idx="3">
                  <c:v>51.6785</c:v>
                </c:pt>
                <c:pt idx="4">
                  <c:v>42.692199999999993</c:v>
                </c:pt>
                <c:pt idx="5">
                  <c:v>36.221909999999994</c:v>
                </c:pt>
                <c:pt idx="6">
                  <c:v>62.48974969999999</c:v>
                </c:pt>
                <c:pt idx="7">
                  <c:v>49.12406</c:v>
                </c:pt>
                <c:pt idx="8">
                  <c:v>45.955089620000024</c:v>
                </c:pt>
                <c:pt idx="9">
                  <c:v>77.425892469999994</c:v>
                </c:pt>
                <c:pt idx="10">
                  <c:v>71.369160000000008</c:v>
                </c:pt>
                <c:pt idx="11">
                  <c:v>71.317839999999975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9508224"/>
        <c:axId val="40112128"/>
      </c:barChart>
      <c:lineChart>
        <c:grouping val="standard"/>
        <c:varyColors val="0"/>
        <c:ser>
          <c:idx val="2"/>
          <c:order val="2"/>
          <c:tx>
            <c:strRef>
              <c:f>'[Красота.xlsx]Доходы и динамика'!$A$4</c:f>
              <c:strCache>
                <c:ptCount val="1"/>
                <c:pt idx="0">
                  <c:v>динамика в 2017 году</c:v>
                </c:pt>
              </c:strCache>
            </c:strRef>
          </c:tx>
          <c:dLbls>
            <c:dLbl>
              <c:idx val="2"/>
              <c:layout>
                <c:manualLayout>
                  <c:x val="-3.4722331583552056E-2"/>
                  <c:y val="4.62649882702244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динамика'!$B$4:$M$4</c:f>
              <c:numCache>
                <c:formatCode>0.0</c:formatCode>
                <c:ptCount val="12"/>
                <c:pt idx="0">
                  <c:v>126.07596302910189</c:v>
                </c:pt>
                <c:pt idx="1">
                  <c:v>117.05796968533807</c:v>
                </c:pt>
                <c:pt idx="2">
                  <c:v>103.42493914288444</c:v>
                </c:pt>
                <c:pt idx="3">
                  <c:v>88.21807293907176</c:v>
                </c:pt>
                <c:pt idx="4">
                  <c:v>114.13653437420625</c:v>
                </c:pt>
                <c:pt idx="5">
                  <c:v>91.929581897273749</c:v>
                </c:pt>
                <c:pt idx="6">
                  <c:v>101.9087786390255</c:v>
                </c:pt>
                <c:pt idx="7">
                  <c:v>101.59128604103849</c:v>
                </c:pt>
                <c:pt idx="8">
                  <c:v>80.773315979393246</c:v>
                </c:pt>
                <c:pt idx="9">
                  <c:v>98.776527867417315</c:v>
                </c:pt>
                <c:pt idx="10">
                  <c:v>93.964404490121566</c:v>
                </c:pt>
                <c:pt idx="11">
                  <c:v>94.699533658391474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'[Красота.xlsx]Доходы и динамика'!$A$5</c:f>
              <c:strCache>
                <c:ptCount val="1"/>
                <c:pt idx="0">
                  <c:v>динамика в 2018 году</c:v>
                </c:pt>
              </c:strCache>
            </c:strRef>
          </c:tx>
          <c:marker>
            <c:symbol val="square"/>
            <c:size val="7"/>
          </c:marker>
          <c:dLbls>
            <c:dLbl>
              <c:idx val="0"/>
              <c:layout>
                <c:manualLayout>
                  <c:x val="-3.2875000000000001E-2"/>
                  <c:y val="4.11528348701996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555555555555555E-2"/>
                  <c:y val="3.85967581701872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динамика'!$B$5:$D$5</c:f>
              <c:numCache>
                <c:formatCode>0.0</c:formatCode>
                <c:ptCount val="3"/>
                <c:pt idx="0">
                  <c:v>110.0076190268658</c:v>
                </c:pt>
                <c:pt idx="1">
                  <c:v>109.11370110118625</c:v>
                </c:pt>
                <c:pt idx="2">
                  <c:v>114.46240410912489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114048"/>
        <c:axId val="40115584"/>
      </c:lineChart>
      <c:catAx>
        <c:axId val="39508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0112128"/>
        <c:crosses val="autoZero"/>
        <c:auto val="1"/>
        <c:lblAlgn val="ctr"/>
        <c:lblOffset val="100"/>
        <c:noMultiLvlLbl val="0"/>
      </c:catAx>
      <c:valAx>
        <c:axId val="4011212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39508224"/>
        <c:crosses val="autoZero"/>
        <c:crossBetween val="between"/>
      </c:valAx>
      <c:catAx>
        <c:axId val="40114048"/>
        <c:scaling>
          <c:orientation val="minMax"/>
        </c:scaling>
        <c:delete val="1"/>
        <c:axPos val="b"/>
        <c:majorTickMark val="out"/>
        <c:minorTickMark val="none"/>
        <c:tickLblPos val="nextTo"/>
        <c:crossAx val="40115584"/>
        <c:crosses val="autoZero"/>
        <c:auto val="1"/>
        <c:lblAlgn val="ctr"/>
        <c:lblOffset val="100"/>
        <c:noMultiLvlLbl val="0"/>
      </c:catAx>
      <c:valAx>
        <c:axId val="40115584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/>
                  <a:t>с начала года, %</a:t>
                </a:r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40114048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.12407491251093614"/>
          <c:y val="0.91475504332046842"/>
          <c:w val="0.7518500656167979"/>
          <c:h val="5.4572036279382806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dLbl>
              <c:idx val="3"/>
              <c:layout>
                <c:manualLayout>
                  <c:x val="0.15990972739548012"/>
                  <c:y val="-0.15193390980622529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20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1.0390396957977903E-2"/>
                  <c:y val="-1.661481713009152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1.8599319879988009E-2"/>
                  <c:y val="1.772116926228307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"/>
                  <c:y val="-0.134427527291668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[Красота.xlsx]Структура!$A$4:$A$9</c:f>
              <c:strCache>
                <c:ptCount val="6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Специальные налоговые режимы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Прочие налоговые доходы</c:v>
                </c:pt>
              </c:strCache>
            </c:strRef>
          </c:cat>
          <c:val>
            <c:numRef>
              <c:f>[Красота.xlsx]Структура!$B$4:$B$9</c:f>
              <c:numCache>
                <c:formatCode>#,##0.00</c:formatCode>
                <c:ptCount val="6"/>
                <c:pt idx="0">
                  <c:v>89570.34</c:v>
                </c:pt>
                <c:pt idx="1">
                  <c:v>10726.109999999999</c:v>
                </c:pt>
                <c:pt idx="2">
                  <c:v>20538.919999999998</c:v>
                </c:pt>
                <c:pt idx="3">
                  <c:v>872.4</c:v>
                </c:pt>
                <c:pt idx="4">
                  <c:v>15597.199999999999</c:v>
                </c:pt>
                <c:pt idx="5">
                  <c:v>2443.0500000000002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5"/>
        <c:holeSize val="50"/>
      </c:doughnut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Lbls>
            <c:dLbl>
              <c:idx val="0"/>
              <c:layout>
                <c:manualLayout>
                  <c:x val="9.8337705618722265E-2"/>
                  <c:y val="-0.2409576856862550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5952561133703833"/>
                  <c:y val="-0.13334551537977221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[Красота.xlsx]Структура!$A$26:$A$31</c:f>
              <c:strCache>
                <c:ptCount val="6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Доходы от оказания платных услуг и компенсации затрат государства</c:v>
                </c:pt>
                <c:pt idx="2">
                  <c:v>Доходы от продажи земельных участков и имущества</c:v>
                </c:pt>
                <c:pt idx="3">
                  <c:v>Штрафы, санкции</c:v>
                </c:pt>
                <c:pt idx="4">
                  <c:v>Плата за негативное воздействие на окружающую среду</c:v>
                </c:pt>
                <c:pt idx="5">
                  <c:v>Прочие неналоговые доходы</c:v>
                </c:pt>
              </c:strCache>
            </c:strRef>
          </c:cat>
          <c:val>
            <c:numRef>
              <c:f>[Красота.xlsx]Структура!$B$26:$B$31</c:f>
              <c:numCache>
                <c:formatCode>#,##0.00</c:formatCode>
                <c:ptCount val="6"/>
                <c:pt idx="0">
                  <c:v>4952.5499999999993</c:v>
                </c:pt>
                <c:pt idx="1">
                  <c:v>248.76</c:v>
                </c:pt>
                <c:pt idx="2">
                  <c:v>2300.1</c:v>
                </c:pt>
                <c:pt idx="3">
                  <c:v>1179.03</c:v>
                </c:pt>
                <c:pt idx="4">
                  <c:v>694.14</c:v>
                </c:pt>
                <c:pt idx="5" formatCode="0.00">
                  <c:v>46.9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44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12148876340087002"/>
          <c:w val="0.50633542571920509"/>
          <c:h val="0.7790581856168994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9,2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30199741705748639"/>
                  <c:y val="-0.1902018924981328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600" smtClean="0">
                        <a:latin typeface="Times New Roman" pitchFamily="18" charset="0"/>
                        <a:cs typeface="Times New Roman" pitchFamily="18" charset="0"/>
                      </a:rPr>
                      <a:t>безопасность 0,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ru-RU" sz="160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3049294308153260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en-US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3,0%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5655120381097146"/>
                  <c:y val="-1.5850157708177735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2,4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% 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31225946520992526"/>
                  <c:y val="0.2830385305031738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0,3%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0,2%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9204690113849862"/>
                  <c:y val="0.3917253262163926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5,6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2167857095034647"/>
                  <c:y val="0.1539729605937265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60,0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5290447129789402E-2"/>
                  <c:y val="-0.1652945018138535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9,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3980206367595105E-3"/>
                  <c:y val="-0.16464373605868088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5,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Лист1!$B$2:$B$11</c:f>
              <c:numCache>
                <c:formatCode>_-* #,##0.0\ _₽_-;\-* #,##0.0\ _₽_-;_-* "-"??\ _₽_-;_-@_-</c:formatCode>
                <c:ptCount val="10"/>
                <c:pt idx="0">
                  <c:v>10.321350762527233</c:v>
                </c:pt>
                <c:pt idx="1">
                  <c:v>0.68082788671023964</c:v>
                </c:pt>
                <c:pt idx="2">
                  <c:v>2.1786492374727668</c:v>
                </c:pt>
                <c:pt idx="3">
                  <c:v>2.7777777777777777</c:v>
                </c:pt>
                <c:pt idx="4">
                  <c:v>1.7973856209150325</c:v>
                </c:pt>
                <c:pt idx="5">
                  <c:v>0.2178649237472767</c:v>
                </c:pt>
                <c:pt idx="6">
                  <c:v>4.7657952069716778</c:v>
                </c:pt>
                <c:pt idx="7">
                  <c:v>63.289760348583876</c:v>
                </c:pt>
                <c:pt idx="8">
                  <c:v>8.306100217864925</c:v>
                </c:pt>
                <c:pt idx="9">
                  <c:v>5.3376906318082789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0.16872</cdr:x>
      <cdr:y>0.44806</cdr:y>
    </cdr:from>
    <cdr:to>
      <cdr:x>0.38485</cdr:x>
      <cdr:y>0.58013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461492" y="2396678"/>
          <a:ext cx="1872208" cy="706443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393,6</a:t>
          </a:r>
        </a:p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  <cdr:relSizeAnchor xmlns:cdr="http://schemas.openxmlformats.org/drawingml/2006/chartDrawing">
    <cdr:from>
      <cdr:x>0.05714</cdr:x>
      <cdr:y>0.72684</cdr:y>
    </cdr:from>
    <cdr:to>
      <cdr:x>0.13195</cdr:x>
      <cdr:y>0.84239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95003" y="4076690"/>
          <a:ext cx="648072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0.12364</cdr:x>
      <cdr:y>0.12343</cdr:y>
    </cdr:from>
    <cdr:to>
      <cdr:x>0.14857</cdr:x>
      <cdr:y>0.22614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H="1" flipV="1">
          <a:off x="1071067" y="692314"/>
          <a:ext cx="21602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0.23169</cdr:x>
      <cdr:y>0.09776</cdr:y>
    </cdr:from>
    <cdr:to>
      <cdr:x>0.24832</cdr:x>
      <cdr:y>0.17479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2007171" y="548298"/>
          <a:ext cx="144016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0.33535</cdr:x>
      <cdr:y>0.11324</cdr:y>
    </cdr:from>
    <cdr:to>
      <cdr:x>0.39354</cdr:x>
      <cdr:y>0.17744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2905150" y="635141"/>
          <a:ext cx="504099" cy="3600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0.43748</cdr:x>
      <cdr:y>0.14797</cdr:y>
    </cdr:from>
    <cdr:to>
      <cdr:x>0.59542</cdr:x>
      <cdr:y>0.21216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V="1">
          <a:off x="3789909" y="829921"/>
          <a:ext cx="1368214" cy="3600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0.46242</cdr:x>
      <cdr:y>0.19932</cdr:y>
    </cdr:from>
    <cdr:to>
      <cdr:x>0.62035</cdr:x>
      <cdr:y>0.23784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 flipV="1">
          <a:off x="4005933" y="1117953"/>
          <a:ext cx="1368146" cy="21605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0.47904</cdr:x>
      <cdr:y>0.27635</cdr:y>
    </cdr:from>
    <cdr:to>
      <cdr:x>0.62035</cdr:x>
      <cdr:y>0.28919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>
          <a:off x="4149949" y="1550001"/>
          <a:ext cx="1224166" cy="7201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0.31487</cdr:y>
    </cdr:from>
    <cdr:to>
      <cdr:x>0.59975</cdr:x>
      <cdr:y>0.37906</cdr:y>
    </cdr:to>
    <cdr:cxnSp macro="">
      <cdr:nvCxnSpPr>
        <cdr:cNvPr id="40" name="Прямая соединительная линия 39"/>
        <cdr:cNvCxnSpPr/>
      </cdr:nvCxnSpPr>
      <cdr:spPr>
        <a:xfrm xmlns:a="http://schemas.openxmlformats.org/drawingml/2006/main">
          <a:off x="4331494" y="1766025"/>
          <a:ext cx="864133" cy="3600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0.50131</cdr:x>
      <cdr:y>0.34055</cdr:y>
    </cdr:from>
    <cdr:to>
      <cdr:x>0.65093</cdr:x>
      <cdr:y>0.61014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4342835" y="1910041"/>
          <a:ext cx="1296156" cy="151212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0.3919</cdr:y>
    </cdr:from>
    <cdr:to>
      <cdr:x>0.61204</cdr:x>
      <cdr:y>0.76421</cdr:y>
    </cdr:to>
    <cdr:cxnSp macro="">
      <cdr:nvCxnSpPr>
        <cdr:cNvPr id="44" name="Прямая соединительная линия 43"/>
        <cdr:cNvCxnSpPr/>
      </cdr:nvCxnSpPr>
      <cdr:spPr>
        <a:xfrm xmlns:a="http://schemas.openxmlformats.org/drawingml/2006/main">
          <a:off x="4331494" y="2198073"/>
          <a:ext cx="970583" cy="20882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99FB3-E518-450E-9085-0F7813F139D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1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23916" cy="25033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Финансовое управление администрации МО Новокубанский район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1769" y="2458579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 rot="16200000">
            <a:off x="-200591" y="694826"/>
            <a:ext cx="2009137" cy="11197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 год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14775" y="4774283"/>
            <a:ext cx="49012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 – это свод бюджета муниципального образования Новокубанский район, бюджета 1 городского поселения района и бюджетов 8 сельских поселений района без учета межбюджетных трансфертами между этими бюджетами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64647" y="1591240"/>
            <a:ext cx="63514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Основные параметры исполнения консолидированного бюджета Новокубанского района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71769" y="3028938"/>
            <a:ext cx="1264414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71769" y="4757130"/>
            <a:ext cx="1264415" cy="256046"/>
          </a:xfrm>
          <a:prstGeom prst="roundRect">
            <a:avLst/>
          </a:prstGeom>
          <a:solidFill>
            <a:srgbClr val="F2DCDB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71769" y="274090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71768" y="3316970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71766" y="418106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71769" y="360500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71763" y="534303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71767" y="3893034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71764" y="504516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71765" y="4469098"/>
            <a:ext cx="1264415" cy="256046"/>
          </a:xfrm>
          <a:prstGeom prst="roundRect">
            <a:avLst/>
          </a:prstGeom>
          <a:solidFill>
            <a:srgbClr val="F2DC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71769" y="562122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93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81625" y="145501"/>
            <a:ext cx="3467100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Структура доходной части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51720" y="3789040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404,3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867416"/>
              </p:ext>
            </p:extLst>
          </p:nvPr>
        </p:nvGraphicFramePr>
        <p:xfrm>
          <a:off x="0" y="1268761"/>
          <a:ext cx="9144000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458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857500" y="145501"/>
            <a:ext cx="59912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925" y="5657671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январь-март 2018 года в консолидированный бюджет Новокубанского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поступило 149,2 миллиона рублей налоговых и неналоговых доходов, что составляет 111,6 % к объемам поступлений за аналогичный период 2017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5153382"/>
              </p:ext>
            </p:extLst>
          </p:nvPr>
        </p:nvGraphicFramePr>
        <p:xfrm>
          <a:off x="0" y="620688"/>
          <a:ext cx="914400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354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219700" y="145501"/>
            <a:ext cx="36290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налоговых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7704" y="3789040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139,7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3429296"/>
              </p:ext>
            </p:extLst>
          </p:nvPr>
        </p:nvGraphicFramePr>
        <p:xfrm>
          <a:off x="10790" y="1124744"/>
          <a:ext cx="6145386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633899"/>
              </p:ext>
            </p:extLst>
          </p:nvPr>
        </p:nvGraphicFramePr>
        <p:xfrm>
          <a:off x="5508104" y="2348881"/>
          <a:ext cx="3456384" cy="3096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184"/>
                <a:gridCol w="1274200"/>
              </a:tblGrid>
              <a:tr h="8155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январь-март 2018 года тыс.руб.</a:t>
                      </a:r>
                      <a:endParaRPr lang="ru-RU" sz="1100" b="1" i="0" u="none" strike="noStrike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 всего, из них:</a:t>
                      </a:r>
                      <a:endParaRPr lang="ru-RU" sz="11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139 748,02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89 570,34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 на нефтепродукты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10 726,11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Специальные налоговые режимы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20 538,92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90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872,40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15 597,20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налоговые доходы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2 443,05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60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029200" y="145501"/>
            <a:ext cx="38195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неналоговых 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074080"/>
              </p:ext>
            </p:extLst>
          </p:nvPr>
        </p:nvGraphicFramePr>
        <p:xfrm>
          <a:off x="5508104" y="2276872"/>
          <a:ext cx="3528392" cy="3579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1445"/>
                <a:gridCol w="1106947"/>
              </a:tblGrid>
              <a:tr h="616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Январь-март 2018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 </a:t>
                      </a:r>
                      <a:r>
                        <a:rPr lang="ru-RU" sz="11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 всего, из них: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9 421,48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4 952,55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248,76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земельных участков и имущества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2 300,10</a:t>
                      </a: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1 179,03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Плата за негативное воздействие на окружающую среду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694,14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46,90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63688" y="3831431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9,4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9321509"/>
              </p:ext>
            </p:extLst>
          </p:nvPr>
        </p:nvGraphicFramePr>
        <p:xfrm>
          <a:off x="-15470" y="1412776"/>
          <a:ext cx="5811606" cy="5428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167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986805"/>
              </p:ext>
            </p:extLst>
          </p:nvPr>
        </p:nvGraphicFramePr>
        <p:xfrm>
          <a:off x="222945" y="1136545"/>
          <a:ext cx="8587680" cy="5528533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023165"/>
                <a:gridCol w="1156059"/>
                <a:gridCol w="1168101"/>
                <a:gridCol w="1240355"/>
              </a:tblGrid>
              <a:tr h="57368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3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   2018 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2018 года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Динамика к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2017 году, %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884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393,6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107,2</a:t>
                      </a: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76164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142,1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146,3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511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236,3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511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8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8603147"/>
              </p:ext>
            </p:extLst>
          </p:nvPr>
        </p:nvGraphicFramePr>
        <p:xfrm>
          <a:off x="350043" y="1014903"/>
          <a:ext cx="8662988" cy="5608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75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228851" y="145501"/>
            <a:ext cx="6619876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района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814258"/>
              </p:ext>
            </p:extLst>
          </p:nvPr>
        </p:nvGraphicFramePr>
        <p:xfrm>
          <a:off x="4716016" y="620688"/>
          <a:ext cx="4104456" cy="4912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465"/>
                <a:gridCol w="990600"/>
                <a:gridCol w="931391"/>
              </a:tblGrid>
              <a:tr h="2087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2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кв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2018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573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45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35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22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059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09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536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15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Содействие занятости населения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597761"/>
              </p:ext>
            </p:extLst>
          </p:nvPr>
        </p:nvGraphicFramePr>
        <p:xfrm>
          <a:off x="179512" y="578081"/>
          <a:ext cx="4264024" cy="5797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824"/>
                <a:gridCol w="1057275"/>
                <a:gridCol w="923925"/>
              </a:tblGrid>
              <a:tr h="76278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 </a:t>
                      </a:r>
                      <a:r>
                        <a:rPr lang="ru-RU" sz="12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кв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225,6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5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45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586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smtClean="0">
                          <a:latin typeface="Times New Roman" pitchFamily="18" charset="0"/>
                          <a:cs typeface="Times New Roman" pitchFamily="18" charset="0"/>
                        </a:rPr>
                        <a:t>45,6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46,0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16016" y="5517232"/>
            <a:ext cx="43327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месяца 2018 года в рамках муниципальных программ Новокубанского района исполнены в сумме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335,8 млн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руб., что составляет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20,3%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 утвержденных бюджетных назначений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5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2480</TotalTime>
  <Words>593</Words>
  <Application>Microsoft Office PowerPoint</Application>
  <PresentationFormat>Экран (4:3)</PresentationFormat>
  <Paragraphs>204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Финансовое управление администрации МО Новокубанский район   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расходной части</vt:lpstr>
      <vt:lpstr>Структура расходной части</vt:lpstr>
      <vt:lpstr>Исполнение муниципальных программ Новокубанского района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Жанова Салимат</cp:lastModifiedBy>
  <cp:revision>205</cp:revision>
  <cp:lastPrinted>2018-01-10T08:20:42Z</cp:lastPrinted>
  <dcterms:modified xsi:type="dcterms:W3CDTF">2018-05-16T12:05:33Z</dcterms:modified>
</cp:coreProperties>
</file>