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275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3.2020\&#1050;&#1088;&#1072;&#1089;&#1086;&#1090;&#1072;%202021%20-2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3.2020\&#1050;&#1088;&#1072;&#1089;&#1086;&#1090;&#1072;%202021%20-2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3.2020\&#1050;&#1088;&#1072;&#1089;&#1086;&#1090;&#1072;%202021%20-2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3.2020\&#1050;&#1088;&#1072;&#1089;&#1086;&#1090;&#1072;%202021%20-2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3.2020\&#1050;&#1088;&#1072;&#1089;&#1086;&#1090;&#1072;%202021%20-2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398522251217293"/>
          <c:y val="3.13942298873604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7474029415001"/>
          <c:y val="0.62980002003609314"/>
          <c:w val="0.58281467150584387"/>
          <c:h val="0.1083180123066764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параметры'!$B$4</c:f>
              <c:numCache>
                <c:formatCode>#\ ##0.0</c:formatCode>
                <c:ptCount val="1"/>
                <c:pt idx="0">
                  <c:v>12.8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4D-4C70-959F-A8E49A21030F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параметры'!$C$4</c:f>
              <c:numCache>
                <c:formatCode>#\ ##0.0</c:formatCode>
                <c:ptCount val="1"/>
                <c:pt idx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54D-4C70-959F-A8E49A21030F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параметры'!$D$4</c:f>
              <c:numCache>
                <c:formatCode>#\ ##0.0</c:formatCode>
                <c:ptCount val="1"/>
                <c:pt idx="0">
                  <c:v>9.1999999999999993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54D-4C70-959F-A8E49A2103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89245184"/>
        <c:axId val="89245576"/>
      </c:barChart>
      <c:catAx>
        <c:axId val="892451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89245576"/>
        <c:crosses val="autoZero"/>
        <c:auto val="1"/>
        <c:lblAlgn val="ctr"/>
        <c:lblOffset val="100"/>
        <c:noMultiLvlLbl val="0"/>
      </c:catAx>
      <c:valAx>
        <c:axId val="89245576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892451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2975313981101167"/>
          <c:w val="0.85283070866141741"/>
          <c:h val="0.2122005697587626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735280775088299"/>
          <c:y val="0.62868711522284659"/>
          <c:w val="0.6887490143978916"/>
          <c:h val="0.124949695705309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параметры'!$B$7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параметры'!$A$8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параметры'!$B$8</c:f>
              <c:numCache>
                <c:formatCode>#\ ##0.0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B7-4093-9820-78C6796F500E}"/>
            </c:ext>
          </c:extLst>
        </c:ser>
        <c:ser>
          <c:idx val="1"/>
          <c:order val="1"/>
          <c:tx>
            <c:strRef>
              <c:f>'Осн параметры'!$C$7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параметры'!$A$8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параметры'!$C$8</c:f>
              <c:numCache>
                <c:formatCode>#\ ##0.0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1B7-4093-9820-78C6796F50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89246360"/>
        <c:axId val="89246752"/>
      </c:barChart>
      <c:catAx>
        <c:axId val="89246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89246752"/>
        <c:crosses val="autoZero"/>
        <c:auto val="1"/>
        <c:lblAlgn val="ctr"/>
        <c:lblOffset val="100"/>
        <c:noMultiLvlLbl val="0"/>
      </c:catAx>
      <c:valAx>
        <c:axId val="8924675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892463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5"/>
          <c:y val="0.29684524617801988"/>
          <c:w val="0.92057613168724284"/>
          <c:h val="8.099934926258577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40105281941470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0.1423609759262863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CD8-4A3C-9F00-B8421FF41FB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D8-4A3C-9F00-B8421FF41FBC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CD8-4A3C-9F00-B8421FF41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9244008"/>
        <c:axId val="89244400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4412656751239427E-2"/>
                  <c:y val="-4.2749767482101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CD8-4A3C-9F00-B8421FF41FB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CD8-4A3C-9F00-B8421FF41FBC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68708078155E-2"/>
                  <c:y val="2.0845499967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CD8-4A3C-9F00-B8421FF41FB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конс'!$B$5:$C$5</c:f>
              <c:numCache>
                <c:formatCode>0.0</c:formatCode>
                <c:ptCount val="2"/>
                <c:pt idx="0">
                  <c:v>89.561301285568348</c:v>
                </c:pt>
                <c:pt idx="1">
                  <c:v>168.64465895758855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CD8-4A3C-9F00-B8421FF41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490888"/>
        <c:axId val="170491672"/>
      </c:lineChart>
      <c:catAx>
        <c:axId val="8924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244400"/>
        <c:crosses val="autoZero"/>
        <c:auto val="1"/>
        <c:lblAlgn val="ctr"/>
        <c:lblOffset val="100"/>
        <c:noMultiLvlLbl val="0"/>
      </c:catAx>
      <c:valAx>
        <c:axId val="89244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89244008"/>
        <c:crosses val="autoZero"/>
        <c:crossBetween val="between"/>
      </c:valAx>
      <c:catAx>
        <c:axId val="170490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491672"/>
        <c:crosses val="autoZero"/>
        <c:auto val="1"/>
        <c:lblAlgn val="ctr"/>
        <c:lblOffset val="100"/>
        <c:noMultiLvlLbl val="0"/>
      </c:catAx>
      <c:valAx>
        <c:axId val="170491672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70490888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3999617654990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6E-4BB2-9D13-9735CA106AB1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6E-4BB2-9D13-9735CA106A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70486968"/>
        <c:axId val="170492456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5.1089648993359341E-2"/>
                  <c:y val="-3.7884455653362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46E-4BB2-9D13-9735CA106A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8811560849349404E-2"/>
                  <c:y val="-4.5856454133435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46E-4BB2-9D13-9735CA106A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6048364428516217E-2"/>
                  <c:y val="-7.25365729019802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46E-4BB2-9D13-9735CA106A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46E-4BB2-9D13-9735CA106AB1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8342966398463393E-2"/>
                  <c:y val="3.27422304001571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46E-4BB2-9D13-9735CA106A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46E-4BB2-9D13-9735CA106A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491280"/>
        <c:axId val="170489320"/>
      </c:lineChart>
      <c:catAx>
        <c:axId val="170486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492456"/>
        <c:crosses val="autoZero"/>
        <c:auto val="1"/>
        <c:lblAlgn val="ctr"/>
        <c:lblOffset val="100"/>
        <c:noMultiLvlLbl val="0"/>
      </c:catAx>
      <c:valAx>
        <c:axId val="17049245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70486968"/>
        <c:crosses val="autoZero"/>
        <c:crossBetween val="between"/>
      </c:valAx>
      <c:catAx>
        <c:axId val="170491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489320"/>
        <c:crosses val="autoZero"/>
        <c:auto val="1"/>
        <c:lblAlgn val="ctr"/>
        <c:lblOffset val="100"/>
        <c:noMultiLvlLbl val="0"/>
      </c:catAx>
      <c:valAx>
        <c:axId val="170489320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7049128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2934940826529968"/>
          <c:y val="2.65883948983778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9843897553778896E-2"/>
          <c:y val="0.18960212316358632"/>
          <c:w val="0.35368714314039812"/>
          <c:h val="0.7344503250623187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47.267537169999997</c:v>
                </c:pt>
                <c:pt idx="1">
                  <c:v>19.768453700000002</c:v>
                </c:pt>
                <c:pt idx="2">
                  <c:v>2.8543389500000003</c:v>
                </c:pt>
                <c:pt idx="3">
                  <c:v>167.69056861000001</c:v>
                </c:pt>
                <c:pt idx="4" formatCode="0.0">
                  <c:v>5.0529871999999996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A0-45DF-9528-D7AE68293E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718410678818796"/>
          <c:y val="0.2590665728745335"/>
          <c:w val="0.36958926068940479"/>
          <c:h val="0.535442121042097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20088553271430062"/>
          <c:y val="2.71113786669740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5884003616065291E-2"/>
          <c:y val="0.20595326026781202"/>
          <c:w val="0.34448499635368879"/>
          <c:h val="0.7294120744545346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62.403174679999999</c:v>
                </c:pt>
                <c:pt idx="1">
                  <c:v>31.98533149</c:v>
                </c:pt>
                <c:pt idx="2">
                  <c:v>12.6521492</c:v>
                </c:pt>
                <c:pt idx="3">
                  <c:v>4.5564095500000006</c:v>
                </c:pt>
                <c:pt idx="4">
                  <c:v>2.9039839400000003</c:v>
                </c:pt>
                <c:pt idx="5">
                  <c:v>191.80298740000001</c:v>
                </c:pt>
                <c:pt idx="6" formatCode="0.0">
                  <c:v>6.5628125499999994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DF-4E68-B5A9-0E858E79C18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931812300671123"/>
          <c:y val="0.25679029739972709"/>
          <c:w val="0.39306343909316072"/>
          <c:h val="0.61375251367310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layout>
        <c:manualLayout>
          <c:xMode val="edge"/>
          <c:yMode val="edge"/>
          <c:x val="0.12080179634638902"/>
          <c:y val="5.87964907291360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228792902926962"/>
          <c:y val="0.21522823354407697"/>
          <c:w val="0.7268158208975602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166.88606363304527</c:v>
                </c:pt>
                <c:pt idx="1">
                  <c:v>81.12995558549035</c:v>
                </c:pt>
                <c:pt idx="2">
                  <c:v>89.368976614823552</c:v>
                </c:pt>
                <c:pt idx="3">
                  <c:v>104.13013337874375</c:v>
                </c:pt>
                <c:pt idx="4">
                  <c:v>93.976499993545303</c:v>
                </c:pt>
                <c:pt idx="5">
                  <c:v>102.19119574086091</c:v>
                </c:pt>
                <c:pt idx="6">
                  <c:v>55.328027550500778</c:v>
                </c:pt>
                <c:pt idx="7">
                  <c:v>88.885604959278453</c:v>
                </c:pt>
                <c:pt idx="8">
                  <c:v>75.711799303279832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92-4CF7-A99A-5F5585B623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0487360"/>
        <c:axId val="170489712"/>
      </c:barChart>
      <c:catAx>
        <c:axId val="170487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70489712"/>
        <c:crosses val="autoZero"/>
        <c:auto val="1"/>
        <c:lblAlgn val="ctr"/>
        <c:lblOffset val="100"/>
        <c:noMultiLvlLbl val="0"/>
      </c:catAx>
      <c:valAx>
        <c:axId val="1704897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70487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11,9%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1,2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1,9%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2,3%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64,7%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7,6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287,5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345FA-88FF-4256-B5ED-F8142FA5550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427288" y="1336675"/>
            <a:ext cx="27051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26.03.2021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</a:rPr>
              <a:t>2021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64760" cy="3171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101939"/>
              </p:ext>
            </p:extLst>
          </p:nvPr>
        </p:nvGraphicFramePr>
        <p:xfrm>
          <a:off x="26640" y="6309116"/>
          <a:ext cx="4000680" cy="283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231232"/>
              </p:ext>
            </p:extLst>
          </p:nvPr>
        </p:nvGraphicFramePr>
        <p:xfrm>
          <a:off x="3154680" y="6308396"/>
          <a:ext cx="3703320" cy="2835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D2D4D9B3-CAF2-4350-ADE0-A9BF60746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541982"/>
              </p:ext>
            </p:extLst>
          </p:nvPr>
        </p:nvGraphicFramePr>
        <p:xfrm>
          <a:off x="167035" y="1217340"/>
          <a:ext cx="6357601" cy="21763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xmlns="" val="132118510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xmlns="" val="3692189339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2225242240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2479662273"/>
                    </a:ext>
                  </a:extLst>
                </a:gridCol>
              </a:tblGrid>
              <a:tr h="967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 мес.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30231660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2 442,0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312,9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93484655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780,9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121,1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21048957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1 661,1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191,8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274137312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2 499,0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285,7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01236934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-57,0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-47,7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40333834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CD5F5211-160C-45B8-BC48-A0DA8EB37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53811"/>
              </p:ext>
            </p:extLst>
          </p:nvPr>
        </p:nvGraphicFramePr>
        <p:xfrm>
          <a:off x="167035" y="3853799"/>
          <a:ext cx="6357601" cy="245423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xmlns="" val="534460829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xmlns="" val="741697384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4180189377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2173791909"/>
                    </a:ext>
                  </a:extLst>
                </a:gridCol>
              </a:tblGrid>
              <a:tr h="1090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 мес.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859508897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1 946,1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242,5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705536149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465,2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74,8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52244051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1 481,0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167,7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679334722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1 964,4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234,2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61538826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-18,2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-46,0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53390898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953317"/>
              </p:ext>
            </p:extLst>
          </p:nvPr>
        </p:nvGraphicFramePr>
        <p:xfrm>
          <a:off x="1" y="1161361"/>
          <a:ext cx="6858000" cy="369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897519"/>
              </p:ext>
            </p:extLst>
          </p:nvPr>
        </p:nvGraphicFramePr>
        <p:xfrm>
          <a:off x="26640" y="5061601"/>
          <a:ext cx="6830640" cy="3808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599502"/>
              </p:ext>
            </p:extLst>
          </p:nvPr>
        </p:nvGraphicFramePr>
        <p:xfrm>
          <a:off x="26640" y="6277729"/>
          <a:ext cx="5951220" cy="2865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748484"/>
              </p:ext>
            </p:extLst>
          </p:nvPr>
        </p:nvGraphicFramePr>
        <p:xfrm>
          <a:off x="0" y="3467100"/>
          <a:ext cx="5951220" cy="2810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967686" y="7598769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242,6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316480" y="3706036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490101" y="658875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8" name="CustomShape 9"/>
          <p:cNvSpPr/>
          <p:nvPr/>
        </p:nvSpPr>
        <p:spPr>
          <a:xfrm>
            <a:off x="967686" y="4830189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>
                <a:latin typeface="Arial"/>
              </a:rPr>
              <a:t>312,9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01AD7F32-3B6C-42E0-8DF2-47E1C730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089491"/>
              </p:ext>
            </p:extLst>
          </p:nvPr>
        </p:nvGraphicFramePr>
        <p:xfrm>
          <a:off x="5490101" y="4218539"/>
          <a:ext cx="965200" cy="169451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2223072003"/>
                    </a:ext>
                  </a:extLst>
                </a:gridCol>
              </a:tblGrid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40556098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56911061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264745973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90134081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265070556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757898619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118245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72EB659-FC10-4EC7-8440-36DFF8890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89848"/>
              </p:ext>
            </p:extLst>
          </p:nvPr>
        </p:nvGraphicFramePr>
        <p:xfrm>
          <a:off x="5399813" y="7023130"/>
          <a:ext cx="965200" cy="1536221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1112862322"/>
                    </a:ext>
                  </a:extLst>
                </a:gridCol>
              </a:tblGrid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02669563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0609958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49746963"/>
                  </a:ext>
                </a:extLst>
              </a:tr>
              <a:tr h="2969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970089494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59602489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335206"/>
              </p:ext>
            </p:extLst>
          </p:nvPr>
        </p:nvGraphicFramePr>
        <p:xfrm>
          <a:off x="-361" y="520548"/>
          <a:ext cx="6884641" cy="3023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2306552456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2020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октябрь 2020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2020 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>
                          <a:latin typeface="Times New Roman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2 499,0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5,9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1 478,7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019553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463200" y="7697880"/>
            <a:ext cx="3428640" cy="10911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январь-октябрь 2020 года муниципальные программы Новокубанского района исполнены в сумме 1884,0млн. руб., что составляет 83,5 %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5318</TotalTime>
  <Words>482</Words>
  <Application>Microsoft Office PowerPoint</Application>
  <PresentationFormat>Экран (4:3)</PresentationFormat>
  <Paragraphs>202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Sans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Христозова Антонина</cp:lastModifiedBy>
  <cp:revision>521</cp:revision>
  <cp:lastPrinted>2020-09-03T14:39:26Z</cp:lastPrinted>
  <dcterms:modified xsi:type="dcterms:W3CDTF">2021-03-26T12:16:37Z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