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16" y="1296"/>
      </p:cViewPr>
      <p:guideLst>
        <p:guide orient="horz" pos="2925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МУНИЦИПАЛЬНЫЙ ДОЛГ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1302756370559801"/>
          <c:y val="2.57079381909787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245255901744537"/>
          <c:y val="0.61097573559466156"/>
          <c:w val="0.49371727246611385"/>
          <c:h val="0.389024264405338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2020 - 2 мес.xlsx]Осн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cat>
            <c:strRef>
              <c:f>'[Красота 2020 - 2 мес.xlsx]Осн параметры'!$A$20:$A$23</c:f>
              <c:strCache>
                <c:ptCount val="3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</c:strCache>
            </c:strRef>
          </c:cat>
          <c:val>
            <c:numRef>
              <c:f>'[Красота 2020 - 2 мес.xlsx]Осн параметры'!$B$20:$B$23</c:f>
              <c:numCache>
                <c:formatCode>#,##0.0</c:formatCode>
                <c:ptCount val="4"/>
                <c:pt idx="0">
                  <c:v>9.1</c:v>
                </c:pt>
                <c:pt idx="1">
                  <c:v>9.1</c:v>
                </c:pt>
                <c:pt idx="2">
                  <c:v>8.9</c:v>
                </c:pt>
              </c:numCache>
            </c:numRef>
          </c:val>
        </c:ser>
        <c:ser>
          <c:idx val="1"/>
          <c:order val="1"/>
          <c:tx>
            <c:strRef>
              <c:f>'[Красота 2020 - 2 мес.xlsx]Осн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cat>
            <c:strRef>
              <c:f>'[Красота 2020 - 2 мес.xlsx]Осн параметры'!$A$20:$A$23</c:f>
              <c:strCache>
                <c:ptCount val="3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</c:strCache>
            </c:strRef>
          </c:cat>
          <c:val>
            <c:numRef>
              <c:f>'[Красота 2020 - 2 мес.xlsx]Осн параметры'!$C$20:$C$23</c:f>
              <c:numCache>
                <c:formatCode>#,##0.0</c:formatCode>
                <c:ptCount val="4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2020 - 2 мес.xlsx]Осн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cat>
            <c:strRef>
              <c:f>'[Красота 2020 - 2 мес.xlsx]Осн параметры'!$A$20:$A$23</c:f>
              <c:strCache>
                <c:ptCount val="3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</c:strCache>
            </c:strRef>
          </c:cat>
          <c:val>
            <c:numRef>
              <c:f>'[Красота 2020 - 2 мес.xlsx]Осн параметры'!$D$20:$D$23</c:f>
              <c:numCache>
                <c:formatCode>#,##0.0</c:formatCode>
                <c:ptCount val="4"/>
                <c:pt idx="0">
                  <c:v>8.4</c:v>
                </c:pt>
                <c:pt idx="1">
                  <c:v>6.3</c:v>
                </c:pt>
                <c:pt idx="2">
                  <c:v>2.2000000000000002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8410112"/>
        <c:axId val="38411648"/>
      </c:barChart>
      <c:catAx>
        <c:axId val="38410112"/>
        <c:scaling>
          <c:orientation val="maxMin"/>
        </c:scaling>
        <c:delete val="0"/>
        <c:axPos val="l"/>
        <c:majorTickMark val="none"/>
        <c:minorTickMark val="none"/>
        <c:tickLblPos val="nextTo"/>
        <c:crossAx val="38411648"/>
        <c:crosses val="autoZero"/>
        <c:auto val="1"/>
        <c:lblAlgn val="ctr"/>
        <c:lblOffset val="100"/>
        <c:noMultiLvlLbl val="0"/>
      </c:catAx>
      <c:valAx>
        <c:axId val="38411648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38410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8712938660445223"/>
          <c:w val="0.67279408239072613"/>
          <c:h val="0.19206279349677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МУНИЦИПАЛЬНЫЙ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ДОЛГ МУНИЦИПАЛЬНОГО ОБРАЗОВАНИЯ НОВОКУБАНСКИЙ РАЙОН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2020 - 2 мес.xlsx]Осн параметры'!$B$27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cat>
            <c:strRef>
              <c:f>'[Красота 2020 - 2 мес.xlsx]Осн параметры'!$A$28:$A$31</c:f>
              <c:strCache>
                <c:ptCount val="3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</c:strCache>
            </c:strRef>
          </c:cat>
          <c:val>
            <c:numRef>
              <c:f>'[Красота 2020 - 2 мес.xlsx]Осн параметры'!$B$28:$B$31</c:f>
              <c:numCache>
                <c:formatCode>#,##0.0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2020 - 2 мес.xlsx]Осн параметры'!$C$27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cat>
            <c:strRef>
              <c:f>'[Красота 2020 - 2 мес.xlsx]Осн параметры'!$A$28:$A$31</c:f>
              <c:strCache>
                <c:ptCount val="3"/>
                <c:pt idx="0">
                  <c:v>на 01.01.2020г.</c:v>
                </c:pt>
                <c:pt idx="1">
                  <c:v>на 01.02.2020г.</c:v>
                </c:pt>
                <c:pt idx="2">
                  <c:v>на 01.03.2020г.</c:v>
                </c:pt>
              </c:strCache>
            </c:strRef>
          </c:cat>
          <c:val>
            <c:numRef>
              <c:f>'[Красота 2020 - 2 мес.xlsx]Осн параметры'!$C$28:$C$31</c:f>
              <c:numCache>
                <c:formatCode>#,##0.0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8430208"/>
        <c:axId val="38431744"/>
      </c:barChart>
      <c:catAx>
        <c:axId val="38430208"/>
        <c:scaling>
          <c:orientation val="maxMin"/>
        </c:scaling>
        <c:delete val="0"/>
        <c:axPos val="l"/>
        <c:majorTickMark val="none"/>
        <c:minorTickMark val="none"/>
        <c:tickLblPos val="nextTo"/>
        <c:crossAx val="38431744"/>
        <c:crosses val="autoZero"/>
        <c:auto val="1"/>
        <c:lblAlgn val="ctr"/>
        <c:lblOffset val="100"/>
        <c:noMultiLvlLbl val="0"/>
      </c:catAx>
      <c:valAx>
        <c:axId val="3843174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384302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2020 - 2 мес.xlsx]Доходы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2020 - 2 мес.xlsx]Доходы и дин конс'!$B$2:$M$2</c:f>
              <c:numCache>
                <c:formatCode>#,##0.0</c:formatCode>
                <c:ptCount val="12"/>
                <c:pt idx="0">
                  <c:v>49.536767000000005</c:v>
                </c:pt>
                <c:pt idx="1">
                  <c:v>45.479109000000022</c:v>
                </c:pt>
              </c:numCache>
            </c:numRef>
          </c:val>
        </c:ser>
        <c:ser>
          <c:idx val="1"/>
          <c:order val="1"/>
          <c:tx>
            <c:strRef>
              <c:f>'[Красота 2020 - 2 мес.xlsx]Доходы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2020 - 2 мес.xlsx]Доходы и дин конс'!$B$3:$M$3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8465536"/>
        <c:axId val="38467072"/>
      </c:barChart>
      <c:lineChart>
        <c:grouping val="standard"/>
        <c:varyColors val="0"/>
        <c:ser>
          <c:idx val="2"/>
          <c:order val="2"/>
          <c:tx>
            <c:strRef>
              <c:f>'[Красота 2020 - 2 мес.xlsx]Доходы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422336938624107E-2"/>
                  <c:y val="-6.2309536121870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2020 - 2 мес.xlsx]Доходы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2020 - 2 мес.xlsx]Доходы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2020 - 2 мес.xlsx]Доходы и дин конс'!$B$5:$G$5</c:f>
              <c:numCache>
                <c:formatCode>0.0</c:formatCode>
                <c:ptCount val="6"/>
                <c:pt idx="0">
                  <c:v>108.33832413250424</c:v>
                </c:pt>
                <c:pt idx="1">
                  <c:v>89.264075118329302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68992"/>
        <c:axId val="38724736"/>
      </c:lineChart>
      <c:catAx>
        <c:axId val="3846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8467072"/>
        <c:crosses val="autoZero"/>
        <c:auto val="1"/>
        <c:lblAlgn val="ctr"/>
        <c:lblOffset val="100"/>
        <c:noMultiLvlLbl val="0"/>
      </c:catAx>
      <c:valAx>
        <c:axId val="3846707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38465536"/>
        <c:crosses val="autoZero"/>
        <c:crossBetween val="between"/>
      </c:valAx>
      <c:catAx>
        <c:axId val="38468992"/>
        <c:scaling>
          <c:orientation val="minMax"/>
        </c:scaling>
        <c:delete val="1"/>
        <c:axPos val="b"/>
        <c:majorTickMark val="out"/>
        <c:minorTickMark val="none"/>
        <c:tickLblPos val="nextTo"/>
        <c:crossAx val="38724736"/>
        <c:crosses val="autoZero"/>
        <c:auto val="1"/>
        <c:lblAlgn val="ctr"/>
        <c:lblOffset val="100"/>
        <c:noMultiLvlLbl val="0"/>
      </c:catAx>
      <c:valAx>
        <c:axId val="3872473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846899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0479601166089687"/>
          <c:y val="0.91710572960877867"/>
          <c:w val="0.79040782933303466"/>
          <c:h val="8.289427039122133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2020 - 2 мес.xlsx]Доходы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2020 - 2 мес.xlsx]Доходы и дин район'!$B$2:$M$2</c:f>
              <c:numCache>
                <c:formatCode>#,##0.0</c:formatCode>
                <c:ptCount val="12"/>
                <c:pt idx="0">
                  <c:v>28.651189000000002</c:v>
                </c:pt>
                <c:pt idx="1">
                  <c:v>28.651189000000002</c:v>
                </c:pt>
              </c:numCache>
            </c:numRef>
          </c:val>
        </c:ser>
        <c:ser>
          <c:idx val="1"/>
          <c:order val="1"/>
          <c:tx>
            <c:strRef>
              <c:f>'[Красота 2020 - 2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2020 - 2 мес.xlsx]Доходы и дин район'!$B$3:$M$3</c:f>
              <c:numCache>
                <c:formatCode>#,##0.0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9880960"/>
        <c:axId val="39886848"/>
      </c:barChart>
      <c:lineChart>
        <c:grouping val="standard"/>
        <c:varyColors val="0"/>
        <c:ser>
          <c:idx val="2"/>
          <c:order val="2"/>
          <c:tx>
            <c:strRef>
              <c:f>'[Красота 2020 - 2 мес.xlsx]Доходы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422336938624107E-2"/>
                  <c:y val="-6.983019403790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2020 - 2 мес.xlsx]Доходы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2020 - 2 мес.xlsx]Доходы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2020 - 2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2020 - 2 мес.xlsx]Доходы и дин район'!$B$5:$G$5</c:f>
              <c:numCache>
                <c:formatCode>0.0</c:formatCode>
                <c:ptCount val="6"/>
                <c:pt idx="0">
                  <c:v>116.64368766030209</c:v>
                </c:pt>
                <c:pt idx="1">
                  <c:v>91.59490644759822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88768"/>
        <c:axId val="39890304"/>
      </c:lineChart>
      <c:catAx>
        <c:axId val="3988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886848"/>
        <c:crosses val="autoZero"/>
        <c:auto val="1"/>
        <c:lblAlgn val="ctr"/>
        <c:lblOffset val="100"/>
        <c:noMultiLvlLbl val="0"/>
      </c:catAx>
      <c:valAx>
        <c:axId val="3988684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39880960"/>
        <c:crosses val="autoZero"/>
        <c:crossBetween val="between"/>
      </c:valAx>
      <c:catAx>
        <c:axId val="39888768"/>
        <c:scaling>
          <c:orientation val="minMax"/>
        </c:scaling>
        <c:delete val="1"/>
        <c:axPos val="b"/>
        <c:majorTickMark val="out"/>
        <c:minorTickMark val="none"/>
        <c:tickLblPos val="nextTo"/>
        <c:crossAx val="39890304"/>
        <c:crosses val="autoZero"/>
        <c:auto val="1"/>
        <c:lblAlgn val="ctr"/>
        <c:lblOffset val="100"/>
        <c:noMultiLvlLbl val="0"/>
      </c:catAx>
      <c:valAx>
        <c:axId val="3989030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988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0225858046188291"/>
          <c:y val="0.93208922055766841"/>
          <c:w val="0.79548283907623418"/>
          <c:h val="6.791077944233159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0596609073854172E-2"/>
          <c:y val="0.16966698951750012"/>
          <c:w val="0.31084836390975329"/>
          <c:h val="0.67723155357160514"/>
        </c:manualLayout>
      </c:layout>
      <c:doughnutChart>
        <c:varyColors val="1"/>
        <c:ser>
          <c:idx val="0"/>
          <c:order val="0"/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3"/>
              <c:layout>
                <c:manualLayout>
                  <c:x val="2.4167785030552998E-2"/>
                  <c:y val="-8.100504942105308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2020 - 2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2020 - 2 мес.xlsx]Структура конс и район'!$B$17:$B$22</c:f>
              <c:numCache>
                <c:formatCode>#,##0.0</c:formatCode>
                <c:ptCount val="6"/>
                <c:pt idx="1">
                  <c:v>40.434690000000003</c:v>
                </c:pt>
                <c:pt idx="2">
                  <c:v>7.7417299999999996</c:v>
                </c:pt>
                <c:pt idx="3">
                  <c:v>2.92699</c:v>
                </c:pt>
                <c:pt idx="4">
                  <c:v>146.80000000000001</c:v>
                </c:pt>
                <c:pt idx="5" formatCode="0.0">
                  <c:v>4.1126989999999992</c:v>
                </c:pt>
              </c:numCache>
            </c:numRef>
          </c:val>
        </c:ser>
        <c:ser>
          <c:idx val="1"/>
          <c:order val="1"/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2020 - 2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2020 - 2 мес.xlsx]Структура конс и район'!$C$17:$C$22</c:f>
              <c:numCache>
                <c:formatCode>General</c:formatCode>
                <c:ptCount val="6"/>
                <c:pt idx="0" formatCode="#,##0.0">
                  <c:v>55.4</c:v>
                </c:pt>
                <c:pt idx="4" formatCode="#,##0.0">
                  <c:v>146.80000000000001</c:v>
                </c:pt>
                <c:pt idx="5" formatCode="#,##0.0">
                  <c:v>4.1126989999999992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133703037499735"/>
          <c:y val="0.27236066254476404"/>
          <c:w val="0.3253810927410572"/>
          <c:h val="0.439442187748656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'[Красота 2020 - 2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2020 - 2 мес.xlsx]из анализа исполнения по пос'!$B$22:$B$30</c:f>
              <c:numCache>
                <c:formatCode>#,##0.0</c:formatCode>
                <c:ptCount val="9"/>
                <c:pt idx="0">
                  <c:v>99.275171218353776</c:v>
                </c:pt>
                <c:pt idx="1">
                  <c:v>96.379925905094964</c:v>
                </c:pt>
                <c:pt idx="2">
                  <c:v>114.1125550193632</c:v>
                </c:pt>
                <c:pt idx="3">
                  <c:v>97.825071540167187</c:v>
                </c:pt>
                <c:pt idx="4">
                  <c:v>51.579561781609208</c:v>
                </c:pt>
                <c:pt idx="5">
                  <c:v>100.17817336026087</c:v>
                </c:pt>
                <c:pt idx="6">
                  <c:v>97.848004934592609</c:v>
                </c:pt>
                <c:pt idx="7">
                  <c:v>96.189631469244773</c:v>
                </c:pt>
                <c:pt idx="8">
                  <c:v>99.149150780022893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022400"/>
        <c:axId val="40023936"/>
      </c:barChart>
      <c:catAx>
        <c:axId val="40022400"/>
        <c:scaling>
          <c:orientation val="maxMin"/>
        </c:scaling>
        <c:delete val="0"/>
        <c:axPos val="l"/>
        <c:majorTickMark val="none"/>
        <c:minorTickMark val="none"/>
        <c:tickLblPos val="nextTo"/>
        <c:crossAx val="40023936"/>
        <c:crosses val="autoZero"/>
        <c:auto val="1"/>
        <c:lblAlgn val="ctr"/>
        <c:lblOffset val="100"/>
        <c:noMultiLvlLbl val="0"/>
      </c:catAx>
      <c:valAx>
        <c:axId val="40023936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40022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036393083970255E-2"/>
          <c:y val="0.15865016499668205"/>
          <c:w val="0.29349792184339452"/>
          <c:h val="0.74762976786363089"/>
        </c:manualLayout>
      </c:layout>
      <c:doughnutChart>
        <c:varyColors val="1"/>
        <c:ser>
          <c:idx val="0"/>
          <c:order val="0"/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2020 - 2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2020 - 2 мес.xlsx]Структура конс и район'!$B$4:$B$11</c:f>
              <c:numCache>
                <c:formatCode>#,##0.0</c:formatCode>
                <c:ptCount val="8"/>
                <c:pt idx="1">
                  <c:v>54.095520000000008</c:v>
                </c:pt>
                <c:pt idx="2">
                  <c:v>9.2604230000000012</c:v>
                </c:pt>
                <c:pt idx="3">
                  <c:v>14.289634</c:v>
                </c:pt>
                <c:pt idx="4">
                  <c:v>8.6143499999999982</c:v>
                </c:pt>
                <c:pt idx="5">
                  <c:v>3.2219799999999998</c:v>
                </c:pt>
                <c:pt idx="6">
                  <c:v>171.2</c:v>
                </c:pt>
                <c:pt idx="7" formatCode="0.0">
                  <c:v>5.5339689999999999</c:v>
                </c:pt>
              </c:numCache>
            </c:numRef>
          </c:val>
        </c:ser>
        <c:ser>
          <c:idx val="1"/>
          <c:order val="1"/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'[Красота 2020 - 2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2020 - 2 мес.xlsx]Структура конс и район'!$C$4:$C$11</c:f>
              <c:numCache>
                <c:formatCode>General</c:formatCode>
                <c:ptCount val="8"/>
                <c:pt idx="0" formatCode="#,##0.0">
                  <c:v>95.2</c:v>
                </c:pt>
                <c:pt idx="6" formatCode="#,##0.0">
                  <c:v>171.2</c:v>
                </c:pt>
                <c:pt idx="7" formatCode="#,##0.0">
                  <c:v>5.5339689999999999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9552945842979531"/>
          <c:y val="0.24592500232706876"/>
          <c:w val="0.30506510889399163"/>
          <c:h val="0.646671390866480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2,3% </a:t>
                    </a:r>
                    <a:endParaRPr lang="ru-RU" dirty="0" smtClean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62,8%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8,5 %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257,7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2020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41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52" cy="5598"/>
                <a:chOff x="89" y="0"/>
                <a:chExt cx="5452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40" y="2898"/>
                  <a:ext cx="2701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47961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26586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82584" y="4565647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2584" y="1873822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4" y="2646429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82580" y="378758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24515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79996" y="5337442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04446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0914" y="4950685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82581" y="4174332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22414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:a16="http://schemas.microsoft.com/office/drawing/2014/main" xmlns="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01008" y="5387262"/>
            <a:ext cx="407044" cy="550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:a16="http://schemas.microsoft.com/office/drawing/2014/main" xmlns="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4662251"/>
            <a:ext cx="407044" cy="554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:a16="http://schemas.microsoft.com/office/drawing/2014/main" xmlns="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4944" y="5387262"/>
            <a:ext cx="403241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:a16="http://schemas.microsoft.com/office/drawing/2014/main" xmlns="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042" y="4659301"/>
            <a:ext cx="400143" cy="557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:a16="http://schemas.microsoft.com/office/drawing/2014/main" xmlns="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5387262"/>
            <a:ext cx="400143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:a16="http://schemas.microsoft.com/office/drawing/2014/main" xmlns="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4659302"/>
            <a:ext cx="400143" cy="557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:a16="http://schemas.microsoft.com/office/drawing/2014/main" xmlns="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87263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:a16="http://schemas.microsoft.com/office/drawing/2014/main" xmlns="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62251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:a16="http://schemas.microsoft.com/office/drawing/2014/main" xmlns="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005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xmlns="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C0070E7D-81DB-442B-92AA-C16DBEB05C72}"/>
              </a:ext>
            </a:extLst>
          </p:cNvPr>
          <p:cNvSpPr/>
          <p:nvPr/>
        </p:nvSpPr>
        <p:spPr>
          <a:xfrm>
            <a:off x="2264798" y="3203848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:a16="http://schemas.microsoft.com/office/drawing/2014/main" xmlns="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14729" y="3086575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58652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2020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2 185,2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1 426,2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2 174,1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-104,3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09763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27884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 мес.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1 225,6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25642"/>
              </p:ext>
            </p:extLst>
          </p:nvPr>
        </p:nvGraphicFramePr>
        <p:xfrm>
          <a:off x="-144413" y="6219530"/>
          <a:ext cx="4796802" cy="274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791197"/>
              </p:ext>
            </p:extLst>
          </p:nvPr>
        </p:nvGraphicFramePr>
        <p:xfrm>
          <a:off x="3760310" y="6254714"/>
          <a:ext cx="3302080" cy="288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8193" y="4860032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862397"/>
              </p:ext>
            </p:extLst>
          </p:nvPr>
        </p:nvGraphicFramePr>
        <p:xfrm>
          <a:off x="26591" y="1170356"/>
          <a:ext cx="6786785" cy="368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344743"/>
              </p:ext>
            </p:extLst>
          </p:nvPr>
        </p:nvGraphicFramePr>
        <p:xfrm>
          <a:off x="26591" y="5198587"/>
          <a:ext cx="6786785" cy="383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827716"/>
              </p:ext>
            </p:extLst>
          </p:nvPr>
        </p:nvGraphicFramePr>
        <p:xfrm>
          <a:off x="-38516" y="6017496"/>
          <a:ext cx="6831408" cy="313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8719" y="7380312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74,5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51852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146,8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326423"/>
              </p:ext>
            </p:extLst>
          </p:nvPr>
        </p:nvGraphicFramePr>
        <p:xfrm>
          <a:off x="26590" y="709221"/>
          <a:ext cx="6786785" cy="292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664563"/>
              </p:ext>
            </p:extLst>
          </p:nvPr>
        </p:nvGraphicFramePr>
        <p:xfrm>
          <a:off x="87104" y="3538984"/>
          <a:ext cx="678678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08720" y="4686399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266,4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24921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февраль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745128"/>
              </p:ext>
            </p:extLst>
          </p:nvPr>
        </p:nvGraphicFramePr>
        <p:xfrm>
          <a:off x="-675455" y="1353204"/>
          <a:ext cx="8784976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66509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февраль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43787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февраль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236,1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январь-февраль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2020 года муниципальные программы Новокубанского района исполнены в сумме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236,1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11,4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661</Words>
  <Application>Microsoft Office PowerPoint</Application>
  <PresentationFormat>Экран (4:3)</PresentationFormat>
  <Paragraphs>278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413</cp:revision>
  <cp:lastPrinted>2020-03-25T09:09:17Z</cp:lastPrinted>
  <dcterms:modified xsi:type="dcterms:W3CDTF">2020-05-29T09:17:02Z</dcterms:modified>
</cp:coreProperties>
</file>