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7" r:id="rId2"/>
    <p:sldId id="269" r:id="rId3"/>
    <p:sldId id="268" r:id="rId4"/>
    <p:sldId id="270" r:id="rId5"/>
    <p:sldId id="271" r:id="rId6"/>
    <p:sldId id="272" r:id="rId7"/>
    <p:sldId id="273" r:id="rId8"/>
  </p:sldIdLst>
  <p:sldSz cx="6858000" cy="9144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pos="22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DCDB"/>
    <a:srgbClr val="CCECF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2016" y="1296"/>
      </p:cViewPr>
      <p:guideLst>
        <p:guide orient="horz" pos="2925"/>
        <p:guide pos="2160"/>
        <p:guide pos="22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3.bin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4.bin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5.bin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6.bin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7.bin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>
                <a:solidFill>
                  <a:schemeClr val="accent5">
                    <a:lumMod val="50000"/>
                  </a:schemeClr>
                </a:solidFill>
              </a:defRPr>
            </a:pPr>
            <a:r>
              <a:rPr lang="ru-RU" sz="1400">
                <a:solidFill>
                  <a:schemeClr val="accent5">
                    <a:lumMod val="50000"/>
                  </a:schemeClr>
                </a:solidFill>
              </a:rPr>
              <a:t>МУНИЦИПАЛЬНЫЙ ДОЛГ</a:t>
            </a:r>
            <a:r>
              <a:rPr lang="ru-RU" sz="1400" baseline="0">
                <a:solidFill>
                  <a:schemeClr val="accent5">
                    <a:lumMod val="50000"/>
                  </a:schemeClr>
                </a:solidFill>
              </a:rPr>
              <a:t> КОНСОЛИДИРОВАННОГО БЮДЖЕТА НОВОКУБАНСКОГО РАЙОНА</a:t>
            </a:r>
            <a:endParaRPr lang="ru-RU" sz="1400">
              <a:solidFill>
                <a:schemeClr val="accent5">
                  <a:lumMod val="50000"/>
                </a:schemeClr>
              </a:solidFill>
            </a:endParaRPr>
          </a:p>
        </c:rich>
      </c:tx>
      <c:layout>
        <c:manualLayout>
          <c:xMode val="edge"/>
          <c:yMode val="edge"/>
          <c:x val="0.11302756370559801"/>
          <c:y val="2.5707938190978778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8245255901744537"/>
          <c:y val="0.61097573559466156"/>
          <c:w val="0.49371727246611385"/>
          <c:h val="0.38902426440533849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'[Красота 2020 - 2 мес.xlsx]Осн параметры'!$B$19</c:f>
              <c:strCache>
                <c:ptCount val="1"/>
                <c:pt idx="0">
                  <c:v>Бюджетные кредиты</c:v>
                </c:pt>
              </c:strCache>
            </c:strRef>
          </c:tx>
          <c:invertIfNegative val="0"/>
          <c:cat>
            <c:strRef>
              <c:f>'[Красота 2020 - 2 мес.xlsx]Осн параметры'!$A$20:$A$23</c:f>
              <c:strCache>
                <c:ptCount val="3"/>
                <c:pt idx="0">
                  <c:v>на 01.01.2020г.</c:v>
                </c:pt>
                <c:pt idx="1">
                  <c:v>на 01.02.2020г.</c:v>
                </c:pt>
                <c:pt idx="2">
                  <c:v>на 01.03.2020г.</c:v>
                </c:pt>
              </c:strCache>
            </c:strRef>
          </c:cat>
          <c:val>
            <c:numRef>
              <c:f>'[Красота 2020 - 2 мес.xlsx]Осн параметры'!$B$20:$B$23</c:f>
              <c:numCache>
                <c:formatCode>#,##0.0</c:formatCode>
                <c:ptCount val="4"/>
                <c:pt idx="0">
                  <c:v>9.1</c:v>
                </c:pt>
                <c:pt idx="1">
                  <c:v>9.1</c:v>
                </c:pt>
                <c:pt idx="2">
                  <c:v>8.9</c:v>
                </c:pt>
              </c:numCache>
            </c:numRef>
          </c:val>
        </c:ser>
        <c:ser>
          <c:idx val="1"/>
          <c:order val="1"/>
          <c:tx>
            <c:strRef>
              <c:f>'[Красота 2020 - 2 мес.xlsx]Осн параметры'!$C$19</c:f>
              <c:strCache>
                <c:ptCount val="1"/>
                <c:pt idx="0">
                  <c:v>Кредиты кредитных организаций</c:v>
                </c:pt>
              </c:strCache>
            </c:strRef>
          </c:tx>
          <c:invertIfNegative val="0"/>
          <c:cat>
            <c:strRef>
              <c:f>'[Красота 2020 - 2 мес.xlsx]Осн параметры'!$A$20:$A$23</c:f>
              <c:strCache>
                <c:ptCount val="3"/>
                <c:pt idx="0">
                  <c:v>на 01.01.2020г.</c:v>
                </c:pt>
                <c:pt idx="1">
                  <c:v>на 01.02.2020г.</c:v>
                </c:pt>
                <c:pt idx="2">
                  <c:v>на 01.03.2020г.</c:v>
                </c:pt>
              </c:strCache>
            </c:strRef>
          </c:cat>
          <c:val>
            <c:numRef>
              <c:f>'[Красота 2020 - 2 мес.xlsx]Осн параметры'!$C$20:$C$23</c:f>
              <c:numCache>
                <c:formatCode>#,##0.0</c:formatCode>
                <c:ptCount val="4"/>
                <c:pt idx="0">
                  <c:v>10.5</c:v>
                </c:pt>
                <c:pt idx="1">
                  <c:v>10.5</c:v>
                </c:pt>
                <c:pt idx="2">
                  <c:v>10.5</c:v>
                </c:pt>
              </c:numCache>
            </c:numRef>
          </c:val>
        </c:ser>
        <c:ser>
          <c:idx val="2"/>
          <c:order val="2"/>
          <c:tx>
            <c:strRef>
              <c:f>'[Красота 2020 - 2 мес.xlsx]Осн параметры'!$D$19</c:f>
              <c:strCache>
                <c:ptCount val="1"/>
                <c:pt idx="0">
                  <c:v>муниципальные гарантии</c:v>
                </c:pt>
              </c:strCache>
            </c:strRef>
          </c:tx>
          <c:invertIfNegative val="0"/>
          <c:cat>
            <c:strRef>
              <c:f>'[Красота 2020 - 2 мес.xlsx]Осн параметры'!$A$20:$A$23</c:f>
              <c:strCache>
                <c:ptCount val="3"/>
                <c:pt idx="0">
                  <c:v>на 01.01.2020г.</c:v>
                </c:pt>
                <c:pt idx="1">
                  <c:v>на 01.02.2020г.</c:v>
                </c:pt>
                <c:pt idx="2">
                  <c:v>на 01.03.2020г.</c:v>
                </c:pt>
              </c:strCache>
            </c:strRef>
          </c:cat>
          <c:val>
            <c:numRef>
              <c:f>'[Красота 2020 - 2 мес.xlsx]Осн параметры'!$D$20:$D$23</c:f>
              <c:numCache>
                <c:formatCode>#,##0.0</c:formatCode>
                <c:ptCount val="4"/>
                <c:pt idx="0">
                  <c:v>8.4</c:v>
                </c:pt>
                <c:pt idx="1">
                  <c:v>6.3</c:v>
                </c:pt>
                <c:pt idx="2">
                  <c:v>2.2000000000000002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38410112"/>
        <c:axId val="38411648"/>
      </c:barChart>
      <c:catAx>
        <c:axId val="38410112"/>
        <c:scaling>
          <c:orientation val="maxMin"/>
        </c:scaling>
        <c:delete val="0"/>
        <c:axPos val="l"/>
        <c:majorTickMark val="none"/>
        <c:minorTickMark val="none"/>
        <c:tickLblPos val="nextTo"/>
        <c:crossAx val="38411648"/>
        <c:crosses val="autoZero"/>
        <c:auto val="1"/>
        <c:lblAlgn val="ctr"/>
        <c:lblOffset val="100"/>
        <c:noMultiLvlLbl val="0"/>
      </c:catAx>
      <c:valAx>
        <c:axId val="38411648"/>
        <c:scaling>
          <c:orientation val="minMax"/>
        </c:scaling>
        <c:delete val="1"/>
        <c:axPos val="t"/>
        <c:numFmt formatCode="#,##0.0" sourceLinked="1"/>
        <c:majorTickMark val="out"/>
        <c:minorTickMark val="none"/>
        <c:tickLblPos val="nextTo"/>
        <c:crossAx val="3841011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5.4140201224846897E-2"/>
          <c:y val="0.38712938660445223"/>
          <c:w val="0.67279408239072613"/>
          <c:h val="0.1920627934967733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>
                <a:solidFill>
                  <a:schemeClr val="accent5">
                    <a:lumMod val="50000"/>
                  </a:schemeClr>
                </a:solidFill>
              </a:defRPr>
            </a:pPr>
            <a:r>
              <a:rPr lang="ru-RU" sz="1400">
                <a:solidFill>
                  <a:schemeClr val="accent5">
                    <a:lumMod val="50000"/>
                  </a:schemeClr>
                </a:solidFill>
              </a:rPr>
              <a:t>МУНИЦИПАЛЬНЫЙ</a:t>
            </a:r>
            <a:r>
              <a:rPr lang="ru-RU" sz="1400" baseline="0">
                <a:solidFill>
                  <a:schemeClr val="accent5">
                    <a:lumMod val="50000"/>
                  </a:schemeClr>
                </a:solidFill>
              </a:rPr>
              <a:t> ДОЛГ МУНИЦИПАЛЬНОГО ОБРАЗОВАНИЯ НОВОКУБАНСКИЙ РАЙОН</a:t>
            </a:r>
            <a:endParaRPr lang="ru-RU" sz="1400">
              <a:solidFill>
                <a:schemeClr val="accent5">
                  <a:lumMod val="50000"/>
                </a:schemeClr>
              </a:solidFill>
            </a:endParaRPr>
          </a:p>
        </c:rich>
      </c:tx>
      <c:layout/>
      <c:overlay val="0"/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'[Красота 2020 - 2 мес.xlsx]Осн параметры'!$B$27</c:f>
              <c:strCache>
                <c:ptCount val="1"/>
                <c:pt idx="0">
                  <c:v>Бюджетные кредиты</c:v>
                </c:pt>
              </c:strCache>
            </c:strRef>
          </c:tx>
          <c:invertIfNegative val="0"/>
          <c:cat>
            <c:strRef>
              <c:f>'[Красота 2020 - 2 мес.xlsx]Осн параметры'!$A$28:$A$31</c:f>
              <c:strCache>
                <c:ptCount val="3"/>
                <c:pt idx="0">
                  <c:v>на 01.01.2020г.</c:v>
                </c:pt>
                <c:pt idx="1">
                  <c:v>на 01.02.2020г.</c:v>
                </c:pt>
                <c:pt idx="2">
                  <c:v>на 01.03.2020г.</c:v>
                </c:pt>
              </c:strCache>
            </c:strRef>
          </c:cat>
          <c:val>
            <c:numRef>
              <c:f>'[Красота 2020 - 2 мес.xlsx]Осн параметры'!$B$28:$B$31</c:f>
              <c:numCache>
                <c:formatCode>#,##0.0</c:formatCode>
                <c:ptCount val="4"/>
                <c:pt idx="0">
                  <c:v>3</c:v>
                </c:pt>
                <c:pt idx="1">
                  <c:v>3</c:v>
                </c:pt>
                <c:pt idx="2">
                  <c:v>3</c:v>
                </c:pt>
              </c:numCache>
            </c:numRef>
          </c:val>
        </c:ser>
        <c:ser>
          <c:idx val="1"/>
          <c:order val="1"/>
          <c:tx>
            <c:strRef>
              <c:f>'[Красота 2020 - 2 мес.xlsx]Осн параметры'!$C$27</c:f>
              <c:strCache>
                <c:ptCount val="1"/>
                <c:pt idx="0">
                  <c:v>Кредиты кредитных организаций</c:v>
                </c:pt>
              </c:strCache>
            </c:strRef>
          </c:tx>
          <c:invertIfNegative val="0"/>
          <c:cat>
            <c:strRef>
              <c:f>'[Красота 2020 - 2 мес.xlsx]Осн параметры'!$A$28:$A$31</c:f>
              <c:strCache>
                <c:ptCount val="3"/>
                <c:pt idx="0">
                  <c:v>на 01.01.2020г.</c:v>
                </c:pt>
                <c:pt idx="1">
                  <c:v>на 01.02.2020г.</c:v>
                </c:pt>
                <c:pt idx="2">
                  <c:v>на 01.03.2020г.</c:v>
                </c:pt>
              </c:strCache>
            </c:strRef>
          </c:cat>
          <c:val>
            <c:numRef>
              <c:f>'[Красота 2020 - 2 мес.xlsx]Осн параметры'!$C$28:$C$31</c:f>
              <c:numCache>
                <c:formatCode>#,##0.0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38430208"/>
        <c:axId val="38431744"/>
      </c:barChart>
      <c:catAx>
        <c:axId val="38430208"/>
        <c:scaling>
          <c:orientation val="maxMin"/>
        </c:scaling>
        <c:delete val="0"/>
        <c:axPos val="l"/>
        <c:majorTickMark val="none"/>
        <c:minorTickMark val="none"/>
        <c:tickLblPos val="nextTo"/>
        <c:crossAx val="38431744"/>
        <c:crosses val="autoZero"/>
        <c:auto val="1"/>
        <c:lblAlgn val="ctr"/>
        <c:lblOffset val="100"/>
        <c:noMultiLvlLbl val="0"/>
      </c:catAx>
      <c:valAx>
        <c:axId val="38431744"/>
        <c:scaling>
          <c:orientation val="minMax"/>
        </c:scaling>
        <c:delete val="1"/>
        <c:axPos val="t"/>
        <c:numFmt formatCode="#,##0.0" sourceLinked="1"/>
        <c:majorTickMark val="none"/>
        <c:minorTickMark val="none"/>
        <c:tickLblPos val="nextTo"/>
        <c:crossAx val="38430208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7781870344965826E-2"/>
          <c:y val="9.6441921503998052E-2"/>
          <c:w val="0.9247161407926634"/>
          <c:h val="0.751202832204113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'[Красота 2020 - 2 мес.xlsx]Доходы и дин конс'!$A$2</c:f>
              <c:strCache>
                <c:ptCount val="1"/>
                <c:pt idx="0">
                  <c:v>2020год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numFmt formatCode="#,##0.0" sourceLinked="0"/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'[Красота 2020 - 2 мес.xlsx]Доходы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'[Красота 2020 - 2 мес.xlsx]Доходы и дин конс'!$B$2:$M$2</c:f>
              <c:numCache>
                <c:formatCode>#,##0.0</c:formatCode>
                <c:ptCount val="12"/>
                <c:pt idx="0">
                  <c:v>49.536767000000005</c:v>
                </c:pt>
                <c:pt idx="1">
                  <c:v>45.479109000000022</c:v>
                </c:pt>
              </c:numCache>
            </c:numRef>
          </c:val>
        </c:ser>
        <c:ser>
          <c:idx val="1"/>
          <c:order val="1"/>
          <c:tx>
            <c:strRef>
              <c:f>'[Красота 2020 - 2 мес.xlsx]Доходы и дин конс'!$A$3</c:f>
              <c:strCache>
                <c:ptCount val="1"/>
                <c:pt idx="0">
                  <c:v>2019год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numFmt formatCode="#,##0.0" sourceLinked="0"/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'[Красота 2020 - 2 мес.xlsx]Доходы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'[Красота 2020 - 2 мес.xlsx]Доходы и дин конс'!$B$3:$M$3</c:f>
              <c:numCache>
                <c:formatCode>#,##0.0</c:formatCode>
                <c:ptCount val="12"/>
                <c:pt idx="0">
                  <c:v>45.724139999999984</c:v>
                </c:pt>
                <c:pt idx="1">
                  <c:v>50.948949999999989</c:v>
                </c:pt>
                <c:pt idx="2">
                  <c:v>48.472829999999995</c:v>
                </c:pt>
                <c:pt idx="3">
                  <c:v>69.548720000000003</c:v>
                </c:pt>
                <c:pt idx="4">
                  <c:v>45.852270000000004</c:v>
                </c:pt>
                <c:pt idx="5">
                  <c:v>38.503589999999996</c:v>
                </c:pt>
                <c:pt idx="6">
                  <c:v>76.274869999999964</c:v>
                </c:pt>
                <c:pt idx="7">
                  <c:v>49.067260000000012</c:v>
                </c:pt>
                <c:pt idx="8">
                  <c:v>56.023660999999976</c:v>
                </c:pt>
                <c:pt idx="9">
                  <c:v>90.992944999999992</c:v>
                </c:pt>
                <c:pt idx="10">
                  <c:v>77.971573000000035</c:v>
                </c:pt>
                <c:pt idx="11">
                  <c:v>90.946681999999996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38465536"/>
        <c:axId val="38467072"/>
      </c:barChart>
      <c:lineChart>
        <c:grouping val="standard"/>
        <c:varyColors val="0"/>
        <c:ser>
          <c:idx val="2"/>
          <c:order val="2"/>
          <c:tx>
            <c:strRef>
              <c:f>'[Красота 2020 - 2 мес.xlsx]Доходы и дин конс'!$A$4</c:f>
              <c:strCache>
                <c:ptCount val="1"/>
                <c:pt idx="0">
                  <c:v>динамика в 2019 году</c:v>
                </c:pt>
              </c:strCache>
            </c:strRef>
          </c:tx>
          <c:dLbls>
            <c:dLbl>
              <c:idx val="0"/>
              <c:layout>
                <c:manualLayout>
                  <c:x val="-3.330151153540175E-2"/>
                  <c:y val="4.30927180614050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4422336938624107E-2"/>
                  <c:y val="-6.230953612187092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'[Красота 2020 - 2 мес.xlsx]Доходы и дин конс'!$B$1:$J$1</c:f>
              <c:strCache>
                <c:ptCount val="9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</c:strCache>
            </c:strRef>
          </c:cat>
          <c:val>
            <c:numRef>
              <c:f>'[Красота 2020 - 2 мес.xlsx]Доходы и дин конс'!$B$4:$M$4</c:f>
              <c:numCache>
                <c:formatCode>0.0</c:formatCode>
                <c:ptCount val="12"/>
                <c:pt idx="0">
                  <c:v>107.82472004544638</c:v>
                </c:pt>
                <c:pt idx="1">
                  <c:v>116.87865841181227</c:v>
                </c:pt>
                <c:pt idx="2">
                  <c:v>76.731280014196102</c:v>
                </c:pt>
                <c:pt idx="3">
                  <c:v>113.95029611238017</c:v>
                </c:pt>
                <c:pt idx="4">
                  <c:v>108.29544558122137</c:v>
                </c:pt>
                <c:pt idx="5">
                  <c:v>70.298419090321033</c:v>
                </c:pt>
                <c:pt idx="6">
                  <c:v>105.97787507239629</c:v>
                </c:pt>
                <c:pt idx="7">
                  <c:v>90.111381095093506</c:v>
                </c:pt>
                <c:pt idx="8">
                  <c:v>111.63400824786309</c:v>
                </c:pt>
                <c:pt idx="9">
                  <c:v>111.7285821772734</c:v>
                </c:pt>
                <c:pt idx="10">
                  <c:v>96.50538368377768</c:v>
                </c:pt>
                <c:pt idx="11">
                  <c:v>114.56980774497478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'[Красота 2020 - 2 мес.xlsx]Доходы и дин конс'!$A$5</c:f>
              <c:strCache>
                <c:ptCount val="1"/>
                <c:pt idx="0">
                  <c:v>динамика в 2020 году</c:v>
                </c:pt>
              </c:strCache>
            </c:strRef>
          </c:tx>
          <c:marker>
            <c:symbol val="square"/>
            <c:size val="7"/>
            <c:spPr>
              <a:solidFill>
                <a:schemeClr val="accent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3.6483691328560067E-2"/>
                  <c:y val="-3.75271928218275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chemeClr val="accent2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'[Красота 2020 - 2 мес.xlsx]Доходы и дин конс'!$B$1:$J$1</c:f>
              <c:strCache>
                <c:ptCount val="9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</c:strCache>
            </c:strRef>
          </c:cat>
          <c:val>
            <c:numRef>
              <c:f>'[Красота 2020 - 2 мес.xlsx]Доходы и дин конс'!$B$5:$G$5</c:f>
              <c:numCache>
                <c:formatCode>0.0</c:formatCode>
                <c:ptCount val="6"/>
                <c:pt idx="0">
                  <c:v>108.33832413250424</c:v>
                </c:pt>
                <c:pt idx="1">
                  <c:v>89.264075118329302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8468992"/>
        <c:axId val="38724736"/>
      </c:lineChart>
      <c:catAx>
        <c:axId val="38465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38467072"/>
        <c:crosses val="autoZero"/>
        <c:auto val="1"/>
        <c:lblAlgn val="ctr"/>
        <c:lblOffset val="100"/>
        <c:noMultiLvlLbl val="0"/>
      </c:catAx>
      <c:valAx>
        <c:axId val="38467072"/>
        <c:scaling>
          <c:orientation val="minMax"/>
          <c:max val="15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,##0.0" sourceLinked="1"/>
        <c:majorTickMark val="none"/>
        <c:minorTickMark val="none"/>
        <c:tickLblPos val="nextTo"/>
        <c:crossAx val="38465536"/>
        <c:crosses val="autoZero"/>
        <c:crossBetween val="between"/>
      </c:valAx>
      <c:catAx>
        <c:axId val="38468992"/>
        <c:scaling>
          <c:orientation val="minMax"/>
        </c:scaling>
        <c:delete val="1"/>
        <c:axPos val="b"/>
        <c:majorTickMark val="out"/>
        <c:minorTickMark val="none"/>
        <c:tickLblPos val="nextTo"/>
        <c:crossAx val="38724736"/>
        <c:crosses val="autoZero"/>
        <c:auto val="1"/>
        <c:lblAlgn val="ctr"/>
        <c:lblOffset val="100"/>
        <c:noMultiLvlLbl val="0"/>
      </c:catAx>
      <c:valAx>
        <c:axId val="38724736"/>
        <c:scaling>
          <c:orientation val="minMax"/>
          <c:max val="190"/>
          <c:min val="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 b="0"/>
                  <a:t>с начала года,</a:t>
                </a:r>
                <a:r>
                  <a:rPr lang="ru-RU" b="0" baseline="0"/>
                  <a:t> %</a:t>
                </a:r>
                <a:endParaRPr lang="ru-RU" b="0"/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38468992"/>
        <c:crosses val="max"/>
        <c:crossBetween val="between"/>
      </c:valAx>
    </c:plotArea>
    <c:legend>
      <c:legendPos val="b"/>
      <c:layout>
        <c:manualLayout>
          <c:xMode val="edge"/>
          <c:yMode val="edge"/>
          <c:x val="0.10479601166089687"/>
          <c:y val="0.91710572960877867"/>
          <c:w val="0.79040782933303466"/>
          <c:h val="8.2894270391221339E-2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7781870344965826E-2"/>
          <c:y val="9.6441921503998052E-2"/>
          <c:w val="0.9247161407926634"/>
          <c:h val="0.751202832204113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'[Красота 2020 - 2 мес.xlsx]Доходы и дин район'!$A$2</c:f>
              <c:strCache>
                <c:ptCount val="1"/>
                <c:pt idx="0">
                  <c:v>2020год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numFmt formatCode="#,##0.0" sourceLinked="0"/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'[Красота 2020 - 2 мес.xlsx]Доходы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'[Красота 2020 - 2 мес.xlsx]Доходы и дин район'!$B$2:$M$2</c:f>
              <c:numCache>
                <c:formatCode>#,##0.0</c:formatCode>
                <c:ptCount val="12"/>
                <c:pt idx="0">
                  <c:v>28.651189000000002</c:v>
                </c:pt>
                <c:pt idx="1">
                  <c:v>28.651189000000002</c:v>
                </c:pt>
              </c:numCache>
            </c:numRef>
          </c:val>
        </c:ser>
        <c:ser>
          <c:idx val="1"/>
          <c:order val="1"/>
          <c:tx>
            <c:strRef>
              <c:f>'[Красота 2020 - 2 мес.xlsx]Доходы и дин район'!$A$3</c:f>
              <c:strCache>
                <c:ptCount val="1"/>
                <c:pt idx="0">
                  <c:v>2018 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numFmt formatCode="#,##0.0" sourceLinked="0"/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'[Красота 2020 - 2 мес.xlsx]Доходы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'[Красота 2020 - 2 мес.xlsx]Доходы и дин район'!$B$3:$M$3</c:f>
              <c:numCache>
                <c:formatCode>#,##0.0</c:formatCode>
                <c:ptCount val="12"/>
                <c:pt idx="0">
                  <c:v>24.562999999999999</c:v>
                </c:pt>
                <c:pt idx="1">
                  <c:v>31.280330000000003</c:v>
                </c:pt>
                <c:pt idx="2">
                  <c:v>31.816479999999999</c:v>
                </c:pt>
                <c:pt idx="3">
                  <c:v>42.598500000000001</c:v>
                </c:pt>
                <c:pt idx="4">
                  <c:v>29.702210000000001</c:v>
                </c:pt>
                <c:pt idx="5">
                  <c:v>26.239529999999998</c:v>
                </c:pt>
                <c:pt idx="6">
                  <c:v>43.750809999999994</c:v>
                </c:pt>
                <c:pt idx="7">
                  <c:v>31.344819999999999</c:v>
                </c:pt>
                <c:pt idx="8">
                  <c:v>33.089870000000005</c:v>
                </c:pt>
                <c:pt idx="9">
                  <c:v>47.88691</c:v>
                </c:pt>
                <c:pt idx="10">
                  <c:v>36.094989999999996</c:v>
                </c:pt>
                <c:pt idx="11">
                  <c:v>53.843620000000001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39880960"/>
        <c:axId val="39886848"/>
      </c:barChart>
      <c:lineChart>
        <c:grouping val="standard"/>
        <c:varyColors val="0"/>
        <c:ser>
          <c:idx val="2"/>
          <c:order val="2"/>
          <c:tx>
            <c:strRef>
              <c:f>'[Красота 2020 - 2 мес.xlsx]Доходы и дин район'!$A$4</c:f>
              <c:strCache>
                <c:ptCount val="1"/>
                <c:pt idx="0">
                  <c:v>динамика в 2019 году</c:v>
                </c:pt>
              </c:strCache>
            </c:strRef>
          </c:tx>
          <c:dLbls>
            <c:dLbl>
              <c:idx val="0"/>
              <c:layout>
                <c:manualLayout>
                  <c:x val="-3.8074781225139222E-2"/>
                  <c:y val="5.54960629921259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4422336938624107E-2"/>
                  <c:y val="-6.983019403790083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'[Красота 2020 - 2 мес.xlsx]Доходы и дин район'!$B$1:$J$1</c:f>
              <c:strCache>
                <c:ptCount val="9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</c:strCache>
            </c:strRef>
          </c:cat>
          <c:val>
            <c:numRef>
              <c:f>'[Красота 2020 - 2 мес.xlsx]Доходы и дин район'!$B$4:$M$4</c:f>
              <c:numCache>
                <c:formatCode>0.0</c:formatCode>
                <c:ptCount val="12"/>
                <c:pt idx="0">
                  <c:v>108.65474751733358</c:v>
                </c:pt>
                <c:pt idx="1">
                  <c:v>137.02963365987046</c:v>
                </c:pt>
                <c:pt idx="2">
                  <c:v>93.849383097690847</c:v>
                </c:pt>
                <c:pt idx="3">
                  <c:v>136.52070188212912</c:v>
                </c:pt>
                <c:pt idx="4">
                  <c:v>111.14495104560159</c:v>
                </c:pt>
                <c:pt idx="5">
                  <c:v>106.18463751096159</c:v>
                </c:pt>
                <c:pt idx="6">
                  <c:v>115.6849039460629</c:v>
                </c:pt>
                <c:pt idx="7">
                  <c:v>112.02164036790627</c:v>
                </c:pt>
                <c:pt idx="8">
                  <c:v>118.28693111948709</c:v>
                </c:pt>
                <c:pt idx="9">
                  <c:v>123.87556338922036</c:v>
                </c:pt>
                <c:pt idx="10">
                  <c:v>110.93214374621596</c:v>
                </c:pt>
                <c:pt idx="11">
                  <c:v>124.35403875178557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'[Красота 2020 - 2 мес.xlsx]Доходы и дин район'!$A$5</c:f>
              <c:strCache>
                <c:ptCount val="1"/>
                <c:pt idx="0">
                  <c:v>динамика в 2020 году</c:v>
                </c:pt>
              </c:strCache>
            </c:strRef>
          </c:tx>
          <c:marker>
            <c:symbol val="square"/>
            <c:size val="7"/>
            <c:spPr>
              <a:solidFill>
                <a:schemeClr val="accent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3.6483691328560067E-2"/>
                  <c:y val="-4.06279680156259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'[Красота 2020 - 2 мес.xlsx]Доходы и дин район'!$B$1:$J$1</c:f>
              <c:strCache>
                <c:ptCount val="9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</c:strCache>
            </c:strRef>
          </c:cat>
          <c:val>
            <c:numRef>
              <c:f>'[Красота 2020 - 2 мес.xlsx]Доходы и дин район'!$B$5:$G$5</c:f>
              <c:numCache>
                <c:formatCode>0.0</c:formatCode>
                <c:ptCount val="6"/>
                <c:pt idx="0">
                  <c:v>116.64368766030209</c:v>
                </c:pt>
                <c:pt idx="1">
                  <c:v>91.59490644759822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888768"/>
        <c:axId val="39890304"/>
      </c:lineChart>
      <c:catAx>
        <c:axId val="39880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39886848"/>
        <c:crosses val="autoZero"/>
        <c:auto val="1"/>
        <c:lblAlgn val="ctr"/>
        <c:lblOffset val="100"/>
        <c:noMultiLvlLbl val="0"/>
      </c:catAx>
      <c:valAx>
        <c:axId val="39886848"/>
        <c:scaling>
          <c:orientation val="minMax"/>
          <c:max val="15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,##0.0" sourceLinked="1"/>
        <c:majorTickMark val="none"/>
        <c:minorTickMark val="none"/>
        <c:tickLblPos val="nextTo"/>
        <c:crossAx val="39880960"/>
        <c:crosses val="autoZero"/>
        <c:crossBetween val="between"/>
      </c:valAx>
      <c:catAx>
        <c:axId val="39888768"/>
        <c:scaling>
          <c:orientation val="minMax"/>
        </c:scaling>
        <c:delete val="1"/>
        <c:axPos val="b"/>
        <c:majorTickMark val="out"/>
        <c:minorTickMark val="none"/>
        <c:tickLblPos val="nextTo"/>
        <c:crossAx val="39890304"/>
        <c:crosses val="autoZero"/>
        <c:auto val="1"/>
        <c:lblAlgn val="ctr"/>
        <c:lblOffset val="100"/>
        <c:noMultiLvlLbl val="0"/>
      </c:catAx>
      <c:valAx>
        <c:axId val="39890304"/>
        <c:scaling>
          <c:orientation val="minMax"/>
          <c:max val="190"/>
          <c:min val="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 b="0"/>
                  <a:t>с начала года,</a:t>
                </a:r>
                <a:r>
                  <a:rPr lang="ru-RU" b="0" baseline="0"/>
                  <a:t> %</a:t>
                </a:r>
                <a:endParaRPr lang="ru-RU" b="0"/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39888768"/>
        <c:crosses val="max"/>
        <c:crossBetween val="between"/>
      </c:valAx>
    </c:plotArea>
    <c:legend>
      <c:legendPos val="b"/>
      <c:layout>
        <c:manualLayout>
          <c:xMode val="edge"/>
          <c:yMode val="edge"/>
          <c:x val="0.10225858046188291"/>
          <c:y val="0.93208922055766841"/>
          <c:w val="0.79548283907623418"/>
          <c:h val="6.7910779442331592E-2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>
                <a:solidFill>
                  <a:schemeClr val="accent5">
                    <a:lumMod val="50000"/>
                  </a:schemeClr>
                </a:solidFill>
              </a:defRPr>
            </a:pPr>
            <a:r>
              <a:rPr lang="ru-RU" sz="1400">
                <a:solidFill>
                  <a:schemeClr val="accent5">
                    <a:lumMod val="50000"/>
                  </a:schemeClr>
                </a:solidFill>
              </a:rPr>
              <a:t>СТРУКТУРА</a:t>
            </a:r>
            <a:r>
              <a:rPr lang="ru-RU" sz="1400" baseline="0">
                <a:solidFill>
                  <a:schemeClr val="accent5">
                    <a:lumMod val="50000"/>
                  </a:schemeClr>
                </a:solidFill>
              </a:rPr>
              <a:t> ДОХОДОВ БЮДЖЕТА НОВОКУБАНСКОГО РАЙОНА</a:t>
            </a:r>
            <a:endParaRPr lang="ru-RU" sz="1400">
              <a:solidFill>
                <a:schemeClr val="accent5">
                  <a:lumMod val="50000"/>
                </a:schemeClr>
              </a:solidFill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4.0596609073854172E-2"/>
          <c:y val="0.16966698951750012"/>
          <c:w val="0.31084836390975329"/>
          <c:h val="0.67723155357160514"/>
        </c:manualLayout>
      </c:layout>
      <c:doughnutChart>
        <c:varyColors val="1"/>
        <c:ser>
          <c:idx val="0"/>
          <c:order val="0"/>
          <c:dPt>
            <c:idx val="4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</c:dPt>
          <c:dLbls>
            <c:dLbl>
              <c:idx val="3"/>
              <c:layout>
                <c:manualLayout>
                  <c:x val="2.4167785030552998E-2"/>
                  <c:y val="-8.1005049421053084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delete val="1"/>
            </c:dLbl>
            <c:dLbl>
              <c:idx val="5"/>
              <c:delete val="1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'[Красота 2020 - 2 мес.xlsx]Структура конс и район'!$A$17:$A$22</c:f>
              <c:strCache>
                <c:ptCount val="6"/>
                <c:pt idx="0">
                  <c:v>Налоговые доходы, всего</c:v>
                </c:pt>
                <c:pt idx="1">
                  <c:v>Налог на доходы физических лиц</c:v>
                </c:pt>
                <c:pt idx="2">
                  <c:v>Специальные налоговые режимы</c:v>
                </c:pt>
                <c:pt idx="3">
                  <c:v>Прочие налоговые доходы</c:v>
                </c:pt>
                <c:pt idx="4">
                  <c:v>Безвозмездные поступления</c:v>
                </c:pt>
                <c:pt idx="5">
                  <c:v>Неналоговые доходы</c:v>
                </c:pt>
              </c:strCache>
            </c:strRef>
          </c:cat>
          <c:val>
            <c:numRef>
              <c:f>'[Красота 2020 - 2 мес.xlsx]Структура конс и район'!$B$17:$B$22</c:f>
              <c:numCache>
                <c:formatCode>#,##0.0</c:formatCode>
                <c:ptCount val="6"/>
                <c:pt idx="1">
                  <c:v>40.434690000000003</c:v>
                </c:pt>
                <c:pt idx="2">
                  <c:v>7.7417299999999996</c:v>
                </c:pt>
                <c:pt idx="3">
                  <c:v>2.92699</c:v>
                </c:pt>
                <c:pt idx="4">
                  <c:v>146.80000000000001</c:v>
                </c:pt>
                <c:pt idx="5" formatCode="0.0">
                  <c:v>4.1126989999999992</c:v>
                </c:pt>
              </c:numCache>
            </c:numRef>
          </c:val>
        </c:ser>
        <c:ser>
          <c:idx val="1"/>
          <c:order val="1"/>
          <c:dPt>
            <c:idx val="4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</c:dPt>
          <c:dLbls>
            <c:dLbl>
              <c:idx val="4"/>
              <c:layout>
                <c:manualLayout>
                  <c:x val="6.2111801242236021E-3"/>
                  <c:y val="-6.3191142757913488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'[Красота 2020 - 2 мес.xlsx]Структура конс и район'!$A$17:$A$22</c:f>
              <c:strCache>
                <c:ptCount val="6"/>
                <c:pt idx="0">
                  <c:v>Налоговые доходы, всего</c:v>
                </c:pt>
                <c:pt idx="1">
                  <c:v>Налог на доходы физических лиц</c:v>
                </c:pt>
                <c:pt idx="2">
                  <c:v>Специальные налоговые режимы</c:v>
                </c:pt>
                <c:pt idx="3">
                  <c:v>Прочие налоговые доходы</c:v>
                </c:pt>
                <c:pt idx="4">
                  <c:v>Безвозмездные поступления</c:v>
                </c:pt>
                <c:pt idx="5">
                  <c:v>Неналоговые доходы</c:v>
                </c:pt>
              </c:strCache>
            </c:strRef>
          </c:cat>
          <c:val>
            <c:numRef>
              <c:f>'[Красота 2020 - 2 мес.xlsx]Структура конс и район'!$C$17:$C$22</c:f>
              <c:numCache>
                <c:formatCode>General</c:formatCode>
                <c:ptCount val="6"/>
                <c:pt idx="0" formatCode="#,##0.0">
                  <c:v>55.4</c:v>
                </c:pt>
                <c:pt idx="4" formatCode="#,##0.0">
                  <c:v>146.80000000000001</c:v>
                </c:pt>
                <c:pt idx="5" formatCode="#,##0.0">
                  <c:v>4.1126989999999992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40133703037499735"/>
          <c:y val="0.27236066254476404"/>
          <c:w val="0.3253810927410572"/>
          <c:h val="0.43944218774865601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>
                <a:solidFill>
                  <a:schemeClr val="accent5">
                    <a:lumMod val="50000"/>
                  </a:schemeClr>
                </a:solidFill>
              </a:defRPr>
            </a:pPr>
            <a:r>
              <a:rPr lang="ru-RU" sz="1400">
                <a:solidFill>
                  <a:schemeClr val="accent5">
                    <a:lumMod val="50000"/>
                  </a:schemeClr>
                </a:solidFill>
              </a:rPr>
              <a:t>ДИНАМИКА ПОСТУПЛЕНИЯ НАЛОГОВЫХ И НЕНАЛОГОВЫХ ДОХОДОВ В БЮДЖЕТЫ ПОСЕЛЕНИЙ, %</a:t>
            </a:r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cat>
            <c:strRef>
              <c:f>'[Красота 2020 - 2 мес.xlsx]из анализа исполнения по пос'!$A$22:$A$30</c:f>
              <c:strCache>
                <c:ptCount val="9"/>
                <c:pt idx="0">
                  <c:v>Новокубанское ГП</c:v>
                </c:pt>
                <c:pt idx="1">
                  <c:v>Бесскорбненское СП</c:v>
                </c:pt>
                <c:pt idx="2">
                  <c:v>Верхнекубанское СП</c:v>
                </c:pt>
                <c:pt idx="3">
                  <c:v>Ковалевское СП</c:v>
                </c:pt>
                <c:pt idx="4">
                  <c:v>Ляпинское СП</c:v>
                </c:pt>
                <c:pt idx="5">
                  <c:v>Новосельское СП</c:v>
                </c:pt>
                <c:pt idx="6">
                  <c:v>Прикубанское СП</c:v>
                </c:pt>
                <c:pt idx="7">
                  <c:v>Прочноокопское СП</c:v>
                </c:pt>
                <c:pt idx="8">
                  <c:v>Советское СП</c:v>
                </c:pt>
              </c:strCache>
            </c:strRef>
          </c:cat>
          <c:val>
            <c:numRef>
              <c:f>'[Красота 2020 - 2 мес.xlsx]из анализа исполнения по пос'!$B$22:$B$30</c:f>
              <c:numCache>
                <c:formatCode>#,##0.0</c:formatCode>
                <c:ptCount val="9"/>
                <c:pt idx="0">
                  <c:v>99.275171218353776</c:v>
                </c:pt>
                <c:pt idx="1">
                  <c:v>96.379925905094964</c:v>
                </c:pt>
                <c:pt idx="2">
                  <c:v>114.1125550193632</c:v>
                </c:pt>
                <c:pt idx="3">
                  <c:v>97.825071540167187</c:v>
                </c:pt>
                <c:pt idx="4">
                  <c:v>51.579561781609208</c:v>
                </c:pt>
                <c:pt idx="5">
                  <c:v>100.17817336026087</c:v>
                </c:pt>
                <c:pt idx="6">
                  <c:v>97.848004934592609</c:v>
                </c:pt>
                <c:pt idx="7">
                  <c:v>96.189631469244773</c:v>
                </c:pt>
                <c:pt idx="8">
                  <c:v>99.149150780022893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0022400"/>
        <c:axId val="40023936"/>
      </c:barChart>
      <c:catAx>
        <c:axId val="40022400"/>
        <c:scaling>
          <c:orientation val="maxMin"/>
        </c:scaling>
        <c:delete val="0"/>
        <c:axPos val="l"/>
        <c:majorTickMark val="none"/>
        <c:minorTickMark val="none"/>
        <c:tickLblPos val="nextTo"/>
        <c:crossAx val="40023936"/>
        <c:crosses val="autoZero"/>
        <c:auto val="1"/>
        <c:lblAlgn val="ctr"/>
        <c:lblOffset val="100"/>
        <c:noMultiLvlLbl val="0"/>
      </c:catAx>
      <c:valAx>
        <c:axId val="40023936"/>
        <c:scaling>
          <c:orientation val="minMax"/>
        </c:scaling>
        <c:delete val="1"/>
        <c:axPos val="t"/>
        <c:numFmt formatCode="#,##0.0" sourceLinked="1"/>
        <c:majorTickMark val="none"/>
        <c:minorTickMark val="none"/>
        <c:tickLblPos val="nextTo"/>
        <c:crossAx val="4002240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>
                <a:solidFill>
                  <a:schemeClr val="accent5">
                    <a:lumMod val="50000"/>
                  </a:schemeClr>
                </a:solidFill>
              </a:defRPr>
            </a:pPr>
            <a:r>
              <a:rPr lang="ru-RU" sz="1400">
                <a:solidFill>
                  <a:schemeClr val="accent5">
                    <a:lumMod val="50000"/>
                  </a:schemeClr>
                </a:solidFill>
              </a:rPr>
              <a:t>СТРУКТУРА ДОХОДОВ</a:t>
            </a:r>
            <a:r>
              <a:rPr lang="ru-RU" sz="1400" baseline="0">
                <a:solidFill>
                  <a:schemeClr val="accent5">
                    <a:lumMod val="50000"/>
                  </a:schemeClr>
                </a:solidFill>
              </a:rPr>
              <a:t> КОНСОЛИДИРОВАННОГО БЮДЖЕТА НОВОКУБАНСКОГО РАЙОНА</a:t>
            </a:r>
            <a:endParaRPr lang="ru-RU" sz="1400">
              <a:solidFill>
                <a:schemeClr val="accent5">
                  <a:lumMod val="50000"/>
                </a:schemeClr>
              </a:solidFill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7036393083970255E-2"/>
          <c:y val="0.15865016499668205"/>
          <c:w val="0.29349792184339452"/>
          <c:h val="0.74762976786363089"/>
        </c:manualLayout>
      </c:layout>
      <c:doughnutChart>
        <c:varyColors val="1"/>
        <c:ser>
          <c:idx val="0"/>
          <c:order val="0"/>
          <c:dPt>
            <c:idx val="6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</c:dPt>
          <c:dLbls>
            <c:dLbl>
              <c:idx val="6"/>
              <c:delete val="1"/>
            </c:dLbl>
            <c:dLbl>
              <c:idx val="7"/>
              <c:delete val="1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'[Красота 2020 - 2 мес.xlsx]Структура конс и район'!$A$4:$A$11</c:f>
              <c:strCache>
                <c:ptCount val="8"/>
                <c:pt idx="0">
                  <c:v>Налоговые доходы, всего</c:v>
                </c:pt>
                <c:pt idx="1">
                  <c:v>Налог на доходы физических лиц</c:v>
                </c:pt>
                <c:pt idx="2">
                  <c:v>Специальные налоговые режимы</c:v>
                </c:pt>
                <c:pt idx="3">
                  <c:v>Земельный налог</c:v>
                </c:pt>
                <c:pt idx="4">
                  <c:v>Акцизы на нефтепродукты</c:v>
                </c:pt>
                <c:pt idx="5">
                  <c:v>Прочие налоговые доходы</c:v>
                </c:pt>
                <c:pt idx="6">
                  <c:v>Безвозмездные поступления</c:v>
                </c:pt>
                <c:pt idx="7">
                  <c:v>Неналоговые доходы</c:v>
                </c:pt>
              </c:strCache>
            </c:strRef>
          </c:cat>
          <c:val>
            <c:numRef>
              <c:f>'[Красота 2020 - 2 мес.xlsx]Структура конс и район'!$B$4:$B$11</c:f>
              <c:numCache>
                <c:formatCode>#,##0.0</c:formatCode>
                <c:ptCount val="8"/>
                <c:pt idx="1">
                  <c:v>54.095520000000008</c:v>
                </c:pt>
                <c:pt idx="2">
                  <c:v>9.2604230000000012</c:v>
                </c:pt>
                <c:pt idx="3">
                  <c:v>14.289634</c:v>
                </c:pt>
                <c:pt idx="4">
                  <c:v>8.6143499999999982</c:v>
                </c:pt>
                <c:pt idx="5">
                  <c:v>3.2219799999999998</c:v>
                </c:pt>
                <c:pt idx="6">
                  <c:v>171.2</c:v>
                </c:pt>
                <c:pt idx="7" formatCode="0.0">
                  <c:v>5.5339689999999999</c:v>
                </c:pt>
              </c:numCache>
            </c:numRef>
          </c:val>
        </c:ser>
        <c:ser>
          <c:idx val="1"/>
          <c:order val="1"/>
          <c:dPt>
            <c:idx val="6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</c:dPt>
          <c:dLbls>
            <c:dLbl>
              <c:idx val="6"/>
              <c:layout>
                <c:manualLayout>
                  <c:x val="1.8575851393188854E-2"/>
                  <c:y val="-3.77581050782792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'[Красота 2020 - 2 мес.xlsx]Структура конс и район'!$A$4:$A$11</c:f>
              <c:strCache>
                <c:ptCount val="8"/>
                <c:pt idx="0">
                  <c:v>Налоговые доходы, всего</c:v>
                </c:pt>
                <c:pt idx="1">
                  <c:v>Налог на доходы физических лиц</c:v>
                </c:pt>
                <c:pt idx="2">
                  <c:v>Специальные налоговые режимы</c:v>
                </c:pt>
                <c:pt idx="3">
                  <c:v>Земельный налог</c:v>
                </c:pt>
                <c:pt idx="4">
                  <c:v>Акцизы на нефтепродукты</c:v>
                </c:pt>
                <c:pt idx="5">
                  <c:v>Прочие налоговые доходы</c:v>
                </c:pt>
                <c:pt idx="6">
                  <c:v>Безвозмездные поступления</c:v>
                </c:pt>
                <c:pt idx="7">
                  <c:v>Неналоговые доходы</c:v>
                </c:pt>
              </c:strCache>
            </c:strRef>
          </c:cat>
          <c:val>
            <c:numRef>
              <c:f>'[Красота 2020 - 2 мес.xlsx]Структура конс и район'!$C$4:$C$11</c:f>
              <c:numCache>
                <c:formatCode>General</c:formatCode>
                <c:ptCount val="8"/>
                <c:pt idx="0" formatCode="#,##0.0">
                  <c:v>95.2</c:v>
                </c:pt>
                <c:pt idx="6" formatCode="#,##0.0">
                  <c:v>171.2</c:v>
                </c:pt>
                <c:pt idx="7" formatCode="#,##0.0">
                  <c:v>5.5339689999999999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39552945842979531"/>
          <c:y val="0.24592500232706876"/>
          <c:w val="0.30506510889399163"/>
          <c:h val="0.64667139086648029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337749432799612E-2"/>
          <c:y val="0.24554498447455592"/>
          <c:w val="0.57149921439478257"/>
          <c:h val="0.4766023179653210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7"/>
            <c:bubble3D val="0"/>
            <c:spPr>
              <a:solidFill>
                <a:srgbClr val="FFC000"/>
              </a:solidFill>
            </c:spPr>
          </c:dPt>
          <c:dPt>
            <c:idx val="8"/>
            <c:bubble3D val="0"/>
          </c:dPt>
          <c:dPt>
            <c:idx val="9"/>
            <c:bubble3D val="0"/>
          </c:dPt>
          <c:dPt>
            <c:idx val="10"/>
            <c:bubble3D val="0"/>
            <c:explosion val="1"/>
          </c:dPt>
          <c:dLbls>
            <c:dLbl>
              <c:idx val="0"/>
              <c:layout>
                <c:manualLayout>
                  <c:x val="0.13633863973954483"/>
                  <c:y val="-0.19082537957918455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Общегосударственные вопросы 11,6%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31665748584668474"/>
                  <c:y val="-0.1902018256386344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Национальная безопасность 1,0 %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807333297318046"/>
                      <c:h val="0.13008451441751537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0.31665748584668479"/>
                  <c:y val="-9.2836638005041022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Национальная экономика</a:t>
                    </a:r>
                    <a:r>
                      <a:rPr lang="ru-RU" sz="1600" baseline="0" dirty="0" smtClean="0">
                        <a:latin typeface="Times New Roman" pitchFamily="18" charset="0"/>
                        <a:cs typeface="Times New Roman" pitchFamily="18" charset="0"/>
                      </a:rPr>
                      <a:t> 2,1%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215081909382769"/>
                      <c:h val="9.8837059257172233E-2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0.27707530011584913"/>
                  <c:y val="-1.5850090848679367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Жилищно-коммунальное хозяйство 5,5%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978199515763686"/>
                      <c:h val="0.13008451441751537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0.23895912126393343"/>
                  <c:y val="8.8308021516990243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Физическая культура и спорт 2,3% </a:t>
                    </a:r>
                    <a:endParaRPr lang="ru-RU" dirty="0" smtClean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0.26811615649263015"/>
                  <c:y val="0.255866887552620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Обслуживание </a:t>
                    </a:r>
                    <a:r>
                      <a:rPr lang="ru-RU" sz="1600" dirty="0" err="1" smtClean="0">
                        <a:latin typeface="Times New Roman" pitchFamily="18" charset="0"/>
                        <a:cs typeface="Times New Roman" pitchFamily="18" charset="0"/>
                      </a:rPr>
                      <a:t>мун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 долга 0,1%</a:t>
                    </a:r>
                    <a:r>
                      <a:rPr lang="ru-RU" sz="1600" baseline="0" dirty="0" smtClean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Средства массовой информации 0,1%</a:t>
                    </a:r>
                    <a:endParaRPr lang="ru-RU" dirty="0" smtClean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237361981801199"/>
                      <c:h val="0.22382687989854469"/>
                    </c:manualLayout>
                  </c15:layout>
                </c:ext>
              </c:extLst>
            </c:dLbl>
            <c:dLbl>
              <c:idx val="6"/>
              <c:layout>
                <c:manualLayout>
                  <c:x val="9.2264799065771966E-2"/>
                  <c:y val="0.39512185076719269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Здравоохранение 0,0%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7.8309035790194548E-2"/>
                  <c:y val="0.153973012029762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Образование 62,8%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6.7621243359116748E-2"/>
                  <c:y val="-0.1143475268470972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Культура </a:t>
                    </a:r>
                  </a:p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8,5 %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4.8547500213658321E-2"/>
                  <c:y val="-0.1833243318162021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Социальная политика 6,0%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numRef>
              <c:f>Лист1!$A$2:$A$12</c:f>
              <c:numCache>
                <c:formatCode>General</c:formatCode>
                <c:ptCount val="11"/>
              </c:numCache>
            </c:numRef>
          </c:cat>
          <c:val>
            <c:numRef>
              <c:f>Лист1!$B$2:$B$12</c:f>
              <c:numCache>
                <c:formatCode>_-* #\ ##0.0\ _₽_-;\-* #\ ##0.0\ _₽_-;_-* "-"??\ _₽_-;_-@_-</c:formatCode>
                <c:ptCount val="11"/>
                <c:pt idx="0">
                  <c:v>11.995104039167687</c:v>
                </c:pt>
                <c:pt idx="1">
                  <c:v>0.97919216646266838</c:v>
                </c:pt>
                <c:pt idx="2">
                  <c:v>2.3255813953488373</c:v>
                </c:pt>
                <c:pt idx="3">
                  <c:v>8.2007343941248472</c:v>
                </c:pt>
                <c:pt idx="4">
                  <c:v>2.9375764993880047</c:v>
                </c:pt>
                <c:pt idx="5">
                  <c:v>0.12239902080783355</c:v>
                </c:pt>
                <c:pt idx="6">
                  <c:v>0</c:v>
                </c:pt>
                <c:pt idx="7">
                  <c:v>60.097919216646268</c:v>
                </c:pt>
                <c:pt idx="8">
                  <c:v>7.2215422276621783</c:v>
                </c:pt>
                <c:pt idx="9">
                  <c:v>0.12239902080783355</c:v>
                </c:pt>
                <c:pt idx="10">
                  <c:v>5.9975520195838437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0.19178</cdr:x>
      <cdr:y>0.42079</cdr:y>
    </cdr:from>
    <cdr:to>
      <cdr:x>0.4288</cdr:x>
      <cdr:y>0.55286</cdr:y>
    </cdr:to>
    <cdr:sp macro="" textlink="">
      <cdr:nvSpPr>
        <cdr:cNvPr id="13" name="Блок-схема: альтернативный процесс 12"/>
        <cdr:cNvSpPr/>
      </cdr:nvSpPr>
      <cdr:spPr>
        <a:xfrm xmlns:a="http://schemas.openxmlformats.org/drawingml/2006/main">
          <a:off x="1196033" y="3146788"/>
          <a:ext cx="1478197" cy="987668"/>
        </a:xfrm>
        <a:prstGeom xmlns:a="http://schemas.openxmlformats.org/drawingml/2006/main" prst="flowChartAlternateProcess">
          <a:avLst/>
        </a:prstGeom>
        <a:noFill xmlns:a="http://schemas.openxmlformats.org/drawingml/2006/main"/>
        <a:ln xmlns:a="http://schemas.openxmlformats.org/drawingml/2006/main" w="38100" cap="flat" cmpd="sng" algn="ctr">
          <a:noFill/>
          <a:prstDash val="solid"/>
        </a:ln>
        <a:effectLst xmlns:a="http://schemas.openxmlformats.org/drawingml/2006/main"/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5pPr>
          <a:lvl6pPr marL="22860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6pPr>
          <a:lvl7pPr marL="27432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7pPr>
          <a:lvl8pPr marL="32004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8pPr>
          <a:lvl9pPr marL="36576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9pPr>
        </a:lstStyle>
        <a:p xmlns:a="http://schemas.openxmlformats.org/drawingml/2006/main">
          <a:pPr algn="ctr">
            <a:defRPr/>
          </a:pPr>
          <a:r>
            <a: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257,7</a:t>
          </a:r>
          <a:endParaRPr lang="en-US" sz="2400" b="1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>
            <a:defRPr/>
          </a:pPr>
          <a:r>
            <a: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млн.руб.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45BF18-0691-4E28-8779-732F7F24D89B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003425" y="744538"/>
            <a:ext cx="27908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E99FB3-E518-450E-9085-0F7813F139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7736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0.gif"/><Relationship Id="rId5" Type="http://schemas.openxmlformats.org/officeDocument/2006/relationships/image" Target="../media/image4.gif"/><Relationship Id="rId10" Type="http://schemas.openxmlformats.org/officeDocument/2006/relationships/image" Target="../media/image9.jpeg"/><Relationship Id="rId4" Type="http://schemas.openxmlformats.org/officeDocument/2006/relationships/image" Target="../media/image3.gif"/><Relationship Id="rId9" Type="http://schemas.openxmlformats.org/officeDocument/2006/relationships/image" Target="../media/image8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Прямоугольник 242"/>
          <p:cNvSpPr/>
          <p:nvPr/>
        </p:nvSpPr>
        <p:spPr>
          <a:xfrm>
            <a:off x="0" y="6185493"/>
            <a:ext cx="6873889" cy="2958507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4" name="Прямоугольник 3"/>
          <p:cNvSpPr/>
          <p:nvPr/>
        </p:nvSpPr>
        <p:spPr>
          <a:xfrm>
            <a:off x="-1" y="-60160"/>
            <a:ext cx="6873889" cy="2958507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5" name="TextBox 8"/>
          <p:cNvSpPr txBox="1"/>
          <p:nvPr/>
        </p:nvSpPr>
        <p:spPr>
          <a:xfrm>
            <a:off x="2289002" y="1465527"/>
            <a:ext cx="445479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eaLnBrk="1" hangingPunct="1">
              <a:defRPr/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Основные параметры исполнения консолидированного бюджета Новокубанского района</a:t>
            </a: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grpSp>
        <p:nvGrpSpPr>
          <p:cNvPr id="70" name="Group 140"/>
          <p:cNvGrpSpPr>
            <a:grpSpLocks/>
          </p:cNvGrpSpPr>
          <p:nvPr/>
        </p:nvGrpSpPr>
        <p:grpSpPr bwMode="auto">
          <a:xfrm>
            <a:off x="1916832" y="0"/>
            <a:ext cx="4957056" cy="3419872"/>
            <a:chOff x="10293" y="271"/>
            <a:chExt cx="1506" cy="1049"/>
          </a:xfrm>
        </p:grpSpPr>
        <p:grpSp>
          <p:nvGrpSpPr>
            <p:cNvPr id="71" name="Группа 47"/>
            <p:cNvGrpSpPr>
              <a:grpSpLocks/>
            </p:cNvGrpSpPr>
            <p:nvPr/>
          </p:nvGrpSpPr>
          <p:grpSpPr bwMode="auto">
            <a:xfrm>
              <a:off x="10293" y="279"/>
              <a:ext cx="567" cy="1041"/>
              <a:chOff x="0" y="0"/>
              <a:chExt cx="5538" cy="10964"/>
            </a:xfrm>
          </p:grpSpPr>
          <p:grpSp>
            <p:nvGrpSpPr>
              <p:cNvPr id="123" name="Группа 2"/>
              <p:cNvGrpSpPr>
                <a:grpSpLocks/>
              </p:cNvGrpSpPr>
              <p:nvPr/>
            </p:nvGrpSpPr>
            <p:grpSpPr bwMode="auto">
              <a:xfrm>
                <a:off x="89" y="0"/>
                <a:ext cx="5449" cy="5598"/>
                <a:chOff x="89" y="0"/>
                <a:chExt cx="5449" cy="5598"/>
              </a:xfrm>
            </p:grpSpPr>
            <p:sp>
              <p:nvSpPr>
                <p:cNvPr id="129" name="Овал 8"/>
                <p:cNvSpPr>
                  <a:spLocks noChangeArrowheads="1"/>
                </p:cNvSpPr>
                <p:nvPr/>
              </p:nvSpPr>
              <p:spPr bwMode="auto">
                <a:xfrm>
                  <a:off x="89" y="0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30" name="Овал 9"/>
                <p:cNvSpPr>
                  <a:spLocks noChangeArrowheads="1"/>
                </p:cNvSpPr>
                <p:nvPr/>
              </p:nvSpPr>
              <p:spPr bwMode="auto">
                <a:xfrm>
                  <a:off x="2838" y="0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31" name="Овал 10"/>
                <p:cNvSpPr>
                  <a:spLocks noChangeArrowheads="1"/>
                </p:cNvSpPr>
                <p:nvPr/>
              </p:nvSpPr>
              <p:spPr bwMode="auto">
                <a:xfrm>
                  <a:off x="89" y="2898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32" name="Овал 11"/>
                <p:cNvSpPr>
                  <a:spLocks noChangeArrowheads="1"/>
                </p:cNvSpPr>
                <p:nvPr/>
              </p:nvSpPr>
              <p:spPr bwMode="auto">
                <a:xfrm>
                  <a:off x="2838" y="2898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  <p:grpSp>
            <p:nvGrpSpPr>
              <p:cNvPr id="124" name="Группа 3"/>
              <p:cNvGrpSpPr>
                <a:grpSpLocks noChangeAspect="1"/>
              </p:cNvGrpSpPr>
              <p:nvPr/>
            </p:nvGrpSpPr>
            <p:grpSpPr bwMode="auto">
              <a:xfrm>
                <a:off x="0" y="5564"/>
                <a:ext cx="5400" cy="5400"/>
                <a:chOff x="0" y="5564"/>
                <a:chExt cx="11309" cy="11660"/>
              </a:xfrm>
            </p:grpSpPr>
            <p:sp>
              <p:nvSpPr>
                <p:cNvPr id="125" name="Овал 4"/>
                <p:cNvSpPr>
                  <a:spLocks noChangeArrowheads="1"/>
                </p:cNvSpPr>
                <p:nvPr/>
              </p:nvSpPr>
              <p:spPr bwMode="auto">
                <a:xfrm rot="2700000">
                  <a:off x="-51" y="7858"/>
                  <a:ext cx="7277" cy="269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26" name="Овал 5"/>
                <p:cNvSpPr>
                  <a:spLocks noChangeArrowheads="1"/>
                </p:cNvSpPr>
                <p:nvPr/>
              </p:nvSpPr>
              <p:spPr bwMode="auto">
                <a:xfrm rot="8100000">
                  <a:off x="4032" y="7857"/>
                  <a:ext cx="7277" cy="269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27" name="Овал 6"/>
                <p:cNvSpPr>
                  <a:spLocks noChangeArrowheads="1"/>
                </p:cNvSpPr>
                <p:nvPr/>
              </p:nvSpPr>
              <p:spPr bwMode="auto">
                <a:xfrm rot="8100000">
                  <a:off x="0" y="12241"/>
                  <a:ext cx="7276" cy="269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28" name="Овал 7"/>
                <p:cNvSpPr>
                  <a:spLocks noChangeArrowheads="1"/>
                </p:cNvSpPr>
                <p:nvPr/>
              </p:nvSpPr>
              <p:spPr bwMode="auto">
                <a:xfrm rot="-8100000">
                  <a:off x="4082" y="12241"/>
                  <a:ext cx="7276" cy="269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</p:grpSp>
        <p:grpSp>
          <p:nvGrpSpPr>
            <p:cNvPr id="72" name="Группа 84"/>
            <p:cNvGrpSpPr>
              <a:grpSpLocks/>
            </p:cNvGrpSpPr>
            <p:nvPr/>
          </p:nvGrpSpPr>
          <p:grpSpPr bwMode="auto">
            <a:xfrm>
              <a:off x="10941" y="271"/>
              <a:ext cx="391" cy="421"/>
              <a:chOff x="0" y="0"/>
              <a:chExt cx="11046" cy="11354"/>
            </a:xfrm>
          </p:grpSpPr>
          <p:grpSp>
            <p:nvGrpSpPr>
              <p:cNvPr id="107" name="Группа 2"/>
              <p:cNvGrpSpPr>
                <a:grpSpLocks noChangeAspect="1"/>
              </p:cNvGrpSpPr>
              <p:nvPr/>
            </p:nvGrpSpPr>
            <p:grpSpPr bwMode="auto">
              <a:xfrm>
                <a:off x="5646" y="5890"/>
                <a:ext cx="5400" cy="5400"/>
                <a:chOff x="5646" y="5890"/>
                <a:chExt cx="5400" cy="5400"/>
              </a:xfrm>
            </p:grpSpPr>
            <p:sp>
              <p:nvSpPr>
                <p:cNvPr id="119" name="Овал 14"/>
                <p:cNvSpPr>
                  <a:spLocks noChangeArrowheads="1"/>
                </p:cNvSpPr>
                <p:nvPr/>
              </p:nvSpPr>
              <p:spPr bwMode="auto">
                <a:xfrm rot="2700000">
                  <a:off x="5675" y="6932"/>
                  <a:ext cx="3370" cy="1285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20" name="Овал 15"/>
                <p:cNvSpPr>
                  <a:spLocks noChangeArrowheads="1"/>
                </p:cNvSpPr>
                <p:nvPr/>
              </p:nvSpPr>
              <p:spPr bwMode="auto">
                <a:xfrm rot="8100000">
                  <a:off x="7572" y="6953"/>
                  <a:ext cx="3474" cy="1245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21" name="Овал 16"/>
                <p:cNvSpPr>
                  <a:spLocks noChangeArrowheads="1"/>
                </p:cNvSpPr>
                <p:nvPr/>
              </p:nvSpPr>
              <p:spPr bwMode="auto">
                <a:xfrm rot="8100000">
                  <a:off x="5646" y="8983"/>
                  <a:ext cx="3475" cy="1245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22" name="Овал 17"/>
                <p:cNvSpPr>
                  <a:spLocks noChangeArrowheads="1"/>
                </p:cNvSpPr>
                <p:nvPr/>
              </p:nvSpPr>
              <p:spPr bwMode="auto">
                <a:xfrm rot="-8100000">
                  <a:off x="7648" y="8963"/>
                  <a:ext cx="3369" cy="1285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  <p:grpSp>
            <p:nvGrpSpPr>
              <p:cNvPr id="108" name="Группа 3"/>
              <p:cNvGrpSpPr>
                <a:grpSpLocks noChangeAspect="1"/>
              </p:cNvGrpSpPr>
              <p:nvPr/>
            </p:nvGrpSpPr>
            <p:grpSpPr bwMode="auto">
              <a:xfrm>
                <a:off x="0" y="6042"/>
                <a:ext cx="5460" cy="5312"/>
                <a:chOff x="0" y="6042"/>
                <a:chExt cx="5460" cy="5312"/>
              </a:xfrm>
            </p:grpSpPr>
            <p:sp>
              <p:nvSpPr>
                <p:cNvPr id="115" name="Ромб 10"/>
                <p:cNvSpPr>
                  <a:spLocks noChangeArrowheads="1"/>
                </p:cNvSpPr>
                <p:nvPr/>
              </p:nvSpPr>
              <p:spPr bwMode="auto">
                <a:xfrm rot="10800000">
                  <a:off x="2760" y="8645"/>
                  <a:ext cx="2700" cy="2700"/>
                </a:xfrm>
                <a:prstGeom prst="diamond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16" name="Ромб 11"/>
                <p:cNvSpPr>
                  <a:spLocks noChangeArrowheads="1"/>
                </p:cNvSpPr>
                <p:nvPr/>
              </p:nvSpPr>
              <p:spPr bwMode="auto">
                <a:xfrm rot="10800000">
                  <a:off x="2760" y="6042"/>
                  <a:ext cx="2700" cy="2700"/>
                </a:xfrm>
                <a:prstGeom prst="diamond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17" name="Ромб 12"/>
                <p:cNvSpPr>
                  <a:spLocks noChangeArrowheads="1"/>
                </p:cNvSpPr>
                <p:nvPr/>
              </p:nvSpPr>
              <p:spPr bwMode="auto">
                <a:xfrm rot="10800000">
                  <a:off x="11" y="6099"/>
                  <a:ext cx="2700" cy="2700"/>
                </a:xfrm>
                <a:prstGeom prst="diamond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18" name="Ромб 13"/>
                <p:cNvSpPr>
                  <a:spLocks noChangeArrowheads="1"/>
                </p:cNvSpPr>
                <p:nvPr/>
              </p:nvSpPr>
              <p:spPr bwMode="auto">
                <a:xfrm rot="10800000">
                  <a:off x="0" y="8654"/>
                  <a:ext cx="2700" cy="2700"/>
                </a:xfrm>
                <a:prstGeom prst="diamond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  <p:grpSp>
            <p:nvGrpSpPr>
              <p:cNvPr id="109" name="Группа 4"/>
              <p:cNvGrpSpPr>
                <a:grpSpLocks/>
              </p:cNvGrpSpPr>
              <p:nvPr/>
            </p:nvGrpSpPr>
            <p:grpSpPr bwMode="auto">
              <a:xfrm>
                <a:off x="5528" y="0"/>
                <a:ext cx="5450" cy="5598"/>
                <a:chOff x="5528" y="0"/>
                <a:chExt cx="5449" cy="5598"/>
              </a:xfrm>
            </p:grpSpPr>
            <p:sp>
              <p:nvSpPr>
                <p:cNvPr id="111" name="Овал 6"/>
                <p:cNvSpPr>
                  <a:spLocks noChangeArrowheads="1"/>
                </p:cNvSpPr>
                <p:nvPr/>
              </p:nvSpPr>
              <p:spPr bwMode="auto">
                <a:xfrm>
                  <a:off x="5528" y="0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12" name="Овал 7"/>
                <p:cNvSpPr>
                  <a:spLocks noChangeArrowheads="1"/>
                </p:cNvSpPr>
                <p:nvPr/>
              </p:nvSpPr>
              <p:spPr bwMode="auto">
                <a:xfrm>
                  <a:off x="8278" y="0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13" name="Овал 8"/>
                <p:cNvSpPr>
                  <a:spLocks noChangeArrowheads="1"/>
                </p:cNvSpPr>
                <p:nvPr/>
              </p:nvSpPr>
              <p:spPr bwMode="auto">
                <a:xfrm>
                  <a:off x="5528" y="2898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14" name="Овал 9"/>
                <p:cNvSpPr>
                  <a:spLocks noChangeArrowheads="1"/>
                </p:cNvSpPr>
                <p:nvPr/>
              </p:nvSpPr>
              <p:spPr bwMode="auto">
                <a:xfrm>
                  <a:off x="8278" y="2898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  <p:sp>
            <p:nvSpPr>
              <p:cNvPr id="110" name="Прямоугольник 5"/>
              <p:cNvSpPr>
                <a:spLocks noChangeArrowheads="1"/>
              </p:cNvSpPr>
              <p:nvPr/>
            </p:nvSpPr>
            <p:spPr bwMode="auto">
              <a:xfrm rot="10800000">
                <a:off x="0" y="184"/>
                <a:ext cx="5400" cy="5400"/>
              </a:xfrm>
              <a:prstGeom prst="rect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73" name="Группа 36"/>
            <p:cNvGrpSpPr>
              <a:grpSpLocks/>
            </p:cNvGrpSpPr>
            <p:nvPr/>
          </p:nvGrpSpPr>
          <p:grpSpPr bwMode="auto">
            <a:xfrm rot="5400000">
              <a:off x="10883" y="740"/>
              <a:ext cx="201" cy="188"/>
              <a:chOff x="-70" y="70"/>
              <a:chExt cx="5549" cy="5408"/>
            </a:xfrm>
          </p:grpSpPr>
          <p:sp>
            <p:nvSpPr>
              <p:cNvPr id="103" name="Прямоугольный треугольник 2"/>
              <p:cNvSpPr>
                <a:spLocks noChangeArrowheads="1"/>
              </p:cNvSpPr>
              <p:nvPr/>
            </p:nvSpPr>
            <p:spPr bwMode="auto">
              <a:xfrm>
                <a:off x="-70" y="70"/>
                <a:ext cx="2699" cy="2700"/>
              </a:xfrm>
              <a:prstGeom prst="rtTriangl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104" name="Прямоугольный треугольник 3"/>
              <p:cNvSpPr>
                <a:spLocks noChangeArrowheads="1"/>
              </p:cNvSpPr>
              <p:nvPr/>
            </p:nvSpPr>
            <p:spPr bwMode="auto">
              <a:xfrm>
                <a:off x="2679" y="70"/>
                <a:ext cx="2700" cy="2700"/>
              </a:xfrm>
              <a:prstGeom prst="rtTriangl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105" name="Прямоугольный треугольник 4"/>
              <p:cNvSpPr>
                <a:spLocks noChangeArrowheads="1"/>
              </p:cNvSpPr>
              <p:nvPr/>
            </p:nvSpPr>
            <p:spPr bwMode="auto">
              <a:xfrm>
                <a:off x="29" y="2778"/>
                <a:ext cx="2700" cy="2700"/>
              </a:xfrm>
              <a:prstGeom prst="rtTriangl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106" name="Прямоугольный треугольник 5"/>
              <p:cNvSpPr>
                <a:spLocks noChangeArrowheads="1"/>
              </p:cNvSpPr>
              <p:nvPr/>
            </p:nvSpPr>
            <p:spPr bwMode="auto">
              <a:xfrm>
                <a:off x="2778" y="2778"/>
                <a:ext cx="2700" cy="2700"/>
              </a:xfrm>
              <a:prstGeom prst="rtTriangl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74" name="Группа 52"/>
            <p:cNvGrpSpPr>
              <a:grpSpLocks/>
            </p:cNvGrpSpPr>
            <p:nvPr/>
          </p:nvGrpSpPr>
          <p:grpSpPr bwMode="auto">
            <a:xfrm>
              <a:off x="11199" y="1106"/>
              <a:ext cx="191" cy="201"/>
              <a:chOff x="0" y="0"/>
              <a:chExt cx="5400" cy="5400"/>
            </a:xfrm>
          </p:grpSpPr>
          <p:sp>
            <p:nvSpPr>
              <p:cNvPr id="99" name="Овал 2"/>
              <p:cNvSpPr>
                <a:spLocks noChangeArrowheads="1"/>
              </p:cNvSpPr>
              <p:nvPr/>
            </p:nvSpPr>
            <p:spPr bwMode="auto">
              <a:xfrm rot="2700000">
                <a:off x="28" y="1043"/>
                <a:ext cx="3369" cy="1284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100" name="Овал 3"/>
              <p:cNvSpPr>
                <a:spLocks noChangeArrowheads="1"/>
              </p:cNvSpPr>
              <p:nvPr/>
            </p:nvSpPr>
            <p:spPr bwMode="auto">
              <a:xfrm rot="8100000">
                <a:off x="1925" y="1062"/>
                <a:ext cx="3475" cy="1245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101" name="Овал 4"/>
              <p:cNvSpPr>
                <a:spLocks noChangeArrowheads="1"/>
              </p:cNvSpPr>
              <p:nvPr/>
            </p:nvSpPr>
            <p:spPr bwMode="auto">
              <a:xfrm rot="8100000">
                <a:off x="0" y="3092"/>
                <a:ext cx="3474" cy="1245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102" name="Овал 5"/>
              <p:cNvSpPr>
                <a:spLocks noChangeArrowheads="1"/>
              </p:cNvSpPr>
              <p:nvPr/>
            </p:nvSpPr>
            <p:spPr bwMode="auto">
              <a:xfrm rot="-8100000">
                <a:off x="2001" y="3073"/>
                <a:ext cx="3370" cy="1284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75" name="Группа 18"/>
            <p:cNvGrpSpPr>
              <a:grpSpLocks/>
            </p:cNvGrpSpPr>
            <p:nvPr/>
          </p:nvGrpSpPr>
          <p:grpSpPr bwMode="auto">
            <a:xfrm>
              <a:off x="10905" y="970"/>
              <a:ext cx="185" cy="344"/>
              <a:chOff x="0" y="0"/>
              <a:chExt cx="9065" cy="19999"/>
            </a:xfrm>
          </p:grpSpPr>
          <p:sp>
            <p:nvSpPr>
              <p:cNvPr id="91" name="Овал 2"/>
              <p:cNvSpPr>
                <a:spLocks noChangeArrowheads="1"/>
              </p:cNvSpPr>
              <p:nvPr/>
            </p:nvSpPr>
            <p:spPr bwMode="auto">
              <a:xfrm rot="2700000">
                <a:off x="-2293" y="6641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92" name="Овал 3"/>
              <p:cNvSpPr>
                <a:spLocks noChangeArrowheads="1"/>
              </p:cNvSpPr>
              <p:nvPr/>
            </p:nvSpPr>
            <p:spPr bwMode="auto">
              <a:xfrm rot="8100000">
                <a:off x="1789" y="6641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93" name="Овал 4"/>
              <p:cNvSpPr>
                <a:spLocks noChangeArrowheads="1"/>
              </p:cNvSpPr>
              <p:nvPr/>
            </p:nvSpPr>
            <p:spPr bwMode="auto">
              <a:xfrm rot="2700000">
                <a:off x="-2294" y="10975"/>
                <a:ext cx="7277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94" name="Овал 5"/>
              <p:cNvSpPr>
                <a:spLocks noChangeArrowheads="1"/>
              </p:cNvSpPr>
              <p:nvPr/>
            </p:nvSpPr>
            <p:spPr bwMode="auto">
              <a:xfrm rot="8100000">
                <a:off x="1789" y="10975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95" name="Овал 6"/>
              <p:cNvSpPr>
                <a:spLocks noChangeArrowheads="1"/>
              </p:cNvSpPr>
              <p:nvPr/>
            </p:nvSpPr>
            <p:spPr bwMode="auto">
              <a:xfrm rot="2700000">
                <a:off x="-2293" y="2293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96" name="Овал 7"/>
              <p:cNvSpPr>
                <a:spLocks noChangeArrowheads="1"/>
              </p:cNvSpPr>
              <p:nvPr/>
            </p:nvSpPr>
            <p:spPr bwMode="auto">
              <a:xfrm rot="8100000">
                <a:off x="1789" y="2293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97" name="Овал 8"/>
              <p:cNvSpPr>
                <a:spLocks noChangeArrowheads="1"/>
              </p:cNvSpPr>
              <p:nvPr/>
            </p:nvSpPr>
            <p:spPr bwMode="auto">
              <a:xfrm rot="2700000">
                <a:off x="-2293" y="15016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98" name="Овал 9"/>
              <p:cNvSpPr>
                <a:spLocks noChangeArrowheads="1"/>
              </p:cNvSpPr>
              <p:nvPr/>
            </p:nvSpPr>
            <p:spPr bwMode="auto">
              <a:xfrm rot="8100000">
                <a:off x="1789" y="15016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76" name="Группа 72"/>
            <p:cNvGrpSpPr>
              <a:grpSpLocks/>
            </p:cNvGrpSpPr>
            <p:nvPr/>
          </p:nvGrpSpPr>
          <p:grpSpPr bwMode="auto">
            <a:xfrm>
              <a:off x="11091" y="743"/>
              <a:ext cx="396" cy="388"/>
              <a:chOff x="0" y="0"/>
              <a:chExt cx="5460" cy="5312"/>
            </a:xfrm>
          </p:grpSpPr>
          <p:sp>
            <p:nvSpPr>
              <p:cNvPr id="87" name="Ромб 2"/>
              <p:cNvSpPr>
                <a:spLocks noChangeArrowheads="1"/>
              </p:cNvSpPr>
              <p:nvPr/>
            </p:nvSpPr>
            <p:spPr bwMode="auto">
              <a:xfrm rot="10800000">
                <a:off x="2760" y="2603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88" name="Ромб 3"/>
              <p:cNvSpPr>
                <a:spLocks noChangeArrowheads="1"/>
              </p:cNvSpPr>
              <p:nvPr/>
            </p:nvSpPr>
            <p:spPr bwMode="auto">
              <a:xfrm rot="10800000">
                <a:off x="2760" y="0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89" name="Ромб 4"/>
              <p:cNvSpPr>
                <a:spLocks noChangeArrowheads="1"/>
              </p:cNvSpPr>
              <p:nvPr/>
            </p:nvSpPr>
            <p:spPr bwMode="auto">
              <a:xfrm rot="10800000">
                <a:off x="11" y="57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90" name="Ромб 5"/>
              <p:cNvSpPr>
                <a:spLocks noChangeArrowheads="1"/>
              </p:cNvSpPr>
              <p:nvPr/>
            </p:nvSpPr>
            <p:spPr bwMode="auto">
              <a:xfrm rot="10800000">
                <a:off x="0" y="2612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77" name="Группа 31"/>
            <p:cNvGrpSpPr>
              <a:grpSpLocks/>
            </p:cNvGrpSpPr>
            <p:nvPr/>
          </p:nvGrpSpPr>
          <p:grpSpPr bwMode="auto">
            <a:xfrm rot="10800000">
              <a:off x="11386" y="271"/>
              <a:ext cx="383" cy="403"/>
              <a:chOff x="0" y="0"/>
              <a:chExt cx="10959" cy="10808"/>
            </a:xfrm>
          </p:grpSpPr>
          <p:sp>
            <p:nvSpPr>
              <p:cNvPr id="80" name="Прямоугольник 2"/>
              <p:cNvSpPr>
                <a:spLocks noChangeArrowheads="1"/>
              </p:cNvSpPr>
              <p:nvPr/>
            </p:nvSpPr>
            <p:spPr bwMode="auto">
              <a:xfrm>
                <a:off x="49" y="8"/>
                <a:ext cx="5400" cy="5400"/>
              </a:xfrm>
              <a:prstGeom prst="rect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81" name="Прямоугольник 3"/>
              <p:cNvSpPr>
                <a:spLocks noChangeArrowheads="1"/>
              </p:cNvSpPr>
              <p:nvPr/>
            </p:nvSpPr>
            <p:spPr bwMode="auto">
              <a:xfrm>
                <a:off x="5440" y="5216"/>
                <a:ext cx="5400" cy="5400"/>
              </a:xfrm>
              <a:prstGeom prst="rect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82" name="Овал 4"/>
              <p:cNvSpPr>
                <a:spLocks noChangeArrowheads="1"/>
              </p:cNvSpPr>
              <p:nvPr/>
            </p:nvSpPr>
            <p:spPr bwMode="auto">
              <a:xfrm>
                <a:off x="0" y="5408"/>
                <a:ext cx="5400" cy="540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83" name="Ромб 5"/>
              <p:cNvSpPr>
                <a:spLocks noChangeArrowheads="1"/>
              </p:cNvSpPr>
              <p:nvPr/>
            </p:nvSpPr>
            <p:spPr bwMode="auto">
              <a:xfrm>
                <a:off x="5498" y="8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84" name="Ромб 6"/>
              <p:cNvSpPr>
                <a:spLocks noChangeArrowheads="1"/>
              </p:cNvSpPr>
              <p:nvPr/>
            </p:nvSpPr>
            <p:spPr bwMode="auto">
              <a:xfrm>
                <a:off x="5498" y="2612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85" name="Ромб 7"/>
              <p:cNvSpPr>
                <a:spLocks noChangeArrowheads="1"/>
              </p:cNvSpPr>
              <p:nvPr/>
            </p:nvSpPr>
            <p:spPr bwMode="auto">
              <a:xfrm>
                <a:off x="8248" y="2554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86" name="Ромб 8"/>
              <p:cNvSpPr>
                <a:spLocks noChangeArrowheads="1"/>
              </p:cNvSpPr>
              <p:nvPr/>
            </p:nvSpPr>
            <p:spPr bwMode="auto">
              <a:xfrm>
                <a:off x="8259" y="0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sp>
          <p:nvSpPr>
            <p:cNvPr id="78" name="Прямоугольный треугольник 85"/>
            <p:cNvSpPr>
              <a:spLocks noChangeArrowheads="1"/>
            </p:cNvSpPr>
            <p:nvPr/>
          </p:nvSpPr>
          <p:spPr bwMode="auto">
            <a:xfrm>
              <a:off x="11523" y="1040"/>
              <a:ext cx="237" cy="230"/>
            </a:xfrm>
            <a:prstGeom prst="rtTriangle">
              <a:avLst/>
            </a:prstGeom>
            <a:solidFill>
              <a:srgbClr val="F2F2F2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endParaRPr lang="ru-RU" altLang="ru-RU"/>
            </a:p>
          </p:txBody>
        </p:sp>
        <p:sp>
          <p:nvSpPr>
            <p:cNvPr id="79" name="Овал 86"/>
            <p:cNvSpPr>
              <a:spLocks noChangeArrowheads="1"/>
            </p:cNvSpPr>
            <p:nvPr/>
          </p:nvSpPr>
          <p:spPr bwMode="auto">
            <a:xfrm rot="10800000">
              <a:off x="11523" y="755"/>
              <a:ext cx="276" cy="285"/>
            </a:xfrm>
            <a:prstGeom prst="ellipse">
              <a:avLst/>
            </a:prstGeom>
            <a:solidFill>
              <a:srgbClr val="F2F2F2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endParaRPr lang="ru-RU" altLang="ru-RU"/>
            </a:p>
          </p:txBody>
        </p:sp>
      </p:grpSp>
      <p:sp>
        <p:nvSpPr>
          <p:cNvPr id="133" name="Прямоугольный треугольник 132"/>
          <p:cNvSpPr/>
          <p:nvPr/>
        </p:nvSpPr>
        <p:spPr>
          <a:xfrm rot="10800000" flipH="1">
            <a:off x="0" y="-60160"/>
            <a:ext cx="6858000" cy="2767377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134" name="Прямоугольный треугольник 133"/>
          <p:cNvSpPr/>
          <p:nvPr/>
        </p:nvSpPr>
        <p:spPr>
          <a:xfrm rot="10800000" flipV="1">
            <a:off x="-119510" y="6423585"/>
            <a:ext cx="6993398" cy="2720415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138" name="Прямоугольник 137"/>
          <p:cNvSpPr/>
          <p:nvPr/>
        </p:nvSpPr>
        <p:spPr>
          <a:xfrm>
            <a:off x="186754" y="543999"/>
            <a:ext cx="1798056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2020 год</a:t>
            </a:r>
            <a:endParaRPr lang="ru-RU" sz="3000" dirty="0"/>
          </a:p>
        </p:txBody>
      </p:sp>
      <p:grpSp>
        <p:nvGrpSpPr>
          <p:cNvPr id="244" name="Group 140"/>
          <p:cNvGrpSpPr>
            <a:grpSpLocks/>
          </p:cNvGrpSpPr>
          <p:nvPr/>
        </p:nvGrpSpPr>
        <p:grpSpPr bwMode="auto">
          <a:xfrm>
            <a:off x="69310" y="4327042"/>
            <a:ext cx="6685877" cy="4731020"/>
            <a:chOff x="10293" y="271"/>
            <a:chExt cx="1506" cy="1049"/>
          </a:xfrm>
        </p:grpSpPr>
        <p:grpSp>
          <p:nvGrpSpPr>
            <p:cNvPr id="245" name="Группа 47"/>
            <p:cNvGrpSpPr>
              <a:grpSpLocks/>
            </p:cNvGrpSpPr>
            <p:nvPr/>
          </p:nvGrpSpPr>
          <p:grpSpPr bwMode="auto">
            <a:xfrm>
              <a:off x="10293" y="279"/>
              <a:ext cx="567" cy="1041"/>
              <a:chOff x="0" y="0"/>
              <a:chExt cx="5541" cy="10964"/>
            </a:xfrm>
          </p:grpSpPr>
          <p:grpSp>
            <p:nvGrpSpPr>
              <p:cNvPr id="297" name="Группа 2"/>
              <p:cNvGrpSpPr>
                <a:grpSpLocks/>
              </p:cNvGrpSpPr>
              <p:nvPr/>
            </p:nvGrpSpPr>
            <p:grpSpPr bwMode="auto">
              <a:xfrm>
                <a:off x="89" y="0"/>
                <a:ext cx="5452" cy="5598"/>
                <a:chOff x="89" y="0"/>
                <a:chExt cx="5452" cy="5598"/>
              </a:xfrm>
            </p:grpSpPr>
            <p:sp>
              <p:nvSpPr>
                <p:cNvPr id="303" name="Овал 8"/>
                <p:cNvSpPr>
                  <a:spLocks noChangeArrowheads="1"/>
                </p:cNvSpPr>
                <p:nvPr/>
              </p:nvSpPr>
              <p:spPr bwMode="auto">
                <a:xfrm>
                  <a:off x="89" y="0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304" name="Овал 9"/>
                <p:cNvSpPr>
                  <a:spLocks noChangeArrowheads="1"/>
                </p:cNvSpPr>
                <p:nvPr/>
              </p:nvSpPr>
              <p:spPr bwMode="auto">
                <a:xfrm>
                  <a:off x="2838" y="0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305" name="Овал 10"/>
                <p:cNvSpPr>
                  <a:spLocks noChangeArrowheads="1"/>
                </p:cNvSpPr>
                <p:nvPr/>
              </p:nvSpPr>
              <p:spPr bwMode="auto">
                <a:xfrm>
                  <a:off x="89" y="2898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306" name="Овал 11"/>
                <p:cNvSpPr>
                  <a:spLocks noChangeArrowheads="1"/>
                </p:cNvSpPr>
                <p:nvPr/>
              </p:nvSpPr>
              <p:spPr bwMode="auto">
                <a:xfrm>
                  <a:off x="2840" y="2898"/>
                  <a:ext cx="2701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  <p:grpSp>
            <p:nvGrpSpPr>
              <p:cNvPr id="298" name="Группа 3"/>
              <p:cNvGrpSpPr>
                <a:grpSpLocks noChangeAspect="1"/>
              </p:cNvGrpSpPr>
              <p:nvPr/>
            </p:nvGrpSpPr>
            <p:grpSpPr bwMode="auto">
              <a:xfrm>
                <a:off x="0" y="5564"/>
                <a:ext cx="5400" cy="5400"/>
                <a:chOff x="0" y="5564"/>
                <a:chExt cx="11309" cy="11660"/>
              </a:xfrm>
            </p:grpSpPr>
            <p:sp>
              <p:nvSpPr>
                <p:cNvPr id="299" name="Овал 4"/>
                <p:cNvSpPr>
                  <a:spLocks noChangeArrowheads="1"/>
                </p:cNvSpPr>
                <p:nvPr/>
              </p:nvSpPr>
              <p:spPr bwMode="auto">
                <a:xfrm rot="2700000">
                  <a:off x="-51" y="7858"/>
                  <a:ext cx="7277" cy="269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300" name="Овал 5"/>
                <p:cNvSpPr>
                  <a:spLocks noChangeArrowheads="1"/>
                </p:cNvSpPr>
                <p:nvPr/>
              </p:nvSpPr>
              <p:spPr bwMode="auto">
                <a:xfrm rot="8100000">
                  <a:off x="4032" y="7857"/>
                  <a:ext cx="7277" cy="269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301" name="Овал 6"/>
                <p:cNvSpPr>
                  <a:spLocks noChangeArrowheads="1"/>
                </p:cNvSpPr>
                <p:nvPr/>
              </p:nvSpPr>
              <p:spPr bwMode="auto">
                <a:xfrm rot="8100000">
                  <a:off x="0" y="12241"/>
                  <a:ext cx="7276" cy="269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302" name="Овал 7"/>
                <p:cNvSpPr>
                  <a:spLocks noChangeArrowheads="1"/>
                </p:cNvSpPr>
                <p:nvPr/>
              </p:nvSpPr>
              <p:spPr bwMode="auto">
                <a:xfrm rot="-8100000">
                  <a:off x="4082" y="12241"/>
                  <a:ext cx="7276" cy="269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</p:grpSp>
        <p:grpSp>
          <p:nvGrpSpPr>
            <p:cNvPr id="246" name="Группа 84"/>
            <p:cNvGrpSpPr>
              <a:grpSpLocks/>
            </p:cNvGrpSpPr>
            <p:nvPr/>
          </p:nvGrpSpPr>
          <p:grpSpPr bwMode="auto">
            <a:xfrm>
              <a:off x="10941" y="271"/>
              <a:ext cx="391" cy="421"/>
              <a:chOff x="0" y="0"/>
              <a:chExt cx="11046" cy="11354"/>
            </a:xfrm>
          </p:grpSpPr>
          <p:grpSp>
            <p:nvGrpSpPr>
              <p:cNvPr id="281" name="Группа 2"/>
              <p:cNvGrpSpPr>
                <a:grpSpLocks noChangeAspect="1"/>
              </p:cNvGrpSpPr>
              <p:nvPr/>
            </p:nvGrpSpPr>
            <p:grpSpPr bwMode="auto">
              <a:xfrm>
                <a:off x="5646" y="5890"/>
                <a:ext cx="5400" cy="5400"/>
                <a:chOff x="5646" y="5890"/>
                <a:chExt cx="5400" cy="5400"/>
              </a:xfrm>
            </p:grpSpPr>
            <p:sp>
              <p:nvSpPr>
                <p:cNvPr id="293" name="Овал 14"/>
                <p:cNvSpPr>
                  <a:spLocks noChangeArrowheads="1"/>
                </p:cNvSpPr>
                <p:nvPr/>
              </p:nvSpPr>
              <p:spPr bwMode="auto">
                <a:xfrm rot="2700000">
                  <a:off x="5675" y="6932"/>
                  <a:ext cx="3370" cy="1285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294" name="Овал 15"/>
                <p:cNvSpPr>
                  <a:spLocks noChangeArrowheads="1"/>
                </p:cNvSpPr>
                <p:nvPr/>
              </p:nvSpPr>
              <p:spPr bwMode="auto">
                <a:xfrm rot="8100000">
                  <a:off x="7572" y="6953"/>
                  <a:ext cx="3474" cy="1245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295" name="Овал 16"/>
                <p:cNvSpPr>
                  <a:spLocks noChangeArrowheads="1"/>
                </p:cNvSpPr>
                <p:nvPr/>
              </p:nvSpPr>
              <p:spPr bwMode="auto">
                <a:xfrm rot="8100000">
                  <a:off x="5646" y="8983"/>
                  <a:ext cx="3475" cy="1245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296" name="Овал 17"/>
                <p:cNvSpPr>
                  <a:spLocks noChangeArrowheads="1"/>
                </p:cNvSpPr>
                <p:nvPr/>
              </p:nvSpPr>
              <p:spPr bwMode="auto">
                <a:xfrm rot="-8100000">
                  <a:off x="7648" y="8963"/>
                  <a:ext cx="3369" cy="1285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  <p:grpSp>
            <p:nvGrpSpPr>
              <p:cNvPr id="282" name="Группа 3"/>
              <p:cNvGrpSpPr>
                <a:grpSpLocks noChangeAspect="1"/>
              </p:cNvGrpSpPr>
              <p:nvPr/>
            </p:nvGrpSpPr>
            <p:grpSpPr bwMode="auto">
              <a:xfrm>
                <a:off x="0" y="6042"/>
                <a:ext cx="5460" cy="5312"/>
                <a:chOff x="0" y="6042"/>
                <a:chExt cx="5460" cy="5312"/>
              </a:xfrm>
            </p:grpSpPr>
            <p:sp>
              <p:nvSpPr>
                <p:cNvPr id="289" name="Ромб 10"/>
                <p:cNvSpPr>
                  <a:spLocks noChangeArrowheads="1"/>
                </p:cNvSpPr>
                <p:nvPr/>
              </p:nvSpPr>
              <p:spPr bwMode="auto">
                <a:xfrm rot="10800000">
                  <a:off x="2760" y="8645"/>
                  <a:ext cx="2700" cy="2700"/>
                </a:xfrm>
                <a:prstGeom prst="diamond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290" name="Ромб 11"/>
                <p:cNvSpPr>
                  <a:spLocks noChangeArrowheads="1"/>
                </p:cNvSpPr>
                <p:nvPr/>
              </p:nvSpPr>
              <p:spPr bwMode="auto">
                <a:xfrm rot="10800000">
                  <a:off x="2760" y="6042"/>
                  <a:ext cx="2700" cy="2700"/>
                </a:xfrm>
                <a:prstGeom prst="diamond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291" name="Ромб 12"/>
                <p:cNvSpPr>
                  <a:spLocks noChangeArrowheads="1"/>
                </p:cNvSpPr>
                <p:nvPr/>
              </p:nvSpPr>
              <p:spPr bwMode="auto">
                <a:xfrm rot="10800000">
                  <a:off x="11" y="6099"/>
                  <a:ext cx="2700" cy="2700"/>
                </a:xfrm>
                <a:prstGeom prst="diamond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292" name="Ромб 13"/>
                <p:cNvSpPr>
                  <a:spLocks noChangeArrowheads="1"/>
                </p:cNvSpPr>
                <p:nvPr/>
              </p:nvSpPr>
              <p:spPr bwMode="auto">
                <a:xfrm rot="10800000">
                  <a:off x="0" y="8654"/>
                  <a:ext cx="2700" cy="2700"/>
                </a:xfrm>
                <a:prstGeom prst="diamond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  <p:grpSp>
            <p:nvGrpSpPr>
              <p:cNvPr id="283" name="Группа 4"/>
              <p:cNvGrpSpPr>
                <a:grpSpLocks/>
              </p:cNvGrpSpPr>
              <p:nvPr/>
            </p:nvGrpSpPr>
            <p:grpSpPr bwMode="auto">
              <a:xfrm>
                <a:off x="5528" y="0"/>
                <a:ext cx="5450" cy="5598"/>
                <a:chOff x="5528" y="0"/>
                <a:chExt cx="5449" cy="5598"/>
              </a:xfrm>
            </p:grpSpPr>
            <p:sp>
              <p:nvSpPr>
                <p:cNvPr id="285" name="Овал 6"/>
                <p:cNvSpPr>
                  <a:spLocks noChangeArrowheads="1"/>
                </p:cNvSpPr>
                <p:nvPr/>
              </p:nvSpPr>
              <p:spPr bwMode="auto">
                <a:xfrm>
                  <a:off x="5528" y="0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286" name="Овал 7"/>
                <p:cNvSpPr>
                  <a:spLocks noChangeArrowheads="1"/>
                </p:cNvSpPr>
                <p:nvPr/>
              </p:nvSpPr>
              <p:spPr bwMode="auto">
                <a:xfrm>
                  <a:off x="8278" y="0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287" name="Овал 8"/>
                <p:cNvSpPr>
                  <a:spLocks noChangeArrowheads="1"/>
                </p:cNvSpPr>
                <p:nvPr/>
              </p:nvSpPr>
              <p:spPr bwMode="auto">
                <a:xfrm>
                  <a:off x="5528" y="2898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288" name="Овал 9"/>
                <p:cNvSpPr>
                  <a:spLocks noChangeArrowheads="1"/>
                </p:cNvSpPr>
                <p:nvPr/>
              </p:nvSpPr>
              <p:spPr bwMode="auto">
                <a:xfrm>
                  <a:off x="8278" y="2898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  <p:sp>
            <p:nvSpPr>
              <p:cNvPr id="284" name="Прямоугольник 5"/>
              <p:cNvSpPr>
                <a:spLocks noChangeArrowheads="1"/>
              </p:cNvSpPr>
              <p:nvPr/>
            </p:nvSpPr>
            <p:spPr bwMode="auto">
              <a:xfrm rot="10800000">
                <a:off x="0" y="184"/>
                <a:ext cx="5400" cy="5400"/>
              </a:xfrm>
              <a:prstGeom prst="rect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247" name="Группа 36"/>
            <p:cNvGrpSpPr>
              <a:grpSpLocks/>
            </p:cNvGrpSpPr>
            <p:nvPr/>
          </p:nvGrpSpPr>
          <p:grpSpPr bwMode="auto">
            <a:xfrm rot="5400000">
              <a:off x="10883" y="740"/>
              <a:ext cx="201" cy="188"/>
              <a:chOff x="-70" y="70"/>
              <a:chExt cx="5549" cy="5408"/>
            </a:xfrm>
          </p:grpSpPr>
          <p:sp>
            <p:nvSpPr>
              <p:cNvPr id="277" name="Прямоугольный треугольник 2"/>
              <p:cNvSpPr>
                <a:spLocks noChangeArrowheads="1"/>
              </p:cNvSpPr>
              <p:nvPr/>
            </p:nvSpPr>
            <p:spPr bwMode="auto">
              <a:xfrm>
                <a:off x="-70" y="70"/>
                <a:ext cx="2699" cy="2700"/>
              </a:xfrm>
              <a:prstGeom prst="rtTriangl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78" name="Прямоугольный треугольник 3"/>
              <p:cNvSpPr>
                <a:spLocks noChangeArrowheads="1"/>
              </p:cNvSpPr>
              <p:nvPr/>
            </p:nvSpPr>
            <p:spPr bwMode="auto">
              <a:xfrm>
                <a:off x="2679" y="70"/>
                <a:ext cx="2700" cy="2700"/>
              </a:xfrm>
              <a:prstGeom prst="rtTriangl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79" name="Прямоугольный треугольник 4"/>
              <p:cNvSpPr>
                <a:spLocks noChangeArrowheads="1"/>
              </p:cNvSpPr>
              <p:nvPr/>
            </p:nvSpPr>
            <p:spPr bwMode="auto">
              <a:xfrm>
                <a:off x="29" y="2778"/>
                <a:ext cx="2700" cy="2700"/>
              </a:xfrm>
              <a:prstGeom prst="rtTriangl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80" name="Прямоугольный треугольник 5"/>
              <p:cNvSpPr>
                <a:spLocks noChangeArrowheads="1"/>
              </p:cNvSpPr>
              <p:nvPr/>
            </p:nvSpPr>
            <p:spPr bwMode="auto">
              <a:xfrm>
                <a:off x="2778" y="2778"/>
                <a:ext cx="2700" cy="2700"/>
              </a:xfrm>
              <a:prstGeom prst="rtTriangl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248" name="Группа 52"/>
            <p:cNvGrpSpPr>
              <a:grpSpLocks/>
            </p:cNvGrpSpPr>
            <p:nvPr/>
          </p:nvGrpSpPr>
          <p:grpSpPr bwMode="auto">
            <a:xfrm>
              <a:off x="11199" y="1106"/>
              <a:ext cx="191" cy="201"/>
              <a:chOff x="0" y="0"/>
              <a:chExt cx="5400" cy="5400"/>
            </a:xfrm>
          </p:grpSpPr>
          <p:sp>
            <p:nvSpPr>
              <p:cNvPr id="273" name="Овал 2"/>
              <p:cNvSpPr>
                <a:spLocks noChangeArrowheads="1"/>
              </p:cNvSpPr>
              <p:nvPr/>
            </p:nvSpPr>
            <p:spPr bwMode="auto">
              <a:xfrm rot="2700000">
                <a:off x="28" y="1043"/>
                <a:ext cx="3369" cy="1284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74" name="Овал 3"/>
              <p:cNvSpPr>
                <a:spLocks noChangeArrowheads="1"/>
              </p:cNvSpPr>
              <p:nvPr/>
            </p:nvSpPr>
            <p:spPr bwMode="auto">
              <a:xfrm rot="8100000">
                <a:off x="1925" y="1062"/>
                <a:ext cx="3475" cy="1245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75" name="Овал 4"/>
              <p:cNvSpPr>
                <a:spLocks noChangeArrowheads="1"/>
              </p:cNvSpPr>
              <p:nvPr/>
            </p:nvSpPr>
            <p:spPr bwMode="auto">
              <a:xfrm rot="8100000">
                <a:off x="0" y="3092"/>
                <a:ext cx="3474" cy="1245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76" name="Овал 5"/>
              <p:cNvSpPr>
                <a:spLocks noChangeArrowheads="1"/>
              </p:cNvSpPr>
              <p:nvPr/>
            </p:nvSpPr>
            <p:spPr bwMode="auto">
              <a:xfrm rot="-8100000">
                <a:off x="2001" y="3073"/>
                <a:ext cx="3370" cy="1284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249" name="Группа 18"/>
            <p:cNvGrpSpPr>
              <a:grpSpLocks/>
            </p:cNvGrpSpPr>
            <p:nvPr/>
          </p:nvGrpSpPr>
          <p:grpSpPr bwMode="auto">
            <a:xfrm>
              <a:off x="10905" y="970"/>
              <a:ext cx="185" cy="344"/>
              <a:chOff x="0" y="0"/>
              <a:chExt cx="9065" cy="19999"/>
            </a:xfrm>
          </p:grpSpPr>
          <p:sp>
            <p:nvSpPr>
              <p:cNvPr id="265" name="Овал 2"/>
              <p:cNvSpPr>
                <a:spLocks noChangeArrowheads="1"/>
              </p:cNvSpPr>
              <p:nvPr/>
            </p:nvSpPr>
            <p:spPr bwMode="auto">
              <a:xfrm rot="2700000">
                <a:off x="-2293" y="6641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66" name="Овал 3"/>
              <p:cNvSpPr>
                <a:spLocks noChangeArrowheads="1"/>
              </p:cNvSpPr>
              <p:nvPr/>
            </p:nvSpPr>
            <p:spPr bwMode="auto">
              <a:xfrm rot="8100000">
                <a:off x="1789" y="6641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67" name="Овал 4"/>
              <p:cNvSpPr>
                <a:spLocks noChangeArrowheads="1"/>
              </p:cNvSpPr>
              <p:nvPr/>
            </p:nvSpPr>
            <p:spPr bwMode="auto">
              <a:xfrm rot="2700000">
                <a:off x="-2294" y="10975"/>
                <a:ext cx="7277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68" name="Овал 5"/>
              <p:cNvSpPr>
                <a:spLocks noChangeArrowheads="1"/>
              </p:cNvSpPr>
              <p:nvPr/>
            </p:nvSpPr>
            <p:spPr bwMode="auto">
              <a:xfrm rot="8100000">
                <a:off x="1789" y="10975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69" name="Овал 6"/>
              <p:cNvSpPr>
                <a:spLocks noChangeArrowheads="1"/>
              </p:cNvSpPr>
              <p:nvPr/>
            </p:nvSpPr>
            <p:spPr bwMode="auto">
              <a:xfrm rot="2700000">
                <a:off x="-2293" y="2293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70" name="Овал 7"/>
              <p:cNvSpPr>
                <a:spLocks noChangeArrowheads="1"/>
              </p:cNvSpPr>
              <p:nvPr/>
            </p:nvSpPr>
            <p:spPr bwMode="auto">
              <a:xfrm rot="8100000">
                <a:off x="1789" y="2293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71" name="Овал 8"/>
              <p:cNvSpPr>
                <a:spLocks noChangeArrowheads="1"/>
              </p:cNvSpPr>
              <p:nvPr/>
            </p:nvSpPr>
            <p:spPr bwMode="auto">
              <a:xfrm rot="2700000">
                <a:off x="-2293" y="15016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72" name="Овал 9"/>
              <p:cNvSpPr>
                <a:spLocks noChangeArrowheads="1"/>
              </p:cNvSpPr>
              <p:nvPr/>
            </p:nvSpPr>
            <p:spPr bwMode="auto">
              <a:xfrm rot="8100000">
                <a:off x="1789" y="15016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250" name="Группа 72"/>
            <p:cNvGrpSpPr>
              <a:grpSpLocks/>
            </p:cNvGrpSpPr>
            <p:nvPr/>
          </p:nvGrpSpPr>
          <p:grpSpPr bwMode="auto">
            <a:xfrm>
              <a:off x="11091" y="743"/>
              <a:ext cx="396" cy="388"/>
              <a:chOff x="0" y="0"/>
              <a:chExt cx="5460" cy="5312"/>
            </a:xfrm>
          </p:grpSpPr>
          <p:sp>
            <p:nvSpPr>
              <p:cNvPr id="261" name="Ромб 2"/>
              <p:cNvSpPr>
                <a:spLocks noChangeArrowheads="1"/>
              </p:cNvSpPr>
              <p:nvPr/>
            </p:nvSpPr>
            <p:spPr bwMode="auto">
              <a:xfrm rot="10800000">
                <a:off x="2760" y="2603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62" name="Ромб 3"/>
              <p:cNvSpPr>
                <a:spLocks noChangeArrowheads="1"/>
              </p:cNvSpPr>
              <p:nvPr/>
            </p:nvSpPr>
            <p:spPr bwMode="auto">
              <a:xfrm rot="10800000">
                <a:off x="2760" y="0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63" name="Ромб 4"/>
              <p:cNvSpPr>
                <a:spLocks noChangeArrowheads="1"/>
              </p:cNvSpPr>
              <p:nvPr/>
            </p:nvSpPr>
            <p:spPr bwMode="auto">
              <a:xfrm rot="10800000">
                <a:off x="11" y="57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64" name="Ромб 5"/>
              <p:cNvSpPr>
                <a:spLocks noChangeArrowheads="1"/>
              </p:cNvSpPr>
              <p:nvPr/>
            </p:nvSpPr>
            <p:spPr bwMode="auto">
              <a:xfrm rot="10800000">
                <a:off x="0" y="2612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251" name="Группа 31"/>
            <p:cNvGrpSpPr>
              <a:grpSpLocks/>
            </p:cNvGrpSpPr>
            <p:nvPr/>
          </p:nvGrpSpPr>
          <p:grpSpPr bwMode="auto">
            <a:xfrm rot="10800000">
              <a:off x="11386" y="271"/>
              <a:ext cx="383" cy="403"/>
              <a:chOff x="0" y="0"/>
              <a:chExt cx="10959" cy="10808"/>
            </a:xfrm>
          </p:grpSpPr>
          <p:sp>
            <p:nvSpPr>
              <p:cNvPr id="254" name="Прямоугольник 2"/>
              <p:cNvSpPr>
                <a:spLocks noChangeArrowheads="1"/>
              </p:cNvSpPr>
              <p:nvPr/>
            </p:nvSpPr>
            <p:spPr bwMode="auto">
              <a:xfrm>
                <a:off x="49" y="8"/>
                <a:ext cx="5400" cy="5400"/>
              </a:xfrm>
              <a:prstGeom prst="rect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55" name="Прямоугольник 3"/>
              <p:cNvSpPr>
                <a:spLocks noChangeArrowheads="1"/>
              </p:cNvSpPr>
              <p:nvPr/>
            </p:nvSpPr>
            <p:spPr bwMode="auto">
              <a:xfrm>
                <a:off x="5440" y="5216"/>
                <a:ext cx="5400" cy="5400"/>
              </a:xfrm>
              <a:prstGeom prst="rect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56" name="Овал 4"/>
              <p:cNvSpPr>
                <a:spLocks noChangeArrowheads="1"/>
              </p:cNvSpPr>
              <p:nvPr/>
            </p:nvSpPr>
            <p:spPr bwMode="auto">
              <a:xfrm>
                <a:off x="0" y="5408"/>
                <a:ext cx="5400" cy="540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57" name="Ромб 5"/>
              <p:cNvSpPr>
                <a:spLocks noChangeArrowheads="1"/>
              </p:cNvSpPr>
              <p:nvPr/>
            </p:nvSpPr>
            <p:spPr bwMode="auto">
              <a:xfrm>
                <a:off x="5498" y="8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58" name="Ромб 6"/>
              <p:cNvSpPr>
                <a:spLocks noChangeArrowheads="1"/>
              </p:cNvSpPr>
              <p:nvPr/>
            </p:nvSpPr>
            <p:spPr bwMode="auto">
              <a:xfrm>
                <a:off x="5498" y="2612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59" name="Ромб 7"/>
              <p:cNvSpPr>
                <a:spLocks noChangeArrowheads="1"/>
              </p:cNvSpPr>
              <p:nvPr/>
            </p:nvSpPr>
            <p:spPr bwMode="auto">
              <a:xfrm>
                <a:off x="8248" y="2554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60" name="Ромб 8"/>
              <p:cNvSpPr>
                <a:spLocks noChangeArrowheads="1"/>
              </p:cNvSpPr>
              <p:nvPr/>
            </p:nvSpPr>
            <p:spPr bwMode="auto">
              <a:xfrm>
                <a:off x="8259" y="0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sp>
          <p:nvSpPr>
            <p:cNvPr id="252" name="Прямоугольный треугольник 85"/>
            <p:cNvSpPr>
              <a:spLocks noChangeArrowheads="1"/>
            </p:cNvSpPr>
            <p:nvPr/>
          </p:nvSpPr>
          <p:spPr bwMode="auto">
            <a:xfrm>
              <a:off x="11523" y="1040"/>
              <a:ext cx="237" cy="230"/>
            </a:xfrm>
            <a:prstGeom prst="rtTriangle">
              <a:avLst/>
            </a:prstGeom>
            <a:solidFill>
              <a:srgbClr val="F2F2F2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endParaRPr lang="ru-RU" altLang="ru-RU"/>
            </a:p>
          </p:txBody>
        </p:sp>
        <p:sp>
          <p:nvSpPr>
            <p:cNvPr id="253" name="Овал 86"/>
            <p:cNvSpPr>
              <a:spLocks noChangeArrowheads="1"/>
            </p:cNvSpPr>
            <p:nvPr/>
          </p:nvSpPr>
          <p:spPr bwMode="auto">
            <a:xfrm rot="10800000">
              <a:off x="11523" y="755"/>
              <a:ext cx="276" cy="285"/>
            </a:xfrm>
            <a:prstGeom prst="ellipse">
              <a:avLst/>
            </a:prstGeom>
            <a:solidFill>
              <a:srgbClr val="F2F2F2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endParaRPr lang="ru-RU" altLang="ru-RU"/>
            </a:p>
          </p:txBody>
        </p:sp>
      </p:grpSp>
      <p:sp>
        <p:nvSpPr>
          <p:cNvPr id="242" name="Прямоугольник 241"/>
          <p:cNvSpPr/>
          <p:nvPr/>
        </p:nvSpPr>
        <p:spPr>
          <a:xfrm>
            <a:off x="1511176" y="7002819"/>
            <a:ext cx="3429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Консолидированный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 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бюджет </a:t>
            </a:r>
          </a:p>
          <a:p>
            <a:r>
              <a:rPr lang="ru-RU" b="1" dirty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Новокубанского района</a:t>
            </a:r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27" name="Прямоугольник 226"/>
          <p:cNvSpPr/>
          <p:nvPr/>
        </p:nvSpPr>
        <p:spPr>
          <a:xfrm>
            <a:off x="783257" y="7278910"/>
            <a:ext cx="606029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dirty="0" smtClean="0">
                <a:solidFill>
                  <a:schemeClr val="bg1"/>
                </a:solidFill>
                <a:cs typeface="Times New Roman" pitchFamily="18" charset="0"/>
              </a:rPr>
              <a:t>- </a:t>
            </a:r>
            <a:r>
              <a:rPr lang="ru-RU" b="1" dirty="0" smtClean="0">
                <a:solidFill>
                  <a:schemeClr val="bg1"/>
                </a:solidFill>
                <a:cs typeface="Times New Roman" pitchFamily="18" charset="0"/>
              </a:rPr>
              <a:t>это свод бюджетов </a:t>
            </a:r>
          </a:p>
          <a:p>
            <a:pPr algn="r"/>
            <a:r>
              <a:rPr lang="ru-RU" b="1" dirty="0" smtClean="0">
                <a:solidFill>
                  <a:schemeClr val="bg1"/>
                </a:solidFill>
                <a:cs typeface="Times New Roman" pitchFamily="18" charset="0"/>
              </a:rPr>
              <a:t>муниципального </a:t>
            </a:r>
            <a:r>
              <a:rPr lang="ru-RU" b="1" dirty="0">
                <a:solidFill>
                  <a:schemeClr val="bg1"/>
                </a:solidFill>
                <a:cs typeface="Times New Roman" pitchFamily="18" charset="0"/>
              </a:rPr>
              <a:t>образования </a:t>
            </a:r>
            <a:endParaRPr lang="ru-RU" b="1" dirty="0" smtClean="0">
              <a:solidFill>
                <a:schemeClr val="bg1"/>
              </a:solidFill>
              <a:cs typeface="Times New Roman" pitchFamily="18" charset="0"/>
            </a:endParaRPr>
          </a:p>
          <a:p>
            <a:pPr algn="r"/>
            <a:r>
              <a:rPr lang="ru-RU" b="1" dirty="0" smtClean="0">
                <a:solidFill>
                  <a:schemeClr val="bg1"/>
                </a:solidFill>
                <a:cs typeface="Times New Roman" pitchFamily="18" charset="0"/>
              </a:rPr>
              <a:t>Новокубанский район, городского </a:t>
            </a:r>
          </a:p>
          <a:p>
            <a:pPr algn="r"/>
            <a:r>
              <a:rPr lang="ru-RU" b="1" dirty="0" smtClean="0">
                <a:solidFill>
                  <a:schemeClr val="bg1"/>
                </a:solidFill>
                <a:cs typeface="Times New Roman" pitchFamily="18" charset="0"/>
              </a:rPr>
              <a:t>поселения  и 8 </a:t>
            </a:r>
            <a:r>
              <a:rPr lang="ru-RU" b="1" dirty="0">
                <a:solidFill>
                  <a:schemeClr val="bg1"/>
                </a:solidFill>
                <a:cs typeface="Times New Roman" pitchFamily="18" charset="0"/>
              </a:rPr>
              <a:t>сельских поселений района </a:t>
            </a:r>
            <a:endParaRPr lang="ru-RU" b="1" dirty="0" smtClean="0">
              <a:solidFill>
                <a:schemeClr val="bg1"/>
              </a:solidFill>
              <a:cs typeface="Times New Roman" pitchFamily="18" charset="0"/>
            </a:endParaRPr>
          </a:p>
          <a:p>
            <a:pPr algn="r"/>
            <a:r>
              <a:rPr lang="ru-RU" b="1" dirty="0" smtClean="0">
                <a:solidFill>
                  <a:schemeClr val="bg1"/>
                </a:solidFill>
                <a:cs typeface="Times New Roman" pitchFamily="18" charset="0"/>
              </a:rPr>
              <a:t>без учета межбюджетных </a:t>
            </a:r>
            <a:r>
              <a:rPr lang="ru-RU" b="1" dirty="0">
                <a:solidFill>
                  <a:schemeClr val="bg1"/>
                </a:solidFill>
                <a:cs typeface="Times New Roman" pitchFamily="18" charset="0"/>
              </a:rPr>
              <a:t>трансфертами между </a:t>
            </a:r>
            <a:endParaRPr lang="ru-RU" b="1" dirty="0" smtClean="0">
              <a:solidFill>
                <a:schemeClr val="bg1"/>
              </a:solidFill>
              <a:cs typeface="Times New Roman" pitchFamily="18" charset="0"/>
            </a:endParaRPr>
          </a:p>
          <a:p>
            <a:pPr algn="r"/>
            <a:r>
              <a:rPr lang="ru-RU" b="1" dirty="0" smtClean="0">
                <a:solidFill>
                  <a:schemeClr val="bg1"/>
                </a:solidFill>
                <a:cs typeface="Times New Roman" pitchFamily="18" charset="0"/>
              </a:rPr>
              <a:t>этими </a:t>
            </a:r>
            <a:r>
              <a:rPr lang="ru-RU" b="1" dirty="0">
                <a:solidFill>
                  <a:schemeClr val="bg1"/>
                </a:solidFill>
                <a:cs typeface="Times New Roman" pitchFamily="18" charset="0"/>
              </a:rPr>
              <a:t>бюджетами</a:t>
            </a:r>
          </a:p>
        </p:txBody>
      </p:sp>
      <p:sp>
        <p:nvSpPr>
          <p:cNvPr id="214" name="Скругленный прямоугольник 213"/>
          <p:cNvSpPr/>
          <p:nvPr/>
        </p:nvSpPr>
        <p:spPr>
          <a:xfrm>
            <a:off x="82584" y="1479617"/>
            <a:ext cx="1337756" cy="34139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январь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" name="Скругленный прямоугольник 214"/>
          <p:cNvSpPr/>
          <p:nvPr/>
        </p:nvSpPr>
        <p:spPr>
          <a:xfrm>
            <a:off x="82584" y="2265863"/>
            <a:ext cx="1337756" cy="34139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март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6" name="Скругленный прямоугольник 215"/>
          <p:cNvSpPr/>
          <p:nvPr/>
        </p:nvSpPr>
        <p:spPr>
          <a:xfrm>
            <a:off x="82584" y="4565647"/>
            <a:ext cx="1337756" cy="34139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сентябрь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7" name="Скругленный прямоугольник 216"/>
          <p:cNvSpPr/>
          <p:nvPr/>
        </p:nvSpPr>
        <p:spPr>
          <a:xfrm>
            <a:off x="82584" y="1873822"/>
            <a:ext cx="1337756" cy="34139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февраль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8" name="Скругленный прямоугольник 217"/>
          <p:cNvSpPr/>
          <p:nvPr/>
        </p:nvSpPr>
        <p:spPr>
          <a:xfrm>
            <a:off x="82584" y="2646429"/>
            <a:ext cx="1337756" cy="34139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апрель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9" name="Скругленный прямоугольник 218"/>
          <p:cNvSpPr/>
          <p:nvPr/>
        </p:nvSpPr>
        <p:spPr>
          <a:xfrm>
            <a:off x="82580" y="3787580"/>
            <a:ext cx="1337756" cy="34139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июль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0" name="Скругленный прямоугольник 219"/>
          <p:cNvSpPr/>
          <p:nvPr/>
        </p:nvSpPr>
        <p:spPr>
          <a:xfrm>
            <a:off x="82584" y="3024515"/>
            <a:ext cx="1337756" cy="34139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май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1" name="Скругленный прямоугольник 220"/>
          <p:cNvSpPr/>
          <p:nvPr/>
        </p:nvSpPr>
        <p:spPr>
          <a:xfrm>
            <a:off x="79996" y="5337442"/>
            <a:ext cx="1337756" cy="34139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ноябрь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2" name="Скругленный прямоугольник 221"/>
          <p:cNvSpPr/>
          <p:nvPr/>
        </p:nvSpPr>
        <p:spPr>
          <a:xfrm>
            <a:off x="82583" y="3404446"/>
            <a:ext cx="1337756" cy="34139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июнь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3" name="Скругленный прямоугольник 222"/>
          <p:cNvSpPr/>
          <p:nvPr/>
        </p:nvSpPr>
        <p:spPr>
          <a:xfrm>
            <a:off x="80914" y="4950685"/>
            <a:ext cx="1337756" cy="34139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октябрь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4" name="Скругленный прямоугольник 223"/>
          <p:cNvSpPr/>
          <p:nvPr/>
        </p:nvSpPr>
        <p:spPr>
          <a:xfrm>
            <a:off x="82581" y="4174332"/>
            <a:ext cx="1337756" cy="34139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август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" name="Скругленный прямоугольник 224"/>
          <p:cNvSpPr/>
          <p:nvPr/>
        </p:nvSpPr>
        <p:spPr>
          <a:xfrm>
            <a:off x="65163" y="5722414"/>
            <a:ext cx="1337756" cy="336289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декабрь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8" name="Picture 14" descr="https://adm-sovetskoe.ru/upload/medialibrary/fa2/fa2f3e881a6ab5a94ea44ef797fc9f51.jpg">
            <a:extLst>
              <a:ext uri="{FF2B5EF4-FFF2-40B4-BE49-F238E27FC236}">
                <a16:creationId xmlns:a16="http://schemas.microsoft.com/office/drawing/2014/main" xmlns="" id="{14A42FCC-36F5-426F-A6D5-4CE3331D8F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501008" y="5387262"/>
            <a:ext cx="407044" cy="55086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29" name="Picture 12" descr="https://pp.userapi.com/c850016/v850016452/9e08b/6XKAfjYz5OY.jpg?ava=1">
            <a:extLst>
              <a:ext uri="{FF2B5EF4-FFF2-40B4-BE49-F238E27FC236}">
                <a16:creationId xmlns:a16="http://schemas.microsoft.com/office/drawing/2014/main" xmlns="" id="{12BA8D7C-8D82-45CD-8BD6-FAC4E0277F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1008" y="4662251"/>
            <a:ext cx="407044" cy="55486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30" name="Рисунок 229" descr="прикубанска.gif">
            <a:extLst>
              <a:ext uri="{FF2B5EF4-FFF2-40B4-BE49-F238E27FC236}">
                <a16:creationId xmlns:a16="http://schemas.microsoft.com/office/drawing/2014/main" xmlns="" id="{98F70DF5-7766-4893-941E-58F078B219B1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924944" y="5387262"/>
            <a:ext cx="403241" cy="55288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31" name="Рисунок 230" descr="novoselskoe_selo_coa.gif">
            <a:extLst>
              <a:ext uri="{FF2B5EF4-FFF2-40B4-BE49-F238E27FC236}">
                <a16:creationId xmlns:a16="http://schemas.microsoft.com/office/drawing/2014/main" xmlns="" id="{879A17DB-3561-4FED-BBEA-7C751D3A937F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928042" y="4659301"/>
            <a:ext cx="400143" cy="55781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32" name="Picture 8" descr="https://im0-tub-ru.yandex.net/i?id=b8e081db8a79e9bc73b1c35eff5f8794&amp;n=13">
            <a:extLst>
              <a:ext uri="{FF2B5EF4-FFF2-40B4-BE49-F238E27FC236}">
                <a16:creationId xmlns:a16="http://schemas.microsoft.com/office/drawing/2014/main" xmlns="" id="{16419AF1-C8FE-4F62-A8F5-CDD5E07F64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8880" y="5387262"/>
            <a:ext cx="400143" cy="55288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33" name="Picture 6" descr="https://cdn.turkaramamotoru.com/ru/selskoe-poselenie-komsomolskij-5686.jpg">
            <a:extLst>
              <a:ext uri="{FF2B5EF4-FFF2-40B4-BE49-F238E27FC236}">
                <a16:creationId xmlns:a16="http://schemas.microsoft.com/office/drawing/2014/main" xmlns="" id="{175F8054-3C2C-47E1-B6DC-22CD371074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8880" y="4659302"/>
            <a:ext cx="400143" cy="55781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34" name="Рисунок 233" descr="верхнекубанка.gif">
            <a:extLst>
              <a:ext uri="{FF2B5EF4-FFF2-40B4-BE49-F238E27FC236}">
                <a16:creationId xmlns:a16="http://schemas.microsoft.com/office/drawing/2014/main" xmlns="" id="{D5D22E0C-7E0A-4A34-A790-B900AFF537C2}"/>
              </a:ext>
            </a:extLst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1769198" y="5387263"/>
            <a:ext cx="403996" cy="55288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35" name="Рисунок 234" descr="бесскорбная.gif">
            <a:extLst>
              <a:ext uri="{FF2B5EF4-FFF2-40B4-BE49-F238E27FC236}">
                <a16:creationId xmlns:a16="http://schemas.microsoft.com/office/drawing/2014/main" xmlns="" id="{E1FE387A-1EA9-4DDD-B681-81E67A7AE138}"/>
              </a:ext>
            </a:extLst>
          </p:cNvPr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1768005" y="4662251"/>
            <a:ext cx="405186" cy="55782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36" name="Picture 2" descr="https://www.bankgorodov.ru/public/photos/coa/313609_bi.jpg">
            <a:extLst>
              <a:ext uri="{FF2B5EF4-FFF2-40B4-BE49-F238E27FC236}">
                <a16:creationId xmlns:a16="http://schemas.microsoft.com/office/drawing/2014/main" xmlns="" id="{56BDCDA7-CF8E-432B-833B-98F8C75390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8005" y="3938337"/>
            <a:ext cx="404987" cy="57739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37" name="Прямоугольник 236">
            <a:extLst>
              <a:ext uri="{FF2B5EF4-FFF2-40B4-BE49-F238E27FC236}">
                <a16:creationId xmlns:a16="http://schemas.microsoft.com/office/drawing/2014/main" xmlns="" id="{3063A03C-02AF-45BE-9A7A-5ABFD13EE577}"/>
              </a:ext>
            </a:extLst>
          </p:cNvPr>
          <p:cNvSpPr/>
          <p:nvPr/>
        </p:nvSpPr>
        <p:spPr>
          <a:xfrm>
            <a:off x="2463418" y="3904342"/>
            <a:ext cx="35510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городское 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поселение  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Новокубанское – административный центр</a:t>
            </a:r>
            <a:endParaRPr lang="ru-RU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38" name="Прямоугольник 237">
            <a:extLst>
              <a:ext uri="{FF2B5EF4-FFF2-40B4-BE49-F238E27FC236}">
                <a16:creationId xmlns:a16="http://schemas.microsoft.com/office/drawing/2014/main" xmlns="" id="{C0070E7D-81DB-442B-92AA-C16DBEB05C72}"/>
              </a:ext>
            </a:extLst>
          </p:cNvPr>
          <p:cNvSpPr/>
          <p:nvPr/>
        </p:nvSpPr>
        <p:spPr>
          <a:xfrm>
            <a:off x="2264798" y="3203848"/>
            <a:ext cx="431152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Муниципальное образование Новокубанский район</a:t>
            </a:r>
            <a:endParaRPr lang="ru-RU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39" name="Прямоугольник 238">
            <a:extLst>
              <a:ext uri="{FF2B5EF4-FFF2-40B4-BE49-F238E27FC236}">
                <a16:creationId xmlns:a16="http://schemas.microsoft.com/office/drawing/2014/main" xmlns="" id="{2FB09151-3F2F-4460-B5DD-F4DE0A5C9FAE}"/>
              </a:ext>
            </a:extLst>
          </p:cNvPr>
          <p:cNvSpPr/>
          <p:nvPr/>
        </p:nvSpPr>
        <p:spPr>
          <a:xfrm>
            <a:off x="4014494" y="4883800"/>
            <a:ext cx="2722195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err="1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Бесскорбненское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Верхнекубанское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Ковалевское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Ляпинское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, Новосельское, </a:t>
            </a:r>
            <a:r>
              <a:rPr lang="ru-RU" sz="1400" dirty="0" err="1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Прикубанское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Прочноокопское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, Советское </a:t>
            </a:r>
            <a:endParaRPr lang="ru-RU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40" name="Прямоугольник 239">
            <a:extLst>
              <a:ext uri="{FF2B5EF4-FFF2-40B4-BE49-F238E27FC236}">
                <a16:creationId xmlns:a16="http://schemas.microsoft.com/office/drawing/2014/main" xmlns="" id="{79F94FAF-50A2-4A86-BA23-B15F8D36E1AC}"/>
              </a:ext>
            </a:extLst>
          </p:cNvPr>
          <p:cNvSpPr/>
          <p:nvPr/>
        </p:nvSpPr>
        <p:spPr>
          <a:xfrm>
            <a:off x="4138658" y="4599265"/>
            <a:ext cx="253942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восемь сельских  поселений:</a:t>
            </a:r>
            <a:endParaRPr lang="ru-RU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241" name="Рисунок 240" descr="novokubanskii_rayon_coa.gif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1714729" y="3086575"/>
            <a:ext cx="516524" cy="697185"/>
          </a:xfrm>
          <a:prstGeom prst="rect">
            <a:avLst/>
          </a:prstGeom>
        </p:spPr>
      </p:pic>
      <p:grpSp>
        <p:nvGrpSpPr>
          <p:cNvPr id="162" name="Группа 45"/>
          <p:cNvGrpSpPr>
            <a:grpSpLocks noChangeAspect="1"/>
          </p:cNvGrpSpPr>
          <p:nvPr/>
        </p:nvGrpSpPr>
        <p:grpSpPr bwMode="auto">
          <a:xfrm>
            <a:off x="5566608" y="434858"/>
            <a:ext cx="1276947" cy="807642"/>
            <a:chOff x="-266959" y="2252097"/>
            <a:chExt cx="5875213" cy="3711969"/>
          </a:xfrm>
        </p:grpSpPr>
        <p:sp>
          <p:nvSpPr>
            <p:cNvPr id="163" name="Полилиния 162"/>
            <p:cNvSpPr/>
            <p:nvPr/>
          </p:nvSpPr>
          <p:spPr>
            <a:xfrm>
              <a:off x="3740237" y="2252097"/>
              <a:ext cx="1868017" cy="3711969"/>
            </a:xfrm>
            <a:custGeom>
              <a:avLst/>
              <a:gdLst>
                <a:gd name="connsiteX0" fmla="*/ 378182 w 1811114"/>
                <a:gd name="connsiteY0" fmla="*/ 0 h 3624147"/>
                <a:gd name="connsiteX1" fmla="*/ 1811114 w 1811114"/>
                <a:gd name="connsiteY1" fmla="*/ 1812074 h 3624147"/>
                <a:gd name="connsiteX2" fmla="*/ 378182 w 1811114"/>
                <a:gd name="connsiteY2" fmla="*/ 3624147 h 3624147"/>
                <a:gd name="connsiteX3" fmla="*/ 0 w 1811114"/>
                <a:gd name="connsiteY3" fmla="*/ 3145901 h 3624147"/>
                <a:gd name="connsiteX4" fmla="*/ 1054751 w 1811114"/>
                <a:gd name="connsiteY4" fmla="*/ 1812072 h 3624147"/>
                <a:gd name="connsiteX5" fmla="*/ 1 w 1811114"/>
                <a:gd name="connsiteY5" fmla="*/ 478244 h 36241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2D5C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792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34"/>
            </a:p>
          </p:txBody>
        </p:sp>
        <p:sp>
          <p:nvSpPr>
            <p:cNvPr id="164" name="Трапеция 163"/>
            <p:cNvSpPr/>
            <p:nvPr/>
          </p:nvSpPr>
          <p:spPr>
            <a:xfrm>
              <a:off x="3127610" y="5462449"/>
              <a:ext cx="1004310" cy="501617"/>
            </a:xfrm>
            <a:prstGeom prst="trapezoid">
              <a:avLst>
                <a:gd name="adj" fmla="val 79854"/>
              </a:avLst>
            </a:prstGeom>
            <a:solidFill>
              <a:srgbClr val="4377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792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34"/>
            </a:p>
          </p:txBody>
        </p:sp>
        <p:sp>
          <p:nvSpPr>
            <p:cNvPr id="165" name="Полилиния 164"/>
            <p:cNvSpPr/>
            <p:nvPr/>
          </p:nvSpPr>
          <p:spPr>
            <a:xfrm>
              <a:off x="2735926" y="2252097"/>
              <a:ext cx="1868017" cy="3711969"/>
            </a:xfrm>
            <a:custGeom>
              <a:avLst/>
              <a:gdLst>
                <a:gd name="connsiteX0" fmla="*/ 378182 w 1811114"/>
                <a:gd name="connsiteY0" fmla="*/ 0 h 3624147"/>
                <a:gd name="connsiteX1" fmla="*/ 1811114 w 1811114"/>
                <a:gd name="connsiteY1" fmla="*/ 1812074 h 3624147"/>
                <a:gd name="connsiteX2" fmla="*/ 378182 w 1811114"/>
                <a:gd name="connsiteY2" fmla="*/ 3624147 h 3624147"/>
                <a:gd name="connsiteX3" fmla="*/ 0 w 1811114"/>
                <a:gd name="connsiteY3" fmla="*/ 3145901 h 3624147"/>
                <a:gd name="connsiteX4" fmla="*/ 1054751 w 1811114"/>
                <a:gd name="connsiteY4" fmla="*/ 1812072 h 3624147"/>
                <a:gd name="connsiteX5" fmla="*/ 1 w 1811114"/>
                <a:gd name="connsiteY5" fmla="*/ 478244 h 36241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519A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792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34"/>
            </a:p>
          </p:txBody>
        </p:sp>
        <p:sp>
          <p:nvSpPr>
            <p:cNvPr id="166" name="Полилиния 165"/>
            <p:cNvSpPr/>
            <p:nvPr/>
          </p:nvSpPr>
          <p:spPr>
            <a:xfrm>
              <a:off x="737351" y="2252097"/>
              <a:ext cx="1878057" cy="3711969"/>
            </a:xfrm>
            <a:custGeom>
              <a:avLst/>
              <a:gdLst>
                <a:gd name="connsiteX0" fmla="*/ 378182 w 1811114"/>
                <a:gd name="connsiteY0" fmla="*/ 0 h 3624147"/>
                <a:gd name="connsiteX1" fmla="*/ 1811114 w 1811114"/>
                <a:gd name="connsiteY1" fmla="*/ 1812074 h 3624147"/>
                <a:gd name="connsiteX2" fmla="*/ 378182 w 1811114"/>
                <a:gd name="connsiteY2" fmla="*/ 3624147 h 3624147"/>
                <a:gd name="connsiteX3" fmla="*/ 0 w 1811114"/>
                <a:gd name="connsiteY3" fmla="*/ 3145901 h 3624147"/>
                <a:gd name="connsiteX4" fmla="*/ 1054751 w 1811114"/>
                <a:gd name="connsiteY4" fmla="*/ 1812072 h 3624147"/>
                <a:gd name="connsiteX5" fmla="*/ 1 w 1811114"/>
                <a:gd name="connsiteY5" fmla="*/ 478244 h 36241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C2D74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792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34"/>
            </a:p>
          </p:txBody>
        </p:sp>
        <p:sp>
          <p:nvSpPr>
            <p:cNvPr id="167" name="Полилиния 166"/>
            <p:cNvSpPr/>
            <p:nvPr/>
          </p:nvSpPr>
          <p:spPr>
            <a:xfrm>
              <a:off x="1731616" y="2252097"/>
              <a:ext cx="1868017" cy="3711969"/>
            </a:xfrm>
            <a:custGeom>
              <a:avLst/>
              <a:gdLst>
                <a:gd name="connsiteX0" fmla="*/ 378182 w 1811114"/>
                <a:gd name="connsiteY0" fmla="*/ 0 h 3624147"/>
                <a:gd name="connsiteX1" fmla="*/ 1811114 w 1811114"/>
                <a:gd name="connsiteY1" fmla="*/ 1812074 h 3624147"/>
                <a:gd name="connsiteX2" fmla="*/ 378182 w 1811114"/>
                <a:gd name="connsiteY2" fmla="*/ 3624147 h 3624147"/>
                <a:gd name="connsiteX3" fmla="*/ 0 w 1811114"/>
                <a:gd name="connsiteY3" fmla="*/ 3145901 h 3624147"/>
                <a:gd name="connsiteX4" fmla="*/ 1054751 w 1811114"/>
                <a:gd name="connsiteY4" fmla="*/ 1812072 h 3624147"/>
                <a:gd name="connsiteX5" fmla="*/ 1 w 1811114"/>
                <a:gd name="connsiteY5" fmla="*/ 478244 h 36241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96BC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792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34"/>
            </a:p>
          </p:txBody>
        </p:sp>
        <p:sp>
          <p:nvSpPr>
            <p:cNvPr id="168" name="Полилиния 167"/>
            <p:cNvSpPr/>
            <p:nvPr/>
          </p:nvSpPr>
          <p:spPr>
            <a:xfrm>
              <a:off x="-266959" y="2252097"/>
              <a:ext cx="1868017" cy="3711969"/>
            </a:xfrm>
            <a:custGeom>
              <a:avLst/>
              <a:gdLst>
                <a:gd name="connsiteX0" fmla="*/ 378182 w 1811114"/>
                <a:gd name="connsiteY0" fmla="*/ 0 h 3624147"/>
                <a:gd name="connsiteX1" fmla="*/ 1811114 w 1811114"/>
                <a:gd name="connsiteY1" fmla="*/ 1812074 h 3624147"/>
                <a:gd name="connsiteX2" fmla="*/ 378182 w 1811114"/>
                <a:gd name="connsiteY2" fmla="*/ 3624147 h 3624147"/>
                <a:gd name="connsiteX3" fmla="*/ 0 w 1811114"/>
                <a:gd name="connsiteY3" fmla="*/ 3145901 h 3624147"/>
                <a:gd name="connsiteX4" fmla="*/ 1054751 w 1811114"/>
                <a:gd name="connsiteY4" fmla="*/ 1812072 h 3624147"/>
                <a:gd name="connsiteX5" fmla="*/ 1 w 1811114"/>
                <a:gd name="connsiteY5" fmla="*/ 478244 h 36241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EABA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792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34"/>
            </a:p>
          </p:txBody>
        </p:sp>
        <p:sp>
          <p:nvSpPr>
            <p:cNvPr id="169" name="Трапеция 168"/>
            <p:cNvSpPr/>
            <p:nvPr/>
          </p:nvSpPr>
          <p:spPr>
            <a:xfrm flipV="1">
              <a:off x="2123300" y="2252097"/>
              <a:ext cx="1004310" cy="501617"/>
            </a:xfrm>
            <a:prstGeom prst="trapezoid">
              <a:avLst>
                <a:gd name="adj" fmla="val 79854"/>
              </a:avLst>
            </a:prstGeom>
            <a:solidFill>
              <a:srgbClr val="77A8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792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34"/>
            </a:p>
          </p:txBody>
        </p:sp>
        <p:sp>
          <p:nvSpPr>
            <p:cNvPr id="170" name="Трапеция 169"/>
            <p:cNvSpPr/>
            <p:nvPr/>
          </p:nvSpPr>
          <p:spPr>
            <a:xfrm flipV="1">
              <a:off x="124719" y="2252097"/>
              <a:ext cx="1004310" cy="501617"/>
            </a:xfrm>
            <a:prstGeom prst="trapezoid">
              <a:avLst>
                <a:gd name="adj" fmla="val 79854"/>
              </a:avLst>
            </a:prstGeom>
            <a:solidFill>
              <a:srgbClr val="D0D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792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34"/>
            </a:p>
          </p:txBody>
        </p:sp>
        <p:sp>
          <p:nvSpPr>
            <p:cNvPr id="171" name="Трапеция 170"/>
            <p:cNvSpPr/>
            <p:nvPr/>
          </p:nvSpPr>
          <p:spPr>
            <a:xfrm>
              <a:off x="1129029" y="5462449"/>
              <a:ext cx="1004310" cy="501617"/>
            </a:xfrm>
            <a:prstGeom prst="trapezoid">
              <a:avLst>
                <a:gd name="adj" fmla="val 79854"/>
              </a:avLst>
            </a:prstGeom>
            <a:solidFill>
              <a:srgbClr val="B1C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792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34"/>
            </a:p>
          </p:txBody>
        </p:sp>
      </p:grpSp>
    </p:spTree>
    <p:extLst>
      <p:ext uri="{BB962C8B-B14F-4D97-AF65-F5344CB8AC3E}">
        <p14:creationId xmlns:p14="http://schemas.microsoft.com/office/powerpoint/2010/main" val="2529660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Прямоугольный треугольник 132"/>
          <p:cNvSpPr/>
          <p:nvPr/>
        </p:nvSpPr>
        <p:spPr>
          <a:xfrm rot="10800000" flipH="1">
            <a:off x="0" y="0"/>
            <a:ext cx="6858000" cy="959816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134" name="Прямоугольный треугольник 133"/>
          <p:cNvSpPr/>
          <p:nvPr/>
        </p:nvSpPr>
        <p:spPr>
          <a:xfrm rot="10800000" flipV="1">
            <a:off x="-119510" y="8100392"/>
            <a:ext cx="6993398" cy="1043608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5" name="TextBox 8"/>
          <p:cNvSpPr txBox="1"/>
          <p:nvPr/>
        </p:nvSpPr>
        <p:spPr>
          <a:xfrm>
            <a:off x="26591" y="126331"/>
            <a:ext cx="445479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ОСНОВНЫЕ ПАРАМЕТРЫ</a:t>
            </a: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3658652"/>
              </p:ext>
            </p:extLst>
          </p:nvPr>
        </p:nvGraphicFramePr>
        <p:xfrm>
          <a:off x="158628" y="1313829"/>
          <a:ext cx="6366715" cy="1890018"/>
        </p:xfrm>
        <a:graphic>
          <a:graphicData uri="http://schemas.openxmlformats.org/drawingml/2006/table">
            <a:tbl>
              <a:tblPr bandRow="1">
                <a:tableStyleId>{5FD0F851-EC5A-4D38-B0AD-8093EC10F338}</a:tableStyleId>
              </a:tblPr>
              <a:tblGrid>
                <a:gridCol w="2804432"/>
                <a:gridCol w="1582996"/>
                <a:gridCol w="1029230"/>
                <a:gridCol w="950057"/>
              </a:tblGrid>
              <a:tr h="8400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Наименование показателя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Утвержденные бюджетные назначения </a:t>
                      </a:r>
                      <a:endParaRPr lang="ru-RU" sz="11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2020 </a:t>
                      </a:r>
                      <a:r>
                        <a:rPr lang="ru-RU" sz="1100" u="none" strike="noStrike" dirty="0">
                          <a:effectLst/>
                        </a:rPr>
                        <a:t>года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Исполнено за </a:t>
                      </a:r>
                      <a:r>
                        <a:rPr lang="ru-RU" sz="1100" u="none" strike="noStrike" dirty="0" smtClean="0">
                          <a:effectLst/>
                        </a:rPr>
                        <a:t>январь</a:t>
                      </a:r>
                    </a:p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 </a:t>
                      </a:r>
                      <a:r>
                        <a:rPr lang="ru-RU" sz="1100" u="none" strike="noStrike" dirty="0">
                          <a:effectLst/>
                        </a:rPr>
                        <a:t>2020 года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% исполнения годового бюджетного назначения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1000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Доходы всего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2 185,2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266,4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12,2</a:t>
                      </a:r>
                    </a:p>
                  </a:txBody>
                  <a:tcPr marL="9525" marR="9525" marT="9525" marB="0" anchor="b"/>
                </a:tc>
              </a:tr>
              <a:tr h="21000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Налоговые и неналоговые доходы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759,0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12,5</a:t>
                      </a:r>
                    </a:p>
                  </a:txBody>
                  <a:tcPr marL="9525" marR="9525" marT="9525" marB="0" anchor="b"/>
                </a:tc>
              </a:tr>
              <a:tr h="21000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Безвозмездные поступления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1 426,2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171,2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12,0</a:t>
                      </a:r>
                    </a:p>
                  </a:txBody>
                  <a:tcPr marL="9525" marR="9525" marT="9525" marB="0" anchor="b"/>
                </a:tc>
              </a:tr>
              <a:tr h="21000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Расходы всего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2 174,1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3,8</a:t>
                      </a:r>
                    </a:p>
                  </a:txBody>
                  <a:tcPr marL="9525" marR="9525" marT="9525" marB="0" anchor="b"/>
                </a:tc>
              </a:tr>
              <a:tr h="21000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Дефицит (-)/ профицит (+)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-37,7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-104,3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63" name="TextBox 8"/>
          <p:cNvSpPr txBox="1"/>
          <p:nvPr/>
        </p:nvSpPr>
        <p:spPr>
          <a:xfrm>
            <a:off x="109763" y="899656"/>
            <a:ext cx="445479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Консолидированный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бюджет</a:t>
            </a:r>
          </a:p>
        </p:txBody>
      </p:sp>
      <p:sp>
        <p:nvSpPr>
          <p:cNvPr id="164" name="TextBox 8"/>
          <p:cNvSpPr txBox="1"/>
          <p:nvPr/>
        </p:nvSpPr>
        <p:spPr>
          <a:xfrm>
            <a:off x="109763" y="3394611"/>
            <a:ext cx="445479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Районный бюджет</a:t>
            </a:r>
            <a:endParaRPr lang="ru-RU" sz="16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8127884"/>
              </p:ext>
            </p:extLst>
          </p:nvPr>
        </p:nvGraphicFramePr>
        <p:xfrm>
          <a:off x="167210" y="3902442"/>
          <a:ext cx="6358133" cy="2109718"/>
        </p:xfrm>
        <a:graphic>
          <a:graphicData uri="http://schemas.openxmlformats.org/drawingml/2006/table">
            <a:tbl>
              <a:tblPr bandRow="1">
                <a:tableStyleId>{5FD0F851-EC5A-4D38-B0AD-8093EC10F338}</a:tableStyleId>
              </a:tblPr>
              <a:tblGrid>
                <a:gridCol w="2800653"/>
                <a:gridCol w="1275468"/>
                <a:gridCol w="1141006"/>
                <a:gridCol w="1141006"/>
              </a:tblGrid>
              <a:tr h="9376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Наименование показателя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Утвержденные бюджетные назначения 2020 года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Исполнено за 1 мес. 2020 года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% исполнения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3441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Доходы всего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1 671,8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12,1</a:t>
                      </a:r>
                    </a:p>
                  </a:txBody>
                  <a:tcPr marL="9525" marR="9525" marT="9525" marB="0" anchor="b"/>
                </a:tc>
              </a:tr>
              <a:tr h="23441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Налоговые и неналоговые доходы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446,2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12,4</a:t>
                      </a:r>
                    </a:p>
                  </a:txBody>
                  <a:tcPr marL="9525" marR="9525" marT="9525" marB="0" anchor="b"/>
                </a:tc>
              </a:tr>
              <a:tr h="23441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Безвозмездные поступления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1 225,6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146,8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12,0</a:t>
                      </a:r>
                    </a:p>
                  </a:txBody>
                  <a:tcPr marL="9525" marR="9525" marT="9525" marB="0" anchor="b"/>
                </a:tc>
              </a:tr>
              <a:tr h="23441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Расходы всего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1 672,6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4,0</a:t>
                      </a:r>
                    </a:p>
                  </a:txBody>
                  <a:tcPr marL="9525" marR="9525" marT="9525" marB="0" anchor="b"/>
                </a:tc>
              </a:tr>
              <a:tr h="23441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Дефицит (-)/ профицит (+)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-15,7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-51,9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5398221" y="959817"/>
            <a:ext cx="9739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200" dirty="0" smtClean="0">
                <a:cs typeface="Segoe UI" pitchFamily="34" charset="0"/>
              </a:rPr>
              <a:t>млн.рублей</a:t>
            </a:r>
            <a:endParaRPr lang="ru-RU" sz="1200" dirty="0">
              <a:cs typeface="Segoe UI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411350" y="3580920"/>
            <a:ext cx="9739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200" dirty="0" smtClean="0">
                <a:cs typeface="Segoe UI" pitchFamily="34" charset="0"/>
              </a:rPr>
              <a:t>млн.рублей</a:t>
            </a:r>
            <a:endParaRPr lang="ru-RU" sz="1200" dirty="0">
              <a:cs typeface="Segoe UI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068960" y="7452320"/>
            <a:ext cx="9739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200" dirty="0" smtClean="0">
                <a:cs typeface="Segoe UI" pitchFamily="34" charset="0"/>
              </a:rPr>
              <a:t>млн.рублей</a:t>
            </a:r>
            <a:endParaRPr lang="ru-RU" sz="1200" dirty="0">
              <a:cs typeface="Segoe UI" pitchFamily="34" charset="0"/>
            </a:endParaRPr>
          </a:p>
        </p:txBody>
      </p:sp>
      <p:graphicFrame>
        <p:nvGraphicFramePr>
          <p:cNvPr id="15" name="Диаграмма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425642"/>
              </p:ext>
            </p:extLst>
          </p:nvPr>
        </p:nvGraphicFramePr>
        <p:xfrm>
          <a:off x="-144413" y="6219530"/>
          <a:ext cx="4796802" cy="27425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Диаграмма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6791197"/>
              </p:ext>
            </p:extLst>
          </p:nvPr>
        </p:nvGraphicFramePr>
        <p:xfrm>
          <a:off x="3760310" y="6254714"/>
          <a:ext cx="3302080" cy="28892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81367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 rot="10800000" flipH="1">
            <a:off x="0" y="0"/>
            <a:ext cx="6858000" cy="959816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5" name="Прямоугольный треугольник 4"/>
          <p:cNvSpPr/>
          <p:nvPr/>
        </p:nvSpPr>
        <p:spPr>
          <a:xfrm rot="10800000" flipV="1">
            <a:off x="-119510" y="8244408"/>
            <a:ext cx="6993398" cy="899592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6" name="TextBox 8"/>
          <p:cNvSpPr txBox="1"/>
          <p:nvPr/>
        </p:nvSpPr>
        <p:spPr>
          <a:xfrm>
            <a:off x="26591" y="0"/>
            <a:ext cx="445479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Segoe UI" pitchFamily="34" charset="0"/>
              </a:rPr>
              <a:t>ДИНАМИКА ПОСТУПЛЕНИЯ НАЛОГОВЫХ И НЕНАЛОГОВЫХ ДОХОДОВ</a:t>
            </a:r>
            <a:endParaRPr lang="ru-RU" sz="16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cs typeface="Segoe U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01601" y="827584"/>
            <a:ext cx="445479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Segoe UI" pitchFamily="34" charset="0"/>
              </a:rPr>
              <a:t>В консолидированный районный бюджет</a:t>
            </a:r>
            <a:endParaRPr lang="ru-RU" sz="16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cs typeface="Segoe UI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38193" y="4860032"/>
            <a:ext cx="445479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Segoe UI" pitchFamily="34" charset="0"/>
              </a:rPr>
              <a:t>В районный бюджет</a:t>
            </a:r>
            <a:endParaRPr lang="ru-RU" sz="16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cs typeface="Segoe UI" pitchFamily="34" charset="0"/>
            </a:endParaRPr>
          </a:p>
        </p:txBody>
      </p:sp>
      <p:graphicFrame>
        <p:nvGraphicFramePr>
          <p:cNvPr id="12" name="Диаграмма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5862397"/>
              </p:ext>
            </p:extLst>
          </p:nvPr>
        </p:nvGraphicFramePr>
        <p:xfrm>
          <a:off x="26591" y="1170356"/>
          <a:ext cx="6786785" cy="36896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Диаграмма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9344743"/>
              </p:ext>
            </p:extLst>
          </p:nvPr>
        </p:nvGraphicFramePr>
        <p:xfrm>
          <a:off x="26591" y="5198587"/>
          <a:ext cx="6786785" cy="38379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23012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Диаграмма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14827716"/>
              </p:ext>
            </p:extLst>
          </p:nvPr>
        </p:nvGraphicFramePr>
        <p:xfrm>
          <a:off x="-38516" y="6017496"/>
          <a:ext cx="6831408" cy="31356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Прямоугольный треугольник 3"/>
          <p:cNvSpPr/>
          <p:nvPr/>
        </p:nvSpPr>
        <p:spPr>
          <a:xfrm rot="10800000" flipH="1">
            <a:off x="0" y="0"/>
            <a:ext cx="6858000" cy="959816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5" name="Прямоугольный треугольник 4"/>
          <p:cNvSpPr/>
          <p:nvPr/>
        </p:nvSpPr>
        <p:spPr>
          <a:xfrm rot="10800000" flipV="1">
            <a:off x="-119510" y="8100392"/>
            <a:ext cx="6993398" cy="1043608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6" name="TextBox 8"/>
          <p:cNvSpPr txBox="1"/>
          <p:nvPr/>
        </p:nvSpPr>
        <p:spPr>
          <a:xfrm>
            <a:off x="26591" y="126331"/>
            <a:ext cx="412248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НАЛОГОВЫЕ И НЕНАЛОГОВЫЕ ДОХОДЫ</a:t>
            </a:r>
            <a:endParaRPr lang="ru-RU" sz="16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08719" y="7380312"/>
            <a:ext cx="80731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74,5 </a:t>
            </a:r>
            <a:r>
              <a:rPr lang="ru-RU" sz="1200" b="1" dirty="0" err="1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млн.руб</a:t>
            </a:r>
            <a:endParaRPr lang="ru-RU" sz="1200" b="1" dirty="0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0333488"/>
              </p:ext>
            </p:extLst>
          </p:nvPr>
        </p:nvGraphicFramePr>
        <p:xfrm>
          <a:off x="5085184" y="4211960"/>
          <a:ext cx="1224136" cy="1728192"/>
        </p:xfrm>
        <a:graphic>
          <a:graphicData uri="http://schemas.openxmlformats.org/drawingml/2006/table">
            <a:tbl>
              <a:tblPr bandRow="1">
                <a:tableStyleId>{5FD0F851-EC5A-4D38-B0AD-8093EC10F338}</a:tableStyleId>
              </a:tblPr>
              <a:tblGrid>
                <a:gridCol w="1224136"/>
              </a:tblGrid>
              <a:tr h="216024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95,2</a:t>
                      </a:r>
                    </a:p>
                  </a:txBody>
                  <a:tcPr marL="9525" marR="9525" marT="9525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54,1</a:t>
                      </a:r>
                    </a:p>
                  </a:txBody>
                  <a:tcPr marL="9525" marR="9525" marT="9525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9,3</a:t>
                      </a:r>
                    </a:p>
                  </a:txBody>
                  <a:tcPr marL="9525" marR="9525" marT="9525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14,3</a:t>
                      </a:r>
                    </a:p>
                  </a:txBody>
                  <a:tcPr marL="9525" marR="9525" marT="9525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8,6</a:t>
                      </a:r>
                    </a:p>
                  </a:txBody>
                  <a:tcPr marL="9525" marR="9525" marT="9525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3,2</a:t>
                      </a:r>
                    </a:p>
                  </a:txBody>
                  <a:tcPr marL="9525" marR="9525" marT="9525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171,2</a:t>
                      </a:r>
                    </a:p>
                  </a:txBody>
                  <a:tcPr marL="9525" marR="9525" marT="9525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5,5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6251852"/>
              </p:ext>
            </p:extLst>
          </p:nvPr>
        </p:nvGraphicFramePr>
        <p:xfrm>
          <a:off x="5085184" y="6890259"/>
          <a:ext cx="1224135" cy="1358406"/>
        </p:xfrm>
        <a:graphic>
          <a:graphicData uri="http://schemas.openxmlformats.org/drawingml/2006/table">
            <a:tbl>
              <a:tblPr bandRow="1">
                <a:tableStyleId>{5FD0F851-EC5A-4D38-B0AD-8093EC10F338}</a:tableStyleId>
              </a:tblPr>
              <a:tblGrid>
                <a:gridCol w="1224135"/>
              </a:tblGrid>
              <a:tr h="226401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55,4</a:t>
                      </a:r>
                    </a:p>
                  </a:txBody>
                  <a:tcPr marL="9525" marR="9525" marT="9525" marB="0" anchor="ctr"/>
                </a:tc>
              </a:tr>
              <a:tr h="226401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40,4</a:t>
                      </a:r>
                    </a:p>
                  </a:txBody>
                  <a:tcPr marL="9525" marR="9525" marT="9525" marB="0" anchor="ctr"/>
                </a:tc>
              </a:tr>
              <a:tr h="226401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7,7</a:t>
                      </a:r>
                    </a:p>
                  </a:txBody>
                  <a:tcPr marL="9525" marR="9525" marT="9525" marB="0" anchor="ctr"/>
                </a:tc>
              </a:tr>
              <a:tr h="226401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2,9</a:t>
                      </a:r>
                    </a:p>
                  </a:txBody>
                  <a:tcPr marL="9525" marR="9525" marT="9525" marB="0" anchor="ctr"/>
                </a:tc>
              </a:tr>
              <a:tr h="226401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146,8</a:t>
                      </a:r>
                    </a:p>
                  </a:txBody>
                  <a:tcPr marL="9525" marR="9525" marT="9525" marB="0" anchor="ctr"/>
                </a:tc>
              </a:tr>
              <a:tr h="226401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4,1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5294218" y="3932865"/>
            <a:ext cx="9739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200" dirty="0" smtClean="0">
                <a:cs typeface="Segoe UI" pitchFamily="34" charset="0"/>
              </a:rPr>
              <a:t>млн.рублей</a:t>
            </a:r>
            <a:endParaRPr lang="ru-RU" sz="1200" dirty="0">
              <a:cs typeface="Segoe UI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301208" y="6588224"/>
            <a:ext cx="9739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200" dirty="0" smtClean="0">
                <a:cs typeface="Segoe UI" pitchFamily="34" charset="0"/>
              </a:rPr>
              <a:t>млн.рублей</a:t>
            </a:r>
            <a:endParaRPr lang="ru-RU" sz="1200" dirty="0">
              <a:cs typeface="Segoe UI" pitchFamily="34" charset="0"/>
            </a:endParaRPr>
          </a:p>
        </p:txBody>
      </p:sp>
      <p:graphicFrame>
        <p:nvGraphicFramePr>
          <p:cNvPr id="16" name="Диаграмма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5326423"/>
              </p:ext>
            </p:extLst>
          </p:nvPr>
        </p:nvGraphicFramePr>
        <p:xfrm>
          <a:off x="26590" y="709221"/>
          <a:ext cx="6786785" cy="2926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7" name="Диаграмма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94664563"/>
              </p:ext>
            </p:extLst>
          </p:nvPr>
        </p:nvGraphicFramePr>
        <p:xfrm>
          <a:off x="87104" y="3538984"/>
          <a:ext cx="6786784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908720" y="4686399"/>
            <a:ext cx="80731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266,4 </a:t>
            </a:r>
            <a:r>
              <a:rPr lang="ru-RU" sz="1200" b="1" dirty="0" err="1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млн.руб</a:t>
            </a:r>
            <a:endParaRPr lang="ru-RU" sz="1200" b="1" dirty="0"/>
          </a:p>
        </p:txBody>
      </p:sp>
    </p:spTree>
    <p:extLst>
      <p:ext uri="{BB962C8B-B14F-4D97-AF65-F5344CB8AC3E}">
        <p14:creationId xmlns:p14="http://schemas.microsoft.com/office/powerpoint/2010/main" val="3965336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 rot="10800000" flipH="1">
            <a:off x="0" y="0"/>
            <a:ext cx="6858000" cy="959816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5" name="Прямоугольный треугольник 4"/>
          <p:cNvSpPr/>
          <p:nvPr/>
        </p:nvSpPr>
        <p:spPr>
          <a:xfrm rot="10800000" flipV="1">
            <a:off x="-119510" y="8100392"/>
            <a:ext cx="6993398" cy="1043608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6" name="TextBox 8"/>
          <p:cNvSpPr txBox="1"/>
          <p:nvPr/>
        </p:nvSpPr>
        <p:spPr>
          <a:xfrm>
            <a:off x="235404" y="33318"/>
            <a:ext cx="445479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Исполнение расходной </a:t>
            </a:r>
          </a:p>
          <a:p>
            <a:pPr>
              <a:defRPr/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части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08619" y="777692"/>
            <a:ext cx="653274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Консолидированный бюджет Новокубанского района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2524921"/>
              </p:ext>
            </p:extLst>
          </p:nvPr>
        </p:nvGraphicFramePr>
        <p:xfrm>
          <a:off x="208619" y="1289152"/>
          <a:ext cx="6440761" cy="7247537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3549823"/>
                <a:gridCol w="1062119"/>
                <a:gridCol w="898553"/>
                <a:gridCol w="930266"/>
              </a:tblGrid>
              <a:tr h="1241767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Утверждено бюджетных назначений     на 2020 год,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млн. руб.</a:t>
                      </a:r>
                    </a:p>
                  </a:txBody>
                  <a:tcPr marL="7144" marR="27000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Исполнено      за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февраль 2020 года,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млн. руб.</a:t>
                      </a:r>
                    </a:p>
                  </a:txBody>
                  <a:tcPr marL="7144" marR="27000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% исполнения годовых бюджетных назначений 2020  года</a:t>
                      </a:r>
                    </a:p>
                  </a:txBody>
                  <a:tcPr marL="7144" marR="27000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84552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РАСХОДОВ</a:t>
                      </a: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в том числе: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2265,5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257,7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39756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 ВОПРОСЫ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259,0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347209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ОБОРОНА</a:t>
                      </a: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66293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БЕЗОПАСНОСТЬ И ПРАВООХРАНИТЕЛЬНАЯ ДЕЯТЕЛЬНОСТЬ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39756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ЭКОНОМИКА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200,1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33782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ЖИЛИЩНО-КОММУНАЛЬНОЕ ХОЗЯЙСТВО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141,9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347209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ОБРАЗОВАНИЕ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1188,3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161,8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39756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КУЛЬТУРА И КИНЕМАТОГРАФИЯ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159,7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347209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ЗДРАВООХРАНЕНИЕ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347209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СОЦИАЛЬНАЯ ПОЛИТИКА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161,5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45016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ФИЗИЧЕСКАЯ КУЛЬТУРА И СПОРТ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112,9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340632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СРЕДСТВА МАССОВОЙ ИНФОРМАЦИИ</a:t>
                      </a: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681371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ОБСЛУЖИВАНИЕ ГОСУДАРСТВЕННОГО И МУНИЦИПАЛЬНОГО ДОЛГА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56676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МЕЖБЮДЖЕТНЫЕ ТРАНСФЕРТЫ</a:t>
                      </a:r>
                    </a:p>
                  </a:txBody>
                  <a:tcPr marL="7144" marR="7144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1282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 rot="10800000" flipH="1">
            <a:off x="0" y="0"/>
            <a:ext cx="6858000" cy="959816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5" name="Прямоугольный треугольник 4"/>
          <p:cNvSpPr/>
          <p:nvPr/>
        </p:nvSpPr>
        <p:spPr>
          <a:xfrm rot="10800000" flipV="1">
            <a:off x="-119510" y="8100392"/>
            <a:ext cx="6993398" cy="1043608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6" name="TextBox 8"/>
          <p:cNvSpPr txBox="1"/>
          <p:nvPr/>
        </p:nvSpPr>
        <p:spPr>
          <a:xfrm>
            <a:off x="235404" y="33318"/>
            <a:ext cx="445479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Исполнение расходной </a:t>
            </a:r>
          </a:p>
          <a:p>
            <a:pPr>
              <a:defRPr/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части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08619" y="777692"/>
            <a:ext cx="653274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Консолидированный бюджет Новокубанского района</a:t>
            </a:r>
          </a:p>
        </p:txBody>
      </p:sp>
      <p:graphicFrame>
        <p:nvGraphicFramePr>
          <p:cNvPr id="7" name="Диаграмма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09745128"/>
              </p:ext>
            </p:extLst>
          </p:nvPr>
        </p:nvGraphicFramePr>
        <p:xfrm>
          <a:off x="-675455" y="1353204"/>
          <a:ext cx="8784976" cy="74783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21647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 rot="10800000" flipH="1">
            <a:off x="0" y="0"/>
            <a:ext cx="6858000" cy="959816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5" name="Прямоугольный треугольник 4"/>
          <p:cNvSpPr/>
          <p:nvPr/>
        </p:nvSpPr>
        <p:spPr>
          <a:xfrm rot="10800000" flipV="1">
            <a:off x="-119510" y="8100392"/>
            <a:ext cx="6993398" cy="1043608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6" name="TextBox 8"/>
          <p:cNvSpPr txBox="1"/>
          <p:nvPr/>
        </p:nvSpPr>
        <p:spPr>
          <a:xfrm>
            <a:off x="235404" y="33318"/>
            <a:ext cx="445479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Исполнение расходной </a:t>
            </a:r>
          </a:p>
          <a:p>
            <a:pPr>
              <a:defRPr/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части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83948" y="372520"/>
            <a:ext cx="601340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Исполнение муниципальных программ Новокубанского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района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466509"/>
              </p:ext>
            </p:extLst>
          </p:nvPr>
        </p:nvGraphicFramePr>
        <p:xfrm>
          <a:off x="202757" y="1205541"/>
          <a:ext cx="3305514" cy="76065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8091"/>
                <a:gridCol w="895761"/>
                <a:gridCol w="551662"/>
              </a:tblGrid>
              <a:tr h="846179"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Муниципальная</a:t>
                      </a:r>
                      <a:r>
                        <a:rPr lang="ru-RU" sz="105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программа</a:t>
                      </a:r>
                    </a:p>
                  </a:txBody>
                  <a:tcPr marL="51435" marR="51435" marT="81280" marB="812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 за февраль 2020 год, млн. руб.</a:t>
                      </a:r>
                    </a:p>
                  </a:txBody>
                  <a:tcPr marL="51435" marR="51435" marT="81280" marB="812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испол-нения</a:t>
                      </a:r>
                    </a:p>
                  </a:txBody>
                  <a:tcPr marL="51435" marR="51435" marT="81280" marB="812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318693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Развитие образования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156,4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4804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Социальная поддержка граждан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3,1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24,8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3186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Дети</a:t>
                      </a:r>
                      <a:r>
                        <a:rPr lang="ru-RU" sz="105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Кубани</a:t>
                      </a:r>
                      <a:endParaRPr lang="ru-RU" sz="105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11,9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8,3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8040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Комплексное и устойчивое развитие в сфере строительства, архитектуры и дорожного хозяйства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4804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Развитие жилищно-коммунального хозяйства</a:t>
                      </a:r>
                      <a:endParaRPr lang="ru-RU" sz="105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14,1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11,8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4804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Обеспечение безопасности населения</a:t>
                      </a:r>
                      <a:endParaRPr lang="ru-RU" sz="105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4,3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8,7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3186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Развитие культуры</a:t>
                      </a:r>
                      <a:endParaRPr lang="ru-RU" sz="105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25,2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13,4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4824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Развитие физической культуры и массового спорта</a:t>
                      </a:r>
                      <a:endParaRPr lang="ru-RU" sz="105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6,1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7,4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3186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Экономическое развитие</a:t>
                      </a:r>
                      <a:endParaRPr lang="ru-RU" sz="105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0,7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16,0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480492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Развитие муниципальной службы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186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Молодежь Кубани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1,3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11,4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</a:tr>
              <a:tr h="4804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Информационное обеспечение жителей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0,3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804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Информатизация администрации МО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0,8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13,8</a:t>
                      </a:r>
                    </a:p>
                    <a:p>
                      <a:pPr algn="r" fontAlgn="b"/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Доступная среда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422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Управление муниципальным имуществом и земельными ресурсами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1,7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13,5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2543787"/>
              </p:ext>
            </p:extLst>
          </p:nvPr>
        </p:nvGraphicFramePr>
        <p:xfrm>
          <a:off x="3587750" y="1203520"/>
          <a:ext cx="3009602" cy="63776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1450"/>
                <a:gridCol w="865780"/>
                <a:gridCol w="502372"/>
              </a:tblGrid>
              <a:tr h="776192"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Муниципальная</a:t>
                      </a:r>
                      <a:r>
                        <a:rPr lang="ru-RU" sz="105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программа</a:t>
                      </a:r>
                    </a:p>
                  </a:txBody>
                  <a:tcPr marL="51435" marR="51435" marT="81280" marB="812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 за февраль 2020 год, млн. руб.</a:t>
                      </a:r>
                    </a:p>
                  </a:txBody>
                  <a:tcPr marL="51435" marR="51435" marT="81280" marB="812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испол-нения</a:t>
                      </a:r>
                    </a:p>
                  </a:txBody>
                  <a:tcPr marL="51435" marR="51435" marT="81280" marB="812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6299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Управление муниципальными финансами</a:t>
                      </a:r>
                      <a:endParaRPr lang="ru-RU" sz="105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24,9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6299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Формирование современной городской среды</a:t>
                      </a:r>
                      <a:endParaRPr lang="ru-RU" sz="105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0,7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27954"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сельского хозяйства и регулирование рынков сельскохозяйственной продукции, сырья и продовольствия на территории муниципального образования Новокубанский район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0,2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0,8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1414233"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Укрепление материально-технической базы архивного отдела администрации муниципального образования Новокубанский район на 2020-2022 годы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642438"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Материально-техническое и программное обеспечение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32,3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44167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ИТОГО</a:t>
                      </a:r>
                      <a:endParaRPr lang="ru-RU" sz="105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236,1</a:t>
                      </a: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5" marR="51435" marT="81280" marB="812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11,4</a:t>
                      </a: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5" marR="51435" marT="81280" marB="812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3463211" y="7697760"/>
            <a:ext cx="3429000" cy="10926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январь-февраль 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2020 года муниципальные программы Новокубанского района исполнены в сумме 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236,1 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млн. руб., что составляет 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11,4 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% от утвержденных бюджетных назначений</a:t>
            </a:r>
          </a:p>
        </p:txBody>
      </p:sp>
    </p:spTree>
    <p:extLst>
      <p:ext uri="{BB962C8B-B14F-4D97-AF65-F5344CB8AC3E}">
        <p14:creationId xmlns:p14="http://schemas.microsoft.com/office/powerpoint/2010/main" val="348086566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4376</TotalTime>
  <Words>661</Words>
  <Application>Microsoft Office PowerPoint</Application>
  <PresentationFormat>Экран (4:3)</PresentationFormat>
  <Paragraphs>278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Финансовое управление администрации МО Новокубанский район</dc:title>
  <dc:creator>Соляник Елена Станиславовна</dc:creator>
  <cp:lastModifiedBy>Синельников Александр</cp:lastModifiedBy>
  <cp:revision>413</cp:revision>
  <cp:lastPrinted>2020-03-25T09:09:17Z</cp:lastPrinted>
  <dcterms:modified xsi:type="dcterms:W3CDTF">2020-05-29T09:17:02Z</dcterms:modified>
</cp:coreProperties>
</file>