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7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##,#0\,0</c:formatCode>
                <c:ptCount val="3"/>
                <c:pt idx="0">
                  <c:v>90.213809999999995</c:v>
                </c:pt>
                <c:pt idx="1">
                  <c:v>6.4592799999999997</c:v>
                </c:pt>
                <c:pt idx="2" formatCode="0\,0">
                  <c:v>156.50559999999999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315627734033242"/>
          <c:y val="8.8693624909127758E-2"/>
          <c:w val="0.35851038932633422"/>
          <c:h val="0.784825764971563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##,#0\,0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##,#0\,0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1241984"/>
        <c:axId val="41251968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2.6079943132108485E-2"/>
                  <c:y val="-5.58502876469717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555555555555555E-2"/>
                  <c:y val="4.3023427326136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0\,0</c:formatCode>
                <c:ptCount val="12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109.20470488683156</c:v>
                </c:pt>
                <c:pt idx="9">
                  <c:v>105.18582402076379</c:v>
                </c:pt>
                <c:pt idx="10">
                  <c:v>113.20723124666175</c:v>
                </c:pt>
                <c:pt idx="11">
                  <c:v>111.30597898085533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2.6388888888888889E-2"/>
                  <c:y val="5.6384740160339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динамика'!$B$5:$C$5</c:f>
              <c:numCache>
                <c:formatCode>0\,0</c:formatCode>
                <c:ptCount val="2"/>
                <c:pt idx="0">
                  <c:v>107.82472004544638</c:v>
                </c:pt>
                <c:pt idx="1">
                  <c:v>116.87865841181227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53888"/>
        <c:axId val="41259776"/>
      </c:lineChart>
      <c:catAx>
        <c:axId val="4124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251968"/>
        <c:crosses val="autoZero"/>
        <c:auto val="1"/>
        <c:lblAlgn val="ctr"/>
        <c:lblOffset val="100"/>
        <c:noMultiLvlLbl val="0"/>
      </c:catAx>
      <c:valAx>
        <c:axId val="4125196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#,#0\,0" sourceLinked="1"/>
        <c:majorTickMark val="none"/>
        <c:minorTickMark val="none"/>
        <c:tickLblPos val="nextTo"/>
        <c:crossAx val="41241984"/>
        <c:crosses val="autoZero"/>
        <c:crossBetween val="between"/>
      </c:valAx>
      <c:catAx>
        <c:axId val="41253888"/>
        <c:scaling>
          <c:orientation val="minMax"/>
        </c:scaling>
        <c:delete val="1"/>
        <c:axPos val="b"/>
        <c:majorTickMark val="out"/>
        <c:minorTickMark val="none"/>
        <c:tickLblPos val="nextTo"/>
        <c:crossAx val="41259776"/>
        <c:crosses val="autoZero"/>
        <c:auto val="1"/>
        <c:lblAlgn val="ctr"/>
        <c:lblOffset val="100"/>
        <c:noMultiLvlLbl val="0"/>
      </c:catAx>
      <c:valAx>
        <c:axId val="4125977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125388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-0.14470204020594926"/>
                  <c:y val="-0.13061977300466979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3681091687677145E-3"/>
                  <c:y val="-4.659605176775835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7103939427812621E-2"/>
                  <c:y val="-1.13345944581667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50501.2</c:v>
                </c:pt>
                <c:pt idx="1">
                  <c:v>9379.73</c:v>
                </c:pt>
                <c:pt idx="2">
                  <c:v>13478.82</c:v>
                </c:pt>
                <c:pt idx="3">
                  <c:v>1189.8</c:v>
                </c:pt>
                <c:pt idx="4">
                  <c:v>13823.07</c:v>
                </c:pt>
                <c:pt idx="5">
                  <c:v>1841.19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6.1685668246859851E-2"/>
                  <c:y val="-0.1630170316301703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368654131978512"/>
                  <c:y val="0.182481751824817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5371025636043948E-3"/>
                  <c:y val="2.4330900243309003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3493773132182513"/>
                  <c:y val="-0.133819951338199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3653.23</c:v>
                </c:pt>
                <c:pt idx="1">
                  <c:v>151.69</c:v>
                </c:pt>
                <c:pt idx="2">
                  <c:v>849.5</c:v>
                </c:pt>
                <c:pt idx="3">
                  <c:v>1470.48</c:v>
                </c:pt>
                <c:pt idx="4">
                  <c:v>331.99</c:v>
                </c:pt>
                <c:pt idx="5" formatCode="0.00">
                  <c:v>2.3899999999999997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"/>
        <c:holeSize val="44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1,4%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3,8%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3,5%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0,3%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64,5%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5,4%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231,1</a:t>
          </a:r>
        </a:p>
        <a:p xmlns:a="http://schemas.openxmlformats.org/drawingml/2006/main">
          <a:pPr algn="ctr">
            <a:defRPr/>
          </a:pP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млн.руб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1720" y="357301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253,2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526185"/>
              </p:ext>
            </p:extLst>
          </p:nvPr>
        </p:nvGraphicFramePr>
        <p:xfrm>
          <a:off x="0" y="808298"/>
          <a:ext cx="9144000" cy="6049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январь-февраль 2019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96,7 миллиона рублей налоговых и неналоговых доходов, что составляет 112,4 % к объемам поступлений за аналогичный период 2018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786091"/>
              </p:ext>
            </p:extLst>
          </p:nvPr>
        </p:nvGraphicFramePr>
        <p:xfrm>
          <a:off x="0" y="764704"/>
          <a:ext cx="9144000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373907"/>
              </p:ext>
            </p:extLst>
          </p:nvPr>
        </p:nvGraphicFramePr>
        <p:xfrm>
          <a:off x="5436096" y="1772816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Январь-февраль 2019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90 213,81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50 501,20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9 379,73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13 478,82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1 189,80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13 823,07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1 841,19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35696" y="3140968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90,2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24045"/>
              </p:ext>
            </p:extLst>
          </p:nvPr>
        </p:nvGraphicFramePr>
        <p:xfrm>
          <a:off x="61007" y="627797"/>
          <a:ext cx="5940152" cy="560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589020"/>
              </p:ext>
            </p:extLst>
          </p:nvPr>
        </p:nvGraphicFramePr>
        <p:xfrm>
          <a:off x="5436096" y="1639494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Январь-февраль 2019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6 459,28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3 653,23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151,69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849,50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1 470,48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331,99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7704" y="3140968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6,5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553443"/>
              </p:ext>
            </p:extLst>
          </p:nvPr>
        </p:nvGraphicFramePr>
        <p:xfrm>
          <a:off x="-180528" y="819150"/>
          <a:ext cx="6588224" cy="521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423891"/>
              </p:ext>
            </p:extLst>
          </p:nvPr>
        </p:nvGraphicFramePr>
        <p:xfrm>
          <a:off x="222945" y="1136545"/>
          <a:ext cx="8587680" cy="538879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2019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январь-февраль 2019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2019 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775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1098,4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554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25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128464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207577"/>
              </p:ext>
            </p:extLst>
          </p:nvPr>
        </p:nvGraphicFramePr>
        <p:xfrm>
          <a:off x="4716016" y="579865"/>
          <a:ext cx="410445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– февраль 2019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4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725897"/>
              </p:ext>
            </p:extLst>
          </p:nvPr>
        </p:nvGraphicFramePr>
        <p:xfrm>
          <a:off x="179512" y="578081"/>
          <a:ext cx="4264024" cy="6010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– февраль 2019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январь-февраль 2019 года муниципальные программы Новокубанского района исполнены в сумме 214,2 млн. руб., что составляет 11,6%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3536</TotalTime>
  <Words>614</Words>
  <Application>Microsoft Office PowerPoint</Application>
  <PresentationFormat>Экран (4:3)</PresentationFormat>
  <Paragraphs>212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Христозова Антонина</cp:lastModifiedBy>
  <cp:revision>347</cp:revision>
  <cp:lastPrinted>2019-02-04T10:05:45Z</cp:lastPrinted>
  <dcterms:modified xsi:type="dcterms:W3CDTF">2019-05-23T10:02:20Z</dcterms:modified>
</cp:coreProperties>
</file>