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936" y="4176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50;&#1088;&#1072;&#1089;&#1086;&#1090;&#1072;%2020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50;&#1088;&#1072;&#1089;&#1086;&#1090;&#1072;%2020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50;&#1088;&#1072;&#1089;&#1086;&#1090;&#1072;%2020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temeva.NFU\Desktop\&#1050;&#1088;&#1072;&#1089;&#1086;&#1090;&#1072;%20202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1468416"/>
        <c:axId val="121469952"/>
      </c:barChart>
      <c:catAx>
        <c:axId val="1214684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21469952"/>
        <c:crosses val="autoZero"/>
        <c:auto val="1"/>
        <c:lblAlgn val="ctr"/>
        <c:lblOffset val="100"/>
        <c:noMultiLvlLbl val="0"/>
      </c:catAx>
      <c:valAx>
        <c:axId val="121469952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214684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3535098167387084"/>
          <c:y val="0.64165832022029123"/>
          <c:w val="0.62773451528641522"/>
          <c:h val="0.303535637070226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5398144"/>
        <c:axId val="135399680"/>
      </c:barChart>
      <c:catAx>
        <c:axId val="1353981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35399680"/>
        <c:crosses val="autoZero"/>
        <c:auto val="1"/>
        <c:lblAlgn val="ctr"/>
        <c:lblOffset val="100"/>
        <c:noMultiLvlLbl val="0"/>
      </c:catAx>
      <c:valAx>
        <c:axId val="135399680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353981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8.5523987290838072E-2"/>
          <c:w val="0.9247161407926634"/>
          <c:h val="0.652606205469169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General</c:formatCode>
                <c:ptCount val="12"/>
                <c:pt idx="0" formatCode="#,##0.0">
                  <c:v>49.536767000000005</c:v>
                </c:pt>
              </c:numCache>
            </c:numRef>
          </c:val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5461888"/>
        <c:axId val="135664384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конс'!$B$5:$G$5</c:f>
              <c:numCache>
                <c:formatCode>General</c:formatCode>
                <c:ptCount val="6"/>
                <c:pt idx="0" formatCode="0.0">
                  <c:v>108.33832413250424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666304"/>
        <c:axId val="135676288"/>
      </c:lineChart>
      <c:catAx>
        <c:axId val="13546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35664384"/>
        <c:crosses val="autoZero"/>
        <c:auto val="1"/>
        <c:lblAlgn val="ctr"/>
        <c:lblOffset val="100"/>
        <c:noMultiLvlLbl val="0"/>
      </c:catAx>
      <c:valAx>
        <c:axId val="13566438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35461888"/>
        <c:crosses val="autoZero"/>
        <c:crossBetween val="between"/>
      </c:valAx>
      <c:catAx>
        <c:axId val="135666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5676288"/>
        <c:crosses val="autoZero"/>
        <c:auto val="1"/>
        <c:lblAlgn val="ctr"/>
        <c:lblOffset val="100"/>
        <c:noMultiLvlLbl val="0"/>
      </c:catAx>
      <c:valAx>
        <c:axId val="13567628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3566630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2512858653565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#,##0.0</c:formatCode>
                <c:ptCount val="12"/>
                <c:pt idx="0">
                  <c:v>26.564919999999997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#,##0.0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35718400"/>
        <c:axId val="135719936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район'!$B$5:$G$5</c:f>
              <c:numCache>
                <c:formatCode>General</c:formatCode>
                <c:ptCount val="6"/>
                <c:pt idx="0" formatCode="0.0">
                  <c:v>108.15014452632006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583360"/>
        <c:axId val="191584896"/>
      </c:lineChart>
      <c:catAx>
        <c:axId val="13571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35719936"/>
        <c:crosses val="autoZero"/>
        <c:auto val="1"/>
        <c:lblAlgn val="ctr"/>
        <c:lblOffset val="100"/>
        <c:noMultiLvlLbl val="0"/>
      </c:catAx>
      <c:valAx>
        <c:axId val="13571993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35718400"/>
        <c:crosses val="autoZero"/>
        <c:crossBetween val="between"/>
      </c:valAx>
      <c:catAx>
        <c:axId val="191583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1584896"/>
        <c:crosses val="autoZero"/>
        <c:auto val="1"/>
        <c:lblAlgn val="ctr"/>
        <c:lblOffset val="100"/>
        <c:noMultiLvlLbl val="0"/>
      </c:catAx>
      <c:valAx>
        <c:axId val="191584896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9158336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 dirty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2581336649863470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019825864285724E-2"/>
          <c:y val="0.13556832080118536"/>
          <c:w val="0.31093081005235279"/>
          <c:h val="0.77543144023757871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c:spPr>
          </c:dPt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район'!$B$4:$B$11</c:f>
              <c:numCache>
                <c:formatCode>#,##0.0</c:formatCode>
                <c:ptCount val="8"/>
                <c:pt idx="1">
                  <c:v>23.914920000000002</c:v>
                </c:pt>
                <c:pt idx="2">
                  <c:v>4.6578729999999995</c:v>
                </c:pt>
                <c:pt idx="3">
                  <c:v>11.068164000000001</c:v>
                </c:pt>
                <c:pt idx="4">
                  <c:v>4.5565599999999993</c:v>
                </c:pt>
                <c:pt idx="5">
                  <c:v>1.73349</c:v>
                </c:pt>
                <c:pt idx="6">
                  <c:v>71.5</c:v>
                </c:pt>
                <c:pt idx="7" formatCode="0.0">
                  <c:v>3.6057599999999996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район'!$C$4:$C$11</c:f>
              <c:numCache>
                <c:formatCode>General</c:formatCode>
                <c:ptCount val="8"/>
                <c:pt idx="0" formatCode="#,##0.0">
                  <c:v>45.931007000000001</c:v>
                </c:pt>
                <c:pt idx="6" formatCode="#,##0.0">
                  <c:v>71.5</c:v>
                </c:pt>
                <c:pt idx="7" formatCode="#,##0.0">
                  <c:v>3.6057599999999996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3000145440933398"/>
          <c:y val="0.19443454450383582"/>
          <c:w val="0.47506895032774876"/>
          <c:h val="0.6827765437434708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 dirty="0">
                <a:solidFill>
                  <a:schemeClr val="accent5">
                    <a:lumMod val="50000"/>
                  </a:schemeClr>
                </a:solidFill>
              </a:rPr>
              <a:t> ДОХОДОВ БЮДЖЕТА </a:t>
            </a:r>
            <a:endParaRPr lang="ru-RU" sz="1400" baseline="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1400" baseline="0" dirty="0" smtClean="0">
                <a:solidFill>
                  <a:schemeClr val="accent5">
                    <a:lumMod val="50000"/>
                  </a:schemeClr>
                </a:solidFill>
              </a:rPr>
              <a:t>НОВОКУБАНСКОГО </a:t>
            </a:r>
            <a:r>
              <a:rPr lang="ru-RU" sz="1400" baseline="0" dirty="0">
                <a:solidFill>
                  <a:schemeClr val="accent5">
                    <a:lumMod val="50000"/>
                  </a:schemeClr>
                </a:solidFill>
              </a:rPr>
              <a:t>РАЙОНА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35948740661343803"/>
          <c:y val="2.5276457103165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5625127554253321E-2"/>
          <c:y val="0.11498797709727422"/>
          <c:w val="0.29747241495052323"/>
          <c:h val="0.67351010709986492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c:spPr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район'!$B$17:$B$22</c:f>
              <c:numCache>
                <c:formatCode>#,##0.0</c:formatCode>
                <c:ptCount val="6"/>
                <c:pt idx="1">
                  <c:v>17.875880000000002</c:v>
                </c:pt>
                <c:pt idx="2">
                  <c:v>4.5513099999999991</c:v>
                </c:pt>
                <c:pt idx="3">
                  <c:v>1.53735</c:v>
                </c:pt>
                <c:pt idx="4">
                  <c:v>47.9</c:v>
                </c:pt>
                <c:pt idx="5" formatCode="0.0">
                  <c:v>2.6003799999999999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район'!$C$17:$C$22</c:f>
              <c:numCache>
                <c:formatCode>General</c:formatCode>
                <c:ptCount val="6"/>
                <c:pt idx="0" formatCode="#,##0.0">
                  <c:v>23.964540000000003</c:v>
                </c:pt>
                <c:pt idx="4" formatCode="#,##0.0">
                  <c:v>47.9</c:v>
                </c:pt>
                <c:pt idx="5" formatCode="#,##0.0">
                  <c:v>2.6003799999999999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2857770542845993"/>
          <c:y val="0.19161146701969672"/>
          <c:w val="0.41525321048469954"/>
          <c:h val="0.499199413002382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/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'[Красота 2020 - янв.xlsx]из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 янв.xlsx]из анализа исполнения по пос'!$B$22:$B$30</c:f>
              <c:numCache>
                <c:formatCode>#,##0.0</c:formatCode>
                <c:ptCount val="9"/>
                <c:pt idx="0">
                  <c:v>117.9706210290887</c:v>
                </c:pt>
                <c:pt idx="1">
                  <c:v>91.468754146211992</c:v>
                </c:pt>
                <c:pt idx="2">
                  <c:v>121.03294833375999</c:v>
                </c:pt>
                <c:pt idx="3">
                  <c:v>145.50393827358948</c:v>
                </c:pt>
                <c:pt idx="4">
                  <c:v>112.21064568715009</c:v>
                </c:pt>
                <c:pt idx="5">
                  <c:v>142.58510279743848</c:v>
                </c:pt>
                <c:pt idx="6">
                  <c:v>88.386859219069009</c:v>
                </c:pt>
                <c:pt idx="7">
                  <c:v>89.103729895276246</c:v>
                </c:pt>
                <c:pt idx="8">
                  <c:v>86.840414011525738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3541120"/>
        <c:axId val="73544064"/>
      </c:barChart>
      <c:catAx>
        <c:axId val="735411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73544064"/>
        <c:crosses val="autoZero"/>
        <c:auto val="1"/>
        <c:lblAlgn val="ctr"/>
        <c:lblOffset val="100"/>
        <c:noMultiLvlLbl val="0"/>
      </c:catAx>
      <c:valAx>
        <c:axId val="7354406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73541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2020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28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28878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82584" y="4560686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2584" y="1904741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4" y="264047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82582" y="3792601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24515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41889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08558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1" y="4944729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82581" y="417664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:a16="http://schemas.microsoft.com/office/drawing/2014/main" xmlns="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:a16="http://schemas.microsoft.com/office/drawing/2014/main" xmlns="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:a16="http://schemas.microsoft.com/office/drawing/2014/main" xmlns="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:a16="http://schemas.microsoft.com/office/drawing/2014/main" xmlns="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:a16="http://schemas.microsoft.com/office/drawing/2014/main" xmlns="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:a16="http://schemas.microsoft.com/office/drawing/2014/main" xmlns="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:a16="http://schemas.microsoft.com/office/drawing/2014/main" xmlns="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:a16="http://schemas.microsoft.com/office/drawing/2014/main" xmlns="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:a16="http://schemas.microsoft.com/office/drawing/2014/main" xmlns="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58652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2020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1 378,4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2 174,1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-104,3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127884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 мес.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1 656,9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-51,9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866317"/>
              </p:ext>
            </p:extLst>
          </p:nvPr>
        </p:nvGraphicFramePr>
        <p:xfrm>
          <a:off x="3555920" y="6156176"/>
          <a:ext cx="3096344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235096"/>
              </p:ext>
            </p:extLst>
          </p:nvPr>
        </p:nvGraphicFramePr>
        <p:xfrm>
          <a:off x="136466" y="827584"/>
          <a:ext cx="6624736" cy="3952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467405"/>
              </p:ext>
            </p:extLst>
          </p:nvPr>
        </p:nvGraphicFramePr>
        <p:xfrm>
          <a:off x="26592" y="5004048"/>
          <a:ext cx="67597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338254"/>
              </p:ext>
            </p:extLst>
          </p:nvPr>
        </p:nvGraphicFramePr>
        <p:xfrm>
          <a:off x="30740" y="3635896"/>
          <a:ext cx="6710628" cy="2690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310155"/>
              </p:ext>
            </p:extLst>
          </p:nvPr>
        </p:nvGraphicFramePr>
        <p:xfrm>
          <a:off x="-2007" y="6247828"/>
          <a:ext cx="6825527" cy="3014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121,0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74679" y="7435060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74,5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</a:rPr>
                        <a:t>45,9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23,9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4,7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</a:rPr>
                        <a:t>11,1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71,5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</a:rPr>
                        <a:t>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251852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</a:rPr>
                        <a:t>24,0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</a:rPr>
                        <a:t>17,9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>
                          <a:effectLst/>
                        </a:rPr>
                        <a:t>47,9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>
                          <a:effectLst/>
                        </a:rPr>
                        <a:t>2,6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575373"/>
              </p:ext>
            </p:extLst>
          </p:nvPr>
        </p:nvGraphicFramePr>
        <p:xfrm>
          <a:off x="548680" y="611560"/>
          <a:ext cx="583264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4264</TotalTime>
  <Words>658</Words>
  <Application>Microsoft Office PowerPoint</Application>
  <PresentationFormat>Экран (4:3)</PresentationFormat>
  <Paragraphs>276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393</cp:revision>
  <cp:lastPrinted>2020-02-26T12:13:35Z</cp:lastPrinted>
  <dcterms:modified xsi:type="dcterms:W3CDTF">2020-05-29T08:58:11Z</dcterms:modified>
</cp:coreProperties>
</file>