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69" r:id="rId3"/>
    <p:sldId id="268" r:id="rId4"/>
    <p:sldId id="270" r:id="rId5"/>
    <p:sldId id="271" r:id="rId6"/>
    <p:sldId id="272" r:id="rId7"/>
    <p:sldId id="273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-936" y="4176"/>
      </p:cViewPr>
      <p:guideLst>
        <p:guide orient="horz" pos="2880"/>
        <p:guide pos="2160"/>
        <p:guide pos="22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02.2020\&#1050;&#1088;&#1072;&#1089;&#1086;&#1090;&#1072;%202020%20-%20&#1103;&#1085;&#107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02.2020\&#1050;&#1088;&#1072;&#1089;&#1086;&#1090;&#1072;%202020%20-%20&#1103;&#1085;&#107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temeva.NFU\Desktop\&#1050;&#1088;&#1072;&#1089;&#1086;&#1090;&#1072;%20202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temeva.NFU\Desktop\&#1050;&#1088;&#1072;&#1089;&#1086;&#1090;&#1072;%20202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temeva.NFU\Desktop\&#1050;&#1088;&#1072;&#1089;&#1086;&#1090;&#1072;%20202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temeva.NFU\Desktop\&#1050;&#1088;&#1072;&#1089;&#1086;&#1090;&#1072;%20202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02.2020\&#1050;&#1088;&#1072;&#1089;&#1086;&#1090;&#1072;%202020%20-%20&#1103;&#1085;&#1074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/>
              <a:t>МУНИЦИПАЛЬНЫЙ ДОЛГ</a:t>
            </a:r>
            <a:r>
              <a:rPr lang="ru-RU" sz="1600" baseline="0"/>
              <a:t> КОНСОЛИДИРОВАННОГО БЮДЖЕТА НОВОКУБАНСКОГО РАЙОНА</a:t>
            </a:r>
            <a:endParaRPr lang="ru-RU" sz="1600"/>
          </a:p>
        </c:rich>
      </c:tx>
      <c:layout>
        <c:manualLayout>
          <c:xMode val="edge"/>
          <c:yMode val="edge"/>
          <c:x val="0.13715966754155731"/>
          <c:y val="6.275351944643282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155774278215223"/>
          <c:y val="0.63875973611406678"/>
          <c:w val="0.74788670166229221"/>
          <c:h val="0.3143934170390863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'[Красота 2020 - янв.xlsx]Осн параметры'!$B$19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параметры'!$A$20:$A$22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параметры'!$B$20:$B$22</c:f>
              <c:numCache>
                <c:formatCode>General</c:formatCode>
                <c:ptCount val="3"/>
                <c:pt idx="0" formatCode="#,##0.0">
                  <c:v>9.1</c:v>
                </c:pt>
              </c:numCache>
            </c:numRef>
          </c:val>
        </c:ser>
        <c:ser>
          <c:idx val="1"/>
          <c:order val="1"/>
          <c:tx>
            <c:strRef>
              <c:f>'[Красота 2020 - янв.xlsx]Осн параметры'!$C$19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параметры'!$A$20:$A$22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параметры'!$C$20:$C$22</c:f>
              <c:numCache>
                <c:formatCode>General</c:formatCode>
                <c:ptCount val="3"/>
                <c:pt idx="0" formatCode="#,##0.0">
                  <c:v>10.5</c:v>
                </c:pt>
              </c:numCache>
            </c:numRef>
          </c:val>
        </c:ser>
        <c:ser>
          <c:idx val="2"/>
          <c:order val="2"/>
          <c:tx>
            <c:strRef>
              <c:f>'[Красота 2020 - янв.xlsx]Осн параметры'!$D$19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параметры'!$A$20:$A$22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параметры'!$D$20:$D$22</c:f>
              <c:numCache>
                <c:formatCode>General</c:formatCode>
                <c:ptCount val="3"/>
                <c:pt idx="0" formatCode="#,##0.0">
                  <c:v>8.4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21468416"/>
        <c:axId val="121469952"/>
      </c:barChart>
      <c:catAx>
        <c:axId val="12146841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21469952"/>
        <c:crosses val="autoZero"/>
        <c:auto val="1"/>
        <c:lblAlgn val="ctr"/>
        <c:lblOffset val="100"/>
        <c:noMultiLvlLbl val="0"/>
      </c:catAx>
      <c:valAx>
        <c:axId val="121469952"/>
        <c:scaling>
          <c:orientation val="minMax"/>
        </c:scaling>
        <c:delete val="1"/>
        <c:axPos val="t"/>
        <c:numFmt formatCode="#,##0.0" sourceLinked="1"/>
        <c:majorTickMark val="out"/>
        <c:minorTickMark val="none"/>
        <c:tickLblPos val="nextTo"/>
        <c:crossAx val="1214684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0956899960458682E-2"/>
          <c:y val="0.46351973495582799"/>
          <c:w val="0.85283070866141741"/>
          <c:h val="0.1226023935336995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/>
              <a:t>МУНИЦИПАЛЬНЫЙ</a:t>
            </a:r>
            <a:r>
              <a:rPr lang="ru-RU" sz="1600" baseline="0"/>
              <a:t> ДОЛГ МУНИЦИПАЛЬНОГО ОБРАЗОВАНИЯ НОВОКУБАНСКИЙ РАЙОН</a:t>
            </a:r>
            <a:endParaRPr lang="ru-RU" sz="16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3535098167387084"/>
          <c:y val="0.64165832022029123"/>
          <c:w val="0.62773451528641522"/>
          <c:h val="0.3035356370702266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'[Красота 2020 - янв.xlsx]Осн параметры'!$B$26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параметры'!$A$27:$A$29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параметры'!$B$27:$B$29</c:f>
              <c:numCache>
                <c:formatCode>General</c:formatCode>
                <c:ptCount val="3"/>
                <c:pt idx="0" formatCode="#,##0.0">
                  <c:v>3</c:v>
                </c:pt>
              </c:numCache>
            </c:numRef>
          </c:val>
        </c:ser>
        <c:ser>
          <c:idx val="1"/>
          <c:order val="1"/>
          <c:tx>
            <c:strRef>
              <c:f>'[Красота 2020 - янв.xlsx]Осн параметры'!$C$26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параметры'!$A$27:$A$29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параметры'!$C$27:$C$29</c:f>
              <c:numCache>
                <c:formatCode>General</c:formatCode>
                <c:ptCount val="3"/>
                <c:pt idx="0" formatCode="#,##0.0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35398144"/>
        <c:axId val="135399680"/>
      </c:barChart>
      <c:catAx>
        <c:axId val="13539814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35399680"/>
        <c:crosses val="autoZero"/>
        <c:auto val="1"/>
        <c:lblAlgn val="ctr"/>
        <c:lblOffset val="100"/>
        <c:noMultiLvlLbl val="0"/>
      </c:catAx>
      <c:valAx>
        <c:axId val="135399680"/>
        <c:scaling>
          <c:orientation val="minMax"/>
        </c:scaling>
        <c:delete val="1"/>
        <c:axPos val="t"/>
        <c:numFmt formatCode="#,##0.0" sourceLinked="1"/>
        <c:majorTickMark val="none"/>
        <c:minorTickMark val="none"/>
        <c:tickLblPos val="nextTo"/>
        <c:crossAx val="13539814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8.5523987290838072E-2"/>
          <c:w val="0.9247161407926634"/>
          <c:h val="0.652606205469169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2020год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конс'!$B$2:$M$2</c:f>
              <c:numCache>
                <c:formatCode>General</c:formatCode>
                <c:ptCount val="12"/>
                <c:pt idx="0" formatCode="#,##0.0">
                  <c:v>49.536767000000005</c:v>
                </c:pt>
              </c:numCache>
            </c:numRef>
          </c:val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2019год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#,##0.0</c:formatCode>
                <c:ptCount val="12"/>
                <c:pt idx="0">
                  <c:v>45.724139999999984</c:v>
                </c:pt>
                <c:pt idx="1">
                  <c:v>50.948949999999989</c:v>
                </c:pt>
                <c:pt idx="2">
                  <c:v>48.472829999999995</c:v>
                </c:pt>
                <c:pt idx="3">
                  <c:v>69.548720000000003</c:v>
                </c:pt>
                <c:pt idx="4">
                  <c:v>45.852270000000004</c:v>
                </c:pt>
                <c:pt idx="5">
                  <c:v>38.503589999999996</c:v>
                </c:pt>
                <c:pt idx="6">
                  <c:v>76.274869999999964</c:v>
                </c:pt>
                <c:pt idx="7">
                  <c:v>49.067260000000012</c:v>
                </c:pt>
                <c:pt idx="8">
                  <c:v>56.023660999999976</c:v>
                </c:pt>
                <c:pt idx="9">
                  <c:v>90.992944999999992</c:v>
                </c:pt>
                <c:pt idx="10">
                  <c:v>77.971573000000035</c:v>
                </c:pt>
                <c:pt idx="11">
                  <c:v>90.946681999999996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35461888"/>
        <c:axId val="135664384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2019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107.82472004544638</c:v>
                </c:pt>
                <c:pt idx="1">
                  <c:v>116.87865841181227</c:v>
                </c:pt>
                <c:pt idx="2">
                  <c:v>76.731280014196102</c:v>
                </c:pt>
                <c:pt idx="3">
                  <c:v>113.95029611238017</c:v>
                </c:pt>
                <c:pt idx="4">
                  <c:v>108.29544558122137</c:v>
                </c:pt>
                <c:pt idx="5">
                  <c:v>70.298419090321033</c:v>
                </c:pt>
                <c:pt idx="6">
                  <c:v>105.97787507239629</c:v>
                </c:pt>
                <c:pt idx="7">
                  <c:v>90.111381095093506</c:v>
                </c:pt>
                <c:pt idx="8">
                  <c:v>111.63400824786309</c:v>
                </c:pt>
                <c:pt idx="9">
                  <c:v>111.7285821772734</c:v>
                </c:pt>
                <c:pt idx="10">
                  <c:v>96.50538368377768</c:v>
                </c:pt>
                <c:pt idx="11">
                  <c:v>114.56980774497478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2020 году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'Доходы и дин конс'!$B$5:$G$5</c:f>
              <c:numCache>
                <c:formatCode>General</c:formatCode>
                <c:ptCount val="6"/>
                <c:pt idx="0" formatCode="0.0">
                  <c:v>108.33832413250424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666304"/>
        <c:axId val="135676288"/>
      </c:lineChart>
      <c:catAx>
        <c:axId val="13546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5664384"/>
        <c:crosses val="autoZero"/>
        <c:auto val="1"/>
        <c:lblAlgn val="ctr"/>
        <c:lblOffset val="100"/>
        <c:noMultiLvlLbl val="0"/>
      </c:catAx>
      <c:valAx>
        <c:axId val="135664384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crossAx val="135461888"/>
        <c:crosses val="autoZero"/>
        <c:crossBetween val="between"/>
      </c:valAx>
      <c:catAx>
        <c:axId val="1356663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5676288"/>
        <c:crosses val="autoZero"/>
        <c:auto val="1"/>
        <c:lblAlgn val="ctr"/>
        <c:lblOffset val="100"/>
        <c:noMultiLvlLbl val="0"/>
      </c:catAx>
      <c:valAx>
        <c:axId val="135676288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35666304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2512858653565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2020год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район'!$B$2:$M$2</c:f>
              <c:numCache>
                <c:formatCode>#,##0.0</c:formatCode>
                <c:ptCount val="12"/>
                <c:pt idx="0">
                  <c:v>26.564919999999997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#,##0.0</c:formatCode>
                <c:ptCount val="12"/>
                <c:pt idx="0">
                  <c:v>24.562999999999999</c:v>
                </c:pt>
                <c:pt idx="1">
                  <c:v>31.280330000000003</c:v>
                </c:pt>
                <c:pt idx="2">
                  <c:v>31.816479999999999</c:v>
                </c:pt>
                <c:pt idx="3">
                  <c:v>42.598500000000001</c:v>
                </c:pt>
                <c:pt idx="4">
                  <c:v>29.702210000000001</c:v>
                </c:pt>
                <c:pt idx="5">
                  <c:v>26.239529999999998</c:v>
                </c:pt>
                <c:pt idx="6">
                  <c:v>43.750809999999994</c:v>
                </c:pt>
                <c:pt idx="7">
                  <c:v>31.344819999999999</c:v>
                </c:pt>
                <c:pt idx="8">
                  <c:v>33.089870000000005</c:v>
                </c:pt>
                <c:pt idx="9">
                  <c:v>47.88691</c:v>
                </c:pt>
                <c:pt idx="10">
                  <c:v>36.094989999999996</c:v>
                </c:pt>
                <c:pt idx="11">
                  <c:v>53.843620000000001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35718400"/>
        <c:axId val="135719936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2019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108.65474751733358</c:v>
                </c:pt>
                <c:pt idx="1">
                  <c:v>137.02963365987046</c:v>
                </c:pt>
                <c:pt idx="2">
                  <c:v>93.849383097690847</c:v>
                </c:pt>
                <c:pt idx="3">
                  <c:v>136.52070188212912</c:v>
                </c:pt>
                <c:pt idx="4">
                  <c:v>111.14495104560159</c:v>
                </c:pt>
                <c:pt idx="5">
                  <c:v>106.18463751096159</c:v>
                </c:pt>
                <c:pt idx="6">
                  <c:v>115.6849039460629</c:v>
                </c:pt>
                <c:pt idx="7">
                  <c:v>112.02164036790627</c:v>
                </c:pt>
                <c:pt idx="8">
                  <c:v>118.28693111948709</c:v>
                </c:pt>
                <c:pt idx="9">
                  <c:v>123.87556338922036</c:v>
                </c:pt>
                <c:pt idx="10">
                  <c:v>110.93214374621596</c:v>
                </c:pt>
                <c:pt idx="11">
                  <c:v>124.35403875178557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2020 году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'Доходы и дин район'!$B$5:$G$5</c:f>
              <c:numCache>
                <c:formatCode>General</c:formatCode>
                <c:ptCount val="6"/>
                <c:pt idx="0" formatCode="0.0">
                  <c:v>108.15014452632006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583360"/>
        <c:axId val="191584896"/>
      </c:lineChart>
      <c:catAx>
        <c:axId val="135718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5719936"/>
        <c:crosses val="autoZero"/>
        <c:auto val="1"/>
        <c:lblAlgn val="ctr"/>
        <c:lblOffset val="100"/>
        <c:noMultiLvlLbl val="0"/>
      </c:catAx>
      <c:valAx>
        <c:axId val="135719936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crossAx val="135718400"/>
        <c:crosses val="autoZero"/>
        <c:crossBetween val="between"/>
      </c:valAx>
      <c:catAx>
        <c:axId val="1915833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1584896"/>
        <c:crosses val="autoZero"/>
        <c:auto val="1"/>
        <c:lblAlgn val="ctr"/>
        <c:lblOffset val="100"/>
        <c:noMultiLvlLbl val="0"/>
      </c:catAx>
      <c:valAx>
        <c:axId val="191584896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91583360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СТРУКТУРА ДОХОДОВ</a:t>
            </a:r>
            <a:r>
              <a:rPr lang="ru-RU" sz="1400" baseline="0" dirty="0">
                <a:solidFill>
                  <a:schemeClr val="accent5">
                    <a:lumMod val="50000"/>
                  </a:schemeClr>
                </a:solidFill>
              </a:rPr>
              <a:t> КОНСОЛИДИРОВАННОГО БЮДЖЕТА НОВОКУБАНСКОГО РАЙОНА</a:t>
            </a:r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2581336649863470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7019825864285724E-2"/>
          <c:y val="0.13556832080118536"/>
          <c:w val="0.31093081005235279"/>
          <c:h val="0.77543144023757871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7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c:spPr>
          </c:dPt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'Структура конс и район'!$A$4:$A$11</c:f>
              <c:strCache>
                <c:ptCount val="8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Земельный налог</c:v>
                </c:pt>
                <c:pt idx="4">
                  <c:v>Акцизы на нефтепродукты</c:v>
                </c:pt>
                <c:pt idx="5">
                  <c:v>Прочие налоговые доходы</c:v>
                </c:pt>
                <c:pt idx="6">
                  <c:v>Безвозмездные поступления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'Структура конс и район'!$B$4:$B$11</c:f>
              <c:numCache>
                <c:formatCode>#,##0.0</c:formatCode>
                <c:ptCount val="8"/>
                <c:pt idx="1">
                  <c:v>23.914920000000002</c:v>
                </c:pt>
                <c:pt idx="2">
                  <c:v>4.6578729999999995</c:v>
                </c:pt>
                <c:pt idx="3">
                  <c:v>11.068164000000001</c:v>
                </c:pt>
                <c:pt idx="4">
                  <c:v>4.5565599999999993</c:v>
                </c:pt>
                <c:pt idx="5">
                  <c:v>1.73349</c:v>
                </c:pt>
                <c:pt idx="6">
                  <c:v>71.5</c:v>
                </c:pt>
                <c:pt idx="7" formatCode="0.0">
                  <c:v>3.6057599999999996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7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dLbl>
              <c:idx val="6"/>
              <c:layout>
                <c:manualLayout>
                  <c:x val="1.8575851393188854E-2"/>
                  <c:y val="-3.7758105078279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'Структура конс и район'!$A$4:$A$11</c:f>
              <c:strCache>
                <c:ptCount val="8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Земельный налог</c:v>
                </c:pt>
                <c:pt idx="4">
                  <c:v>Акцизы на нефтепродукты</c:v>
                </c:pt>
                <c:pt idx="5">
                  <c:v>Прочие налоговые доходы</c:v>
                </c:pt>
                <c:pt idx="6">
                  <c:v>Безвозмездные поступления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'Структура конс и район'!$C$4:$C$11</c:f>
              <c:numCache>
                <c:formatCode>General</c:formatCode>
                <c:ptCount val="8"/>
                <c:pt idx="0" formatCode="#,##0.0">
                  <c:v>45.931007000000001</c:v>
                </c:pt>
                <c:pt idx="6" formatCode="#,##0.0">
                  <c:v>71.5</c:v>
                </c:pt>
                <c:pt idx="7" formatCode="#,##0.0">
                  <c:v>3.6057599999999996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33000145440933398"/>
          <c:y val="0.19443454450383582"/>
          <c:w val="0.47506895032774876"/>
          <c:h val="0.6827765437434708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СТРУКТУРА</a:t>
            </a:r>
            <a:r>
              <a:rPr lang="ru-RU" sz="1400" baseline="0" dirty="0">
                <a:solidFill>
                  <a:schemeClr val="accent5">
                    <a:lumMod val="50000"/>
                  </a:schemeClr>
                </a:solidFill>
              </a:rPr>
              <a:t> ДОХОДОВ БЮДЖЕТА </a:t>
            </a:r>
            <a:endParaRPr lang="ru-RU" sz="1400" baseline="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defRPr/>
            </a:pPr>
            <a:r>
              <a:rPr lang="ru-RU" sz="1400" baseline="0" dirty="0" smtClean="0">
                <a:solidFill>
                  <a:schemeClr val="accent5">
                    <a:lumMod val="50000"/>
                  </a:schemeClr>
                </a:solidFill>
              </a:rPr>
              <a:t>НОВОКУБАНСКОГО </a:t>
            </a:r>
            <a:r>
              <a:rPr lang="ru-RU" sz="1400" baseline="0" dirty="0">
                <a:solidFill>
                  <a:schemeClr val="accent5">
                    <a:lumMod val="50000"/>
                  </a:schemeClr>
                </a:solidFill>
              </a:rPr>
              <a:t>РАЙОНА</a:t>
            </a:r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35948740661343803"/>
          <c:y val="2.52764571031654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5625127554253321E-2"/>
          <c:y val="0.11498797709727422"/>
          <c:w val="0.29747241495052323"/>
          <c:h val="0.67351010709986492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c:spPr>
          </c:dPt>
          <c:dPt>
            <c:idx val="5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c:spPr>
          </c:dPt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'Структура конс и район'!$A$17:$A$22</c:f>
              <c:strCache>
                <c:ptCount val="6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Прочие налоговые доходы</c:v>
                </c:pt>
                <c:pt idx="4">
                  <c:v>Безвозмездные поступления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'Структура конс и район'!$B$17:$B$22</c:f>
              <c:numCache>
                <c:formatCode>#,##0.0</c:formatCode>
                <c:ptCount val="6"/>
                <c:pt idx="1">
                  <c:v>17.875880000000002</c:v>
                </c:pt>
                <c:pt idx="2">
                  <c:v>4.5513099999999991</c:v>
                </c:pt>
                <c:pt idx="3">
                  <c:v>1.53735</c:v>
                </c:pt>
                <c:pt idx="4">
                  <c:v>47.9</c:v>
                </c:pt>
                <c:pt idx="5" formatCode="0.0">
                  <c:v>2.6003799999999999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5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dLbl>
              <c:idx val="4"/>
              <c:layout>
                <c:manualLayout>
                  <c:x val="6.2111801242236021E-3"/>
                  <c:y val="-6.319114275791348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'Структура конс и район'!$A$17:$A$22</c:f>
              <c:strCache>
                <c:ptCount val="6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Прочие налоговые доходы</c:v>
                </c:pt>
                <c:pt idx="4">
                  <c:v>Безвозмездные поступления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'Структура конс и район'!$C$17:$C$22</c:f>
              <c:numCache>
                <c:formatCode>General</c:formatCode>
                <c:ptCount val="6"/>
                <c:pt idx="0" formatCode="#,##0.0">
                  <c:v>23.964540000000003</c:v>
                </c:pt>
                <c:pt idx="4" formatCode="#,##0.0">
                  <c:v>47.9</c:v>
                </c:pt>
                <c:pt idx="5" formatCode="#,##0.0">
                  <c:v>2.6003799999999999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32857770542845993"/>
          <c:y val="0.19161146701969672"/>
          <c:w val="0.41525321048469954"/>
          <c:h val="0.4991994130023820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ДИНАМИКА ПОСТУПЛЕНИЯ НАЛОГОВЫХ И НЕНАЛОГОВЫХ ДОХОДОВ В БЮДЖЕТЫ ПОСЕЛЕНИЙ, %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'[Красота 2020 - янв.xlsx]из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'[Красота 2020 - янв.xlsx]из анализа исполнения по пос'!$B$22:$B$30</c:f>
              <c:numCache>
                <c:formatCode>#,##0.0</c:formatCode>
                <c:ptCount val="9"/>
                <c:pt idx="0">
                  <c:v>117.9706210290887</c:v>
                </c:pt>
                <c:pt idx="1">
                  <c:v>91.468754146211992</c:v>
                </c:pt>
                <c:pt idx="2">
                  <c:v>121.03294833375999</c:v>
                </c:pt>
                <c:pt idx="3">
                  <c:v>145.50393827358948</c:v>
                </c:pt>
                <c:pt idx="4">
                  <c:v>112.21064568715009</c:v>
                </c:pt>
                <c:pt idx="5">
                  <c:v>142.58510279743848</c:v>
                </c:pt>
                <c:pt idx="6">
                  <c:v>88.386859219069009</c:v>
                </c:pt>
                <c:pt idx="7">
                  <c:v>89.103729895276246</c:v>
                </c:pt>
                <c:pt idx="8">
                  <c:v>86.840414011525738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3541120"/>
        <c:axId val="73544064"/>
      </c:barChart>
      <c:catAx>
        <c:axId val="7354112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73544064"/>
        <c:crosses val="autoZero"/>
        <c:auto val="1"/>
        <c:lblAlgn val="ctr"/>
        <c:lblOffset val="100"/>
        <c:noMultiLvlLbl val="0"/>
      </c:catAx>
      <c:valAx>
        <c:axId val="73544064"/>
        <c:scaling>
          <c:orientation val="minMax"/>
        </c:scaling>
        <c:delete val="1"/>
        <c:axPos val="t"/>
        <c:numFmt formatCode="#,##0.0" sourceLinked="1"/>
        <c:majorTickMark val="none"/>
        <c:minorTickMark val="none"/>
        <c:tickLblPos val="nextTo"/>
        <c:crossAx val="73541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  <c:spPr>
              <a:solidFill>
                <a:srgbClr val="FFC000"/>
              </a:solidFill>
            </c:spPr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  <c:explosion val="1"/>
          </c:dPt>
          <c:dLbls>
            <c:dLbl>
              <c:idx val="0"/>
              <c:layout>
                <c:manualLayout>
                  <c:x val="0.13633863973954483"/>
                  <c:y val="-0.1908253795791845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12,0%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1,0 %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2,3%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8,2%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2,9% 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32594219607984376"/>
                  <c:y val="0.2830385305031738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 smtClean="0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долга 0,1%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Средства массовой информации 0,1%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0.19204690113849862"/>
                  <c:y val="0.3917253262163926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Здравоохранение 0,0%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2167857095034647"/>
                  <c:y val="0.1539729605937265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 60,2%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095450673147983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7,2%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4.8547500213658321E-2"/>
                  <c:y val="-0.1833243318162021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6,0%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4.3980206367595108E-2"/>
                      <c:h val="2.3265768244385907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#\ ##0.0\ _₽_-;\-* #\ ##0.0\ _₽_-;_-* "-"??\ _₽_-;_-@_-</c:formatCode>
                <c:ptCount val="11"/>
                <c:pt idx="0">
                  <c:v>11.995104039167687</c:v>
                </c:pt>
                <c:pt idx="1">
                  <c:v>0.97919216646266838</c:v>
                </c:pt>
                <c:pt idx="2">
                  <c:v>2.3255813953488373</c:v>
                </c:pt>
                <c:pt idx="3">
                  <c:v>8.2007343941248472</c:v>
                </c:pt>
                <c:pt idx="4">
                  <c:v>2.9375764993880047</c:v>
                </c:pt>
                <c:pt idx="5">
                  <c:v>0.12239902080783355</c:v>
                </c:pt>
                <c:pt idx="6">
                  <c:v>0</c:v>
                </c:pt>
                <c:pt idx="7">
                  <c:v>60.097919216646268</c:v>
                </c:pt>
                <c:pt idx="8">
                  <c:v>7.2215422276621783</c:v>
                </c:pt>
                <c:pt idx="9">
                  <c:v>0.12239902080783355</c:v>
                </c:pt>
                <c:pt idx="10">
                  <c:v>5.9975520195838437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0.16872</cdr:x>
      <cdr:y>0.44806</cdr:y>
    </cdr:from>
    <cdr:to>
      <cdr:x>0.40574</cdr:x>
      <cdr:y>0.58013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096215" y="3350758"/>
          <a:ext cx="1539978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81,7</a:t>
          </a:r>
          <a:endParaRPr lang="en-US" sz="2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5BF18-0691-4E28-8779-732F7F24D89B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99FB3-E518-450E-9085-0F7813F1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73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Прямоугольник 242"/>
          <p:cNvSpPr/>
          <p:nvPr/>
        </p:nvSpPr>
        <p:spPr>
          <a:xfrm>
            <a:off x="0" y="6185493"/>
            <a:ext cx="6873889" cy="2958507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4" name="Прямоугольник 3"/>
          <p:cNvSpPr/>
          <p:nvPr/>
        </p:nvSpPr>
        <p:spPr>
          <a:xfrm>
            <a:off x="-1" y="-60160"/>
            <a:ext cx="6873889" cy="2958507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TextBox 8"/>
          <p:cNvSpPr txBox="1"/>
          <p:nvPr/>
        </p:nvSpPr>
        <p:spPr>
          <a:xfrm>
            <a:off x="2289002" y="1465527"/>
            <a:ext cx="445479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eaLnBrk="1" hangingPunct="1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Основные параметры исполнения консолидированного бюджета Новокубанского района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70" name="Group 140"/>
          <p:cNvGrpSpPr>
            <a:grpSpLocks/>
          </p:cNvGrpSpPr>
          <p:nvPr/>
        </p:nvGrpSpPr>
        <p:grpSpPr bwMode="auto">
          <a:xfrm>
            <a:off x="1916832" y="0"/>
            <a:ext cx="4957056" cy="3419872"/>
            <a:chOff x="10293" y="271"/>
            <a:chExt cx="1506" cy="1049"/>
          </a:xfrm>
        </p:grpSpPr>
        <p:grpSp>
          <p:nvGrpSpPr>
            <p:cNvPr id="71" name="Группа 47"/>
            <p:cNvGrpSpPr>
              <a:grpSpLocks/>
            </p:cNvGrpSpPr>
            <p:nvPr/>
          </p:nvGrpSpPr>
          <p:grpSpPr bwMode="auto">
            <a:xfrm>
              <a:off x="10293" y="279"/>
              <a:ext cx="567" cy="1041"/>
              <a:chOff x="0" y="0"/>
              <a:chExt cx="5538" cy="10964"/>
            </a:xfrm>
          </p:grpSpPr>
          <p:grpSp>
            <p:nvGrpSpPr>
              <p:cNvPr id="123" name="Группа 2"/>
              <p:cNvGrpSpPr>
                <a:grpSpLocks/>
              </p:cNvGrpSpPr>
              <p:nvPr/>
            </p:nvGrpSpPr>
            <p:grpSpPr bwMode="auto">
              <a:xfrm>
                <a:off x="89" y="0"/>
                <a:ext cx="5449" cy="5598"/>
                <a:chOff x="89" y="0"/>
                <a:chExt cx="5449" cy="5598"/>
              </a:xfrm>
            </p:grpSpPr>
            <p:sp>
              <p:nvSpPr>
                <p:cNvPr id="129" name="Овал 8"/>
                <p:cNvSpPr>
                  <a:spLocks noChangeArrowheads="1"/>
                </p:cNvSpPr>
                <p:nvPr/>
              </p:nvSpPr>
              <p:spPr bwMode="auto">
                <a:xfrm>
                  <a:off x="89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0" name="Овал 9"/>
                <p:cNvSpPr>
                  <a:spLocks noChangeArrowheads="1"/>
                </p:cNvSpPr>
                <p:nvPr/>
              </p:nvSpPr>
              <p:spPr bwMode="auto">
                <a:xfrm>
                  <a:off x="283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1" name="Овал 10"/>
                <p:cNvSpPr>
                  <a:spLocks noChangeArrowheads="1"/>
                </p:cNvSpPr>
                <p:nvPr/>
              </p:nvSpPr>
              <p:spPr bwMode="auto">
                <a:xfrm>
                  <a:off x="89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2" name="Овал 11"/>
                <p:cNvSpPr>
                  <a:spLocks noChangeArrowheads="1"/>
                </p:cNvSpPr>
                <p:nvPr/>
              </p:nvSpPr>
              <p:spPr bwMode="auto">
                <a:xfrm>
                  <a:off x="283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24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5564"/>
                <a:ext cx="5400" cy="5400"/>
                <a:chOff x="0" y="5564"/>
                <a:chExt cx="11309" cy="11660"/>
              </a:xfrm>
            </p:grpSpPr>
            <p:sp>
              <p:nvSpPr>
                <p:cNvPr id="125" name="Овал 4"/>
                <p:cNvSpPr>
                  <a:spLocks noChangeArrowheads="1"/>
                </p:cNvSpPr>
                <p:nvPr/>
              </p:nvSpPr>
              <p:spPr bwMode="auto">
                <a:xfrm rot="2700000">
                  <a:off x="-51" y="7858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6" name="Овал 5"/>
                <p:cNvSpPr>
                  <a:spLocks noChangeArrowheads="1"/>
                </p:cNvSpPr>
                <p:nvPr/>
              </p:nvSpPr>
              <p:spPr bwMode="auto">
                <a:xfrm rot="8100000">
                  <a:off x="4032" y="7857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7" name="Овал 6"/>
                <p:cNvSpPr>
                  <a:spLocks noChangeArrowheads="1"/>
                </p:cNvSpPr>
                <p:nvPr/>
              </p:nvSpPr>
              <p:spPr bwMode="auto">
                <a:xfrm rot="8100000">
                  <a:off x="0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8" name="Овал 7"/>
                <p:cNvSpPr>
                  <a:spLocks noChangeArrowheads="1"/>
                </p:cNvSpPr>
                <p:nvPr/>
              </p:nvSpPr>
              <p:spPr bwMode="auto">
                <a:xfrm rot="-8100000">
                  <a:off x="4082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</p:grpSp>
        <p:grpSp>
          <p:nvGrpSpPr>
            <p:cNvPr id="72" name="Группа 84"/>
            <p:cNvGrpSpPr>
              <a:grpSpLocks/>
            </p:cNvGrpSpPr>
            <p:nvPr/>
          </p:nvGrpSpPr>
          <p:grpSpPr bwMode="auto">
            <a:xfrm>
              <a:off x="10941" y="271"/>
              <a:ext cx="391" cy="421"/>
              <a:chOff x="0" y="0"/>
              <a:chExt cx="11046" cy="11354"/>
            </a:xfrm>
          </p:grpSpPr>
          <p:grpSp>
            <p:nvGrpSpPr>
              <p:cNvPr id="107" name="Группа 2"/>
              <p:cNvGrpSpPr>
                <a:grpSpLocks noChangeAspect="1"/>
              </p:cNvGrpSpPr>
              <p:nvPr/>
            </p:nvGrpSpPr>
            <p:grpSpPr bwMode="auto">
              <a:xfrm>
                <a:off x="5646" y="5890"/>
                <a:ext cx="5400" cy="5400"/>
                <a:chOff x="5646" y="5890"/>
                <a:chExt cx="5400" cy="5400"/>
              </a:xfrm>
            </p:grpSpPr>
            <p:sp>
              <p:nvSpPr>
                <p:cNvPr id="119" name="Овал 14"/>
                <p:cNvSpPr>
                  <a:spLocks noChangeArrowheads="1"/>
                </p:cNvSpPr>
                <p:nvPr/>
              </p:nvSpPr>
              <p:spPr bwMode="auto">
                <a:xfrm rot="2700000">
                  <a:off x="5675" y="6932"/>
                  <a:ext cx="3370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0" name="Овал 15"/>
                <p:cNvSpPr>
                  <a:spLocks noChangeArrowheads="1"/>
                </p:cNvSpPr>
                <p:nvPr/>
              </p:nvSpPr>
              <p:spPr bwMode="auto">
                <a:xfrm rot="8100000">
                  <a:off x="7572" y="6953"/>
                  <a:ext cx="3474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1" name="Овал 16"/>
                <p:cNvSpPr>
                  <a:spLocks noChangeArrowheads="1"/>
                </p:cNvSpPr>
                <p:nvPr/>
              </p:nvSpPr>
              <p:spPr bwMode="auto">
                <a:xfrm rot="8100000">
                  <a:off x="5646" y="8983"/>
                  <a:ext cx="3475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2" name="Овал 17"/>
                <p:cNvSpPr>
                  <a:spLocks noChangeArrowheads="1"/>
                </p:cNvSpPr>
                <p:nvPr/>
              </p:nvSpPr>
              <p:spPr bwMode="auto">
                <a:xfrm rot="-8100000">
                  <a:off x="7648" y="8963"/>
                  <a:ext cx="3369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08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6042"/>
                <a:ext cx="5460" cy="5312"/>
                <a:chOff x="0" y="6042"/>
                <a:chExt cx="5460" cy="5312"/>
              </a:xfrm>
            </p:grpSpPr>
            <p:sp>
              <p:nvSpPr>
                <p:cNvPr id="115" name="Ромб 10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8645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6" name="Ромб 11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6042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7" name="Ромб 12"/>
                <p:cNvSpPr>
                  <a:spLocks noChangeArrowheads="1"/>
                </p:cNvSpPr>
                <p:nvPr/>
              </p:nvSpPr>
              <p:spPr bwMode="auto">
                <a:xfrm rot="10800000">
                  <a:off x="11" y="6099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8" name="Ромб 13"/>
                <p:cNvSpPr>
                  <a:spLocks noChangeArrowheads="1"/>
                </p:cNvSpPr>
                <p:nvPr/>
              </p:nvSpPr>
              <p:spPr bwMode="auto">
                <a:xfrm rot="10800000">
                  <a:off x="0" y="8654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09" name="Группа 4"/>
              <p:cNvGrpSpPr>
                <a:grpSpLocks/>
              </p:cNvGrpSpPr>
              <p:nvPr/>
            </p:nvGrpSpPr>
            <p:grpSpPr bwMode="auto">
              <a:xfrm>
                <a:off x="5528" y="0"/>
                <a:ext cx="5450" cy="5598"/>
                <a:chOff x="5528" y="0"/>
                <a:chExt cx="5449" cy="5598"/>
              </a:xfrm>
            </p:grpSpPr>
            <p:sp>
              <p:nvSpPr>
                <p:cNvPr id="111" name="Овал 6"/>
                <p:cNvSpPr>
                  <a:spLocks noChangeArrowheads="1"/>
                </p:cNvSpPr>
                <p:nvPr/>
              </p:nvSpPr>
              <p:spPr bwMode="auto">
                <a:xfrm>
                  <a:off x="552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2" name="Овал 7"/>
                <p:cNvSpPr>
                  <a:spLocks noChangeArrowheads="1"/>
                </p:cNvSpPr>
                <p:nvPr/>
              </p:nvSpPr>
              <p:spPr bwMode="auto">
                <a:xfrm>
                  <a:off x="827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3" name="Овал 8"/>
                <p:cNvSpPr>
                  <a:spLocks noChangeArrowheads="1"/>
                </p:cNvSpPr>
                <p:nvPr/>
              </p:nvSpPr>
              <p:spPr bwMode="auto">
                <a:xfrm>
                  <a:off x="552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4" name="Овал 9"/>
                <p:cNvSpPr>
                  <a:spLocks noChangeArrowheads="1"/>
                </p:cNvSpPr>
                <p:nvPr/>
              </p:nvSpPr>
              <p:spPr bwMode="auto">
                <a:xfrm>
                  <a:off x="827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sp>
            <p:nvSpPr>
              <p:cNvPr id="110" name="Прямоугольник 5"/>
              <p:cNvSpPr>
                <a:spLocks noChangeArrowheads="1"/>
              </p:cNvSpPr>
              <p:nvPr/>
            </p:nvSpPr>
            <p:spPr bwMode="auto">
              <a:xfrm rot="10800000">
                <a:off x="0" y="184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3" name="Группа 36"/>
            <p:cNvGrpSpPr>
              <a:grpSpLocks/>
            </p:cNvGrpSpPr>
            <p:nvPr/>
          </p:nvGrpSpPr>
          <p:grpSpPr bwMode="auto">
            <a:xfrm rot="5400000">
              <a:off x="10883" y="740"/>
              <a:ext cx="201" cy="188"/>
              <a:chOff x="-70" y="70"/>
              <a:chExt cx="5549" cy="5408"/>
            </a:xfrm>
          </p:grpSpPr>
          <p:sp>
            <p:nvSpPr>
              <p:cNvPr id="103" name="Прямоугольный треугольник 2"/>
              <p:cNvSpPr>
                <a:spLocks noChangeArrowheads="1"/>
              </p:cNvSpPr>
              <p:nvPr/>
            </p:nvSpPr>
            <p:spPr bwMode="auto">
              <a:xfrm>
                <a:off x="-70" y="70"/>
                <a:ext cx="2699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4" name="Прямоугольный треугольник 3"/>
              <p:cNvSpPr>
                <a:spLocks noChangeArrowheads="1"/>
              </p:cNvSpPr>
              <p:nvPr/>
            </p:nvSpPr>
            <p:spPr bwMode="auto">
              <a:xfrm>
                <a:off x="2679" y="70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5" name="Прямоугольный треугольник 4"/>
              <p:cNvSpPr>
                <a:spLocks noChangeArrowheads="1"/>
              </p:cNvSpPr>
              <p:nvPr/>
            </p:nvSpPr>
            <p:spPr bwMode="auto">
              <a:xfrm>
                <a:off x="29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6" name="Прямоугольный треугольник 5"/>
              <p:cNvSpPr>
                <a:spLocks noChangeArrowheads="1"/>
              </p:cNvSpPr>
              <p:nvPr/>
            </p:nvSpPr>
            <p:spPr bwMode="auto">
              <a:xfrm>
                <a:off x="2778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4" name="Группа 52"/>
            <p:cNvGrpSpPr>
              <a:grpSpLocks/>
            </p:cNvGrpSpPr>
            <p:nvPr/>
          </p:nvGrpSpPr>
          <p:grpSpPr bwMode="auto">
            <a:xfrm>
              <a:off x="11199" y="1106"/>
              <a:ext cx="191" cy="201"/>
              <a:chOff x="0" y="0"/>
              <a:chExt cx="5400" cy="5400"/>
            </a:xfrm>
          </p:grpSpPr>
          <p:sp>
            <p:nvSpPr>
              <p:cNvPr id="99" name="Овал 2"/>
              <p:cNvSpPr>
                <a:spLocks noChangeArrowheads="1"/>
              </p:cNvSpPr>
              <p:nvPr/>
            </p:nvSpPr>
            <p:spPr bwMode="auto">
              <a:xfrm rot="2700000">
                <a:off x="28" y="1043"/>
                <a:ext cx="3369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0" name="Овал 3"/>
              <p:cNvSpPr>
                <a:spLocks noChangeArrowheads="1"/>
              </p:cNvSpPr>
              <p:nvPr/>
            </p:nvSpPr>
            <p:spPr bwMode="auto">
              <a:xfrm rot="8100000">
                <a:off x="1925" y="1062"/>
                <a:ext cx="3475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1" name="Овал 4"/>
              <p:cNvSpPr>
                <a:spLocks noChangeArrowheads="1"/>
              </p:cNvSpPr>
              <p:nvPr/>
            </p:nvSpPr>
            <p:spPr bwMode="auto">
              <a:xfrm rot="8100000">
                <a:off x="0" y="3092"/>
                <a:ext cx="3474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2" name="Овал 5"/>
              <p:cNvSpPr>
                <a:spLocks noChangeArrowheads="1"/>
              </p:cNvSpPr>
              <p:nvPr/>
            </p:nvSpPr>
            <p:spPr bwMode="auto">
              <a:xfrm rot="-8100000">
                <a:off x="2001" y="3073"/>
                <a:ext cx="3370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5" name="Группа 18"/>
            <p:cNvGrpSpPr>
              <a:grpSpLocks/>
            </p:cNvGrpSpPr>
            <p:nvPr/>
          </p:nvGrpSpPr>
          <p:grpSpPr bwMode="auto">
            <a:xfrm>
              <a:off x="10905" y="970"/>
              <a:ext cx="185" cy="344"/>
              <a:chOff x="0" y="0"/>
              <a:chExt cx="9065" cy="19999"/>
            </a:xfrm>
          </p:grpSpPr>
          <p:sp>
            <p:nvSpPr>
              <p:cNvPr id="91" name="Овал 2"/>
              <p:cNvSpPr>
                <a:spLocks noChangeArrowheads="1"/>
              </p:cNvSpPr>
              <p:nvPr/>
            </p:nvSpPr>
            <p:spPr bwMode="auto">
              <a:xfrm rot="2700000">
                <a:off x="-2293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2" name="Овал 3"/>
              <p:cNvSpPr>
                <a:spLocks noChangeArrowheads="1"/>
              </p:cNvSpPr>
              <p:nvPr/>
            </p:nvSpPr>
            <p:spPr bwMode="auto">
              <a:xfrm rot="8100000">
                <a:off x="1789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3" name="Овал 4"/>
              <p:cNvSpPr>
                <a:spLocks noChangeArrowheads="1"/>
              </p:cNvSpPr>
              <p:nvPr/>
            </p:nvSpPr>
            <p:spPr bwMode="auto">
              <a:xfrm rot="2700000">
                <a:off x="-2294" y="10975"/>
                <a:ext cx="7277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4" name="Овал 5"/>
              <p:cNvSpPr>
                <a:spLocks noChangeArrowheads="1"/>
              </p:cNvSpPr>
              <p:nvPr/>
            </p:nvSpPr>
            <p:spPr bwMode="auto">
              <a:xfrm rot="8100000">
                <a:off x="1789" y="10975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5" name="Овал 6"/>
              <p:cNvSpPr>
                <a:spLocks noChangeArrowheads="1"/>
              </p:cNvSpPr>
              <p:nvPr/>
            </p:nvSpPr>
            <p:spPr bwMode="auto">
              <a:xfrm rot="2700000">
                <a:off x="-2293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6" name="Овал 7"/>
              <p:cNvSpPr>
                <a:spLocks noChangeArrowheads="1"/>
              </p:cNvSpPr>
              <p:nvPr/>
            </p:nvSpPr>
            <p:spPr bwMode="auto">
              <a:xfrm rot="8100000">
                <a:off x="1789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7" name="Овал 8"/>
              <p:cNvSpPr>
                <a:spLocks noChangeArrowheads="1"/>
              </p:cNvSpPr>
              <p:nvPr/>
            </p:nvSpPr>
            <p:spPr bwMode="auto">
              <a:xfrm rot="2700000">
                <a:off x="-2293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8" name="Овал 9"/>
              <p:cNvSpPr>
                <a:spLocks noChangeArrowheads="1"/>
              </p:cNvSpPr>
              <p:nvPr/>
            </p:nvSpPr>
            <p:spPr bwMode="auto">
              <a:xfrm rot="8100000">
                <a:off x="1789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6" name="Группа 72"/>
            <p:cNvGrpSpPr>
              <a:grpSpLocks/>
            </p:cNvGrpSpPr>
            <p:nvPr/>
          </p:nvGrpSpPr>
          <p:grpSpPr bwMode="auto">
            <a:xfrm>
              <a:off x="11091" y="743"/>
              <a:ext cx="396" cy="388"/>
              <a:chOff x="0" y="0"/>
              <a:chExt cx="5460" cy="5312"/>
            </a:xfrm>
          </p:grpSpPr>
          <p:sp>
            <p:nvSpPr>
              <p:cNvPr id="87" name="Ромб 2"/>
              <p:cNvSpPr>
                <a:spLocks noChangeArrowheads="1"/>
              </p:cNvSpPr>
              <p:nvPr/>
            </p:nvSpPr>
            <p:spPr bwMode="auto">
              <a:xfrm rot="10800000">
                <a:off x="2760" y="2603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8" name="Ромб 3"/>
              <p:cNvSpPr>
                <a:spLocks noChangeArrowheads="1"/>
              </p:cNvSpPr>
              <p:nvPr/>
            </p:nvSpPr>
            <p:spPr bwMode="auto">
              <a:xfrm rot="10800000">
                <a:off x="2760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9" name="Ромб 4"/>
              <p:cNvSpPr>
                <a:spLocks noChangeArrowheads="1"/>
              </p:cNvSpPr>
              <p:nvPr/>
            </p:nvSpPr>
            <p:spPr bwMode="auto">
              <a:xfrm rot="10800000">
                <a:off x="11" y="57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0" name="Ромб 5"/>
              <p:cNvSpPr>
                <a:spLocks noChangeArrowheads="1"/>
              </p:cNvSpPr>
              <p:nvPr/>
            </p:nvSpPr>
            <p:spPr bwMode="auto">
              <a:xfrm rot="10800000">
                <a:off x="0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7" name="Группа 31"/>
            <p:cNvGrpSpPr>
              <a:grpSpLocks/>
            </p:cNvGrpSpPr>
            <p:nvPr/>
          </p:nvGrpSpPr>
          <p:grpSpPr bwMode="auto">
            <a:xfrm rot="10800000">
              <a:off x="11386" y="271"/>
              <a:ext cx="383" cy="403"/>
              <a:chOff x="0" y="0"/>
              <a:chExt cx="10959" cy="10808"/>
            </a:xfrm>
          </p:grpSpPr>
          <p:sp>
            <p:nvSpPr>
              <p:cNvPr id="80" name="Прямоугольник 2"/>
              <p:cNvSpPr>
                <a:spLocks noChangeArrowheads="1"/>
              </p:cNvSpPr>
              <p:nvPr/>
            </p:nvSpPr>
            <p:spPr bwMode="auto">
              <a:xfrm>
                <a:off x="49" y="8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1" name="Прямоугольник 3"/>
              <p:cNvSpPr>
                <a:spLocks noChangeArrowheads="1"/>
              </p:cNvSpPr>
              <p:nvPr/>
            </p:nvSpPr>
            <p:spPr bwMode="auto">
              <a:xfrm>
                <a:off x="5440" y="5216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2" name="Овал 4"/>
              <p:cNvSpPr>
                <a:spLocks noChangeArrowheads="1"/>
              </p:cNvSpPr>
              <p:nvPr/>
            </p:nvSpPr>
            <p:spPr bwMode="auto">
              <a:xfrm>
                <a:off x="0" y="5408"/>
                <a:ext cx="5400" cy="540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3" name="Ромб 5"/>
              <p:cNvSpPr>
                <a:spLocks noChangeArrowheads="1"/>
              </p:cNvSpPr>
              <p:nvPr/>
            </p:nvSpPr>
            <p:spPr bwMode="auto">
              <a:xfrm>
                <a:off x="5498" y="8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4" name="Ромб 6"/>
              <p:cNvSpPr>
                <a:spLocks noChangeArrowheads="1"/>
              </p:cNvSpPr>
              <p:nvPr/>
            </p:nvSpPr>
            <p:spPr bwMode="auto">
              <a:xfrm>
                <a:off x="5498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5" name="Ромб 7"/>
              <p:cNvSpPr>
                <a:spLocks noChangeArrowheads="1"/>
              </p:cNvSpPr>
              <p:nvPr/>
            </p:nvSpPr>
            <p:spPr bwMode="auto">
              <a:xfrm>
                <a:off x="8248" y="2554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6" name="Ромб 8"/>
              <p:cNvSpPr>
                <a:spLocks noChangeArrowheads="1"/>
              </p:cNvSpPr>
              <p:nvPr/>
            </p:nvSpPr>
            <p:spPr bwMode="auto">
              <a:xfrm>
                <a:off x="8259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sp>
          <p:nvSpPr>
            <p:cNvPr id="78" name="Прямоугольный треугольник 85"/>
            <p:cNvSpPr>
              <a:spLocks noChangeArrowheads="1"/>
            </p:cNvSpPr>
            <p:nvPr/>
          </p:nvSpPr>
          <p:spPr bwMode="auto">
            <a:xfrm>
              <a:off x="11523" y="1040"/>
              <a:ext cx="237" cy="230"/>
            </a:xfrm>
            <a:prstGeom prst="rtTriangl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79" name="Овал 86"/>
            <p:cNvSpPr>
              <a:spLocks noChangeArrowheads="1"/>
            </p:cNvSpPr>
            <p:nvPr/>
          </p:nvSpPr>
          <p:spPr bwMode="auto">
            <a:xfrm rot="10800000">
              <a:off x="11523" y="755"/>
              <a:ext cx="276" cy="285"/>
            </a:xfrm>
            <a:prstGeom prst="ellips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133" name="Прямоугольный треугольник 132"/>
          <p:cNvSpPr/>
          <p:nvPr/>
        </p:nvSpPr>
        <p:spPr>
          <a:xfrm rot="10800000" flipH="1">
            <a:off x="0" y="-60160"/>
            <a:ext cx="6858000" cy="2767377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4" name="Прямоугольный треугольник 133"/>
          <p:cNvSpPr/>
          <p:nvPr/>
        </p:nvSpPr>
        <p:spPr>
          <a:xfrm rot="10800000" flipV="1">
            <a:off x="-119510" y="6423585"/>
            <a:ext cx="6993398" cy="2720415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8" name="Прямоугольник 137"/>
          <p:cNvSpPr/>
          <p:nvPr/>
        </p:nvSpPr>
        <p:spPr>
          <a:xfrm>
            <a:off x="186754" y="543999"/>
            <a:ext cx="179805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2020 год</a:t>
            </a:r>
            <a:endParaRPr lang="ru-RU" sz="3000" dirty="0"/>
          </a:p>
        </p:txBody>
      </p:sp>
      <p:grpSp>
        <p:nvGrpSpPr>
          <p:cNvPr id="244" name="Group 140"/>
          <p:cNvGrpSpPr>
            <a:grpSpLocks/>
          </p:cNvGrpSpPr>
          <p:nvPr/>
        </p:nvGrpSpPr>
        <p:grpSpPr bwMode="auto">
          <a:xfrm>
            <a:off x="69310" y="4327042"/>
            <a:ext cx="6685877" cy="4731020"/>
            <a:chOff x="10293" y="271"/>
            <a:chExt cx="1506" cy="1049"/>
          </a:xfrm>
        </p:grpSpPr>
        <p:grpSp>
          <p:nvGrpSpPr>
            <p:cNvPr id="245" name="Группа 47"/>
            <p:cNvGrpSpPr>
              <a:grpSpLocks/>
            </p:cNvGrpSpPr>
            <p:nvPr/>
          </p:nvGrpSpPr>
          <p:grpSpPr bwMode="auto">
            <a:xfrm>
              <a:off x="10293" y="279"/>
              <a:ext cx="567" cy="1041"/>
              <a:chOff x="0" y="0"/>
              <a:chExt cx="5538" cy="10964"/>
            </a:xfrm>
          </p:grpSpPr>
          <p:grpSp>
            <p:nvGrpSpPr>
              <p:cNvPr id="297" name="Группа 2"/>
              <p:cNvGrpSpPr>
                <a:grpSpLocks/>
              </p:cNvGrpSpPr>
              <p:nvPr/>
            </p:nvGrpSpPr>
            <p:grpSpPr bwMode="auto">
              <a:xfrm>
                <a:off x="89" y="0"/>
                <a:ext cx="5449" cy="5598"/>
                <a:chOff x="89" y="0"/>
                <a:chExt cx="5449" cy="5598"/>
              </a:xfrm>
            </p:grpSpPr>
            <p:sp>
              <p:nvSpPr>
                <p:cNvPr id="303" name="Овал 8"/>
                <p:cNvSpPr>
                  <a:spLocks noChangeArrowheads="1"/>
                </p:cNvSpPr>
                <p:nvPr/>
              </p:nvSpPr>
              <p:spPr bwMode="auto">
                <a:xfrm>
                  <a:off x="89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4" name="Овал 9"/>
                <p:cNvSpPr>
                  <a:spLocks noChangeArrowheads="1"/>
                </p:cNvSpPr>
                <p:nvPr/>
              </p:nvSpPr>
              <p:spPr bwMode="auto">
                <a:xfrm>
                  <a:off x="283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5" name="Овал 10"/>
                <p:cNvSpPr>
                  <a:spLocks noChangeArrowheads="1"/>
                </p:cNvSpPr>
                <p:nvPr/>
              </p:nvSpPr>
              <p:spPr bwMode="auto">
                <a:xfrm>
                  <a:off x="89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6" name="Овал 11"/>
                <p:cNvSpPr>
                  <a:spLocks noChangeArrowheads="1"/>
                </p:cNvSpPr>
                <p:nvPr/>
              </p:nvSpPr>
              <p:spPr bwMode="auto">
                <a:xfrm>
                  <a:off x="283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98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5564"/>
                <a:ext cx="5400" cy="5400"/>
                <a:chOff x="0" y="5564"/>
                <a:chExt cx="11309" cy="11660"/>
              </a:xfrm>
            </p:grpSpPr>
            <p:sp>
              <p:nvSpPr>
                <p:cNvPr id="299" name="Овал 4"/>
                <p:cNvSpPr>
                  <a:spLocks noChangeArrowheads="1"/>
                </p:cNvSpPr>
                <p:nvPr/>
              </p:nvSpPr>
              <p:spPr bwMode="auto">
                <a:xfrm rot="2700000">
                  <a:off x="-51" y="7858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0" name="Овал 5"/>
                <p:cNvSpPr>
                  <a:spLocks noChangeArrowheads="1"/>
                </p:cNvSpPr>
                <p:nvPr/>
              </p:nvSpPr>
              <p:spPr bwMode="auto">
                <a:xfrm rot="8100000">
                  <a:off x="4032" y="7857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1" name="Овал 6"/>
                <p:cNvSpPr>
                  <a:spLocks noChangeArrowheads="1"/>
                </p:cNvSpPr>
                <p:nvPr/>
              </p:nvSpPr>
              <p:spPr bwMode="auto">
                <a:xfrm rot="8100000">
                  <a:off x="0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2" name="Овал 7"/>
                <p:cNvSpPr>
                  <a:spLocks noChangeArrowheads="1"/>
                </p:cNvSpPr>
                <p:nvPr/>
              </p:nvSpPr>
              <p:spPr bwMode="auto">
                <a:xfrm rot="-8100000">
                  <a:off x="4082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</p:grpSp>
        <p:grpSp>
          <p:nvGrpSpPr>
            <p:cNvPr id="246" name="Группа 84"/>
            <p:cNvGrpSpPr>
              <a:grpSpLocks/>
            </p:cNvGrpSpPr>
            <p:nvPr/>
          </p:nvGrpSpPr>
          <p:grpSpPr bwMode="auto">
            <a:xfrm>
              <a:off x="10941" y="271"/>
              <a:ext cx="391" cy="421"/>
              <a:chOff x="0" y="0"/>
              <a:chExt cx="11046" cy="11354"/>
            </a:xfrm>
          </p:grpSpPr>
          <p:grpSp>
            <p:nvGrpSpPr>
              <p:cNvPr id="281" name="Группа 2"/>
              <p:cNvGrpSpPr>
                <a:grpSpLocks noChangeAspect="1"/>
              </p:cNvGrpSpPr>
              <p:nvPr/>
            </p:nvGrpSpPr>
            <p:grpSpPr bwMode="auto">
              <a:xfrm>
                <a:off x="5646" y="5890"/>
                <a:ext cx="5400" cy="5400"/>
                <a:chOff x="5646" y="5890"/>
                <a:chExt cx="5400" cy="5400"/>
              </a:xfrm>
            </p:grpSpPr>
            <p:sp>
              <p:nvSpPr>
                <p:cNvPr id="293" name="Овал 14"/>
                <p:cNvSpPr>
                  <a:spLocks noChangeArrowheads="1"/>
                </p:cNvSpPr>
                <p:nvPr/>
              </p:nvSpPr>
              <p:spPr bwMode="auto">
                <a:xfrm rot="2700000">
                  <a:off x="5675" y="6932"/>
                  <a:ext cx="3370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4" name="Овал 15"/>
                <p:cNvSpPr>
                  <a:spLocks noChangeArrowheads="1"/>
                </p:cNvSpPr>
                <p:nvPr/>
              </p:nvSpPr>
              <p:spPr bwMode="auto">
                <a:xfrm rot="8100000">
                  <a:off x="7572" y="6953"/>
                  <a:ext cx="3474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5" name="Овал 16"/>
                <p:cNvSpPr>
                  <a:spLocks noChangeArrowheads="1"/>
                </p:cNvSpPr>
                <p:nvPr/>
              </p:nvSpPr>
              <p:spPr bwMode="auto">
                <a:xfrm rot="8100000">
                  <a:off x="5646" y="8983"/>
                  <a:ext cx="3475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6" name="Овал 17"/>
                <p:cNvSpPr>
                  <a:spLocks noChangeArrowheads="1"/>
                </p:cNvSpPr>
                <p:nvPr/>
              </p:nvSpPr>
              <p:spPr bwMode="auto">
                <a:xfrm rot="-8100000">
                  <a:off x="7648" y="8963"/>
                  <a:ext cx="3369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82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6042"/>
                <a:ext cx="5460" cy="5312"/>
                <a:chOff x="0" y="6042"/>
                <a:chExt cx="5460" cy="5312"/>
              </a:xfrm>
            </p:grpSpPr>
            <p:sp>
              <p:nvSpPr>
                <p:cNvPr id="289" name="Ромб 10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8645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0" name="Ромб 11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6042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1" name="Ромб 12"/>
                <p:cNvSpPr>
                  <a:spLocks noChangeArrowheads="1"/>
                </p:cNvSpPr>
                <p:nvPr/>
              </p:nvSpPr>
              <p:spPr bwMode="auto">
                <a:xfrm rot="10800000">
                  <a:off x="11" y="6099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2" name="Ромб 13"/>
                <p:cNvSpPr>
                  <a:spLocks noChangeArrowheads="1"/>
                </p:cNvSpPr>
                <p:nvPr/>
              </p:nvSpPr>
              <p:spPr bwMode="auto">
                <a:xfrm rot="10800000">
                  <a:off x="0" y="8654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83" name="Группа 4"/>
              <p:cNvGrpSpPr>
                <a:grpSpLocks/>
              </p:cNvGrpSpPr>
              <p:nvPr/>
            </p:nvGrpSpPr>
            <p:grpSpPr bwMode="auto">
              <a:xfrm>
                <a:off x="5528" y="0"/>
                <a:ext cx="5450" cy="5598"/>
                <a:chOff x="5528" y="0"/>
                <a:chExt cx="5449" cy="5598"/>
              </a:xfrm>
            </p:grpSpPr>
            <p:sp>
              <p:nvSpPr>
                <p:cNvPr id="285" name="Овал 6"/>
                <p:cNvSpPr>
                  <a:spLocks noChangeArrowheads="1"/>
                </p:cNvSpPr>
                <p:nvPr/>
              </p:nvSpPr>
              <p:spPr bwMode="auto">
                <a:xfrm>
                  <a:off x="552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6" name="Овал 7"/>
                <p:cNvSpPr>
                  <a:spLocks noChangeArrowheads="1"/>
                </p:cNvSpPr>
                <p:nvPr/>
              </p:nvSpPr>
              <p:spPr bwMode="auto">
                <a:xfrm>
                  <a:off x="827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7" name="Овал 8"/>
                <p:cNvSpPr>
                  <a:spLocks noChangeArrowheads="1"/>
                </p:cNvSpPr>
                <p:nvPr/>
              </p:nvSpPr>
              <p:spPr bwMode="auto">
                <a:xfrm>
                  <a:off x="552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8" name="Овал 9"/>
                <p:cNvSpPr>
                  <a:spLocks noChangeArrowheads="1"/>
                </p:cNvSpPr>
                <p:nvPr/>
              </p:nvSpPr>
              <p:spPr bwMode="auto">
                <a:xfrm>
                  <a:off x="827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sp>
            <p:nvSpPr>
              <p:cNvPr id="284" name="Прямоугольник 5"/>
              <p:cNvSpPr>
                <a:spLocks noChangeArrowheads="1"/>
              </p:cNvSpPr>
              <p:nvPr/>
            </p:nvSpPr>
            <p:spPr bwMode="auto">
              <a:xfrm rot="10800000">
                <a:off x="0" y="184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7" name="Группа 36"/>
            <p:cNvGrpSpPr>
              <a:grpSpLocks/>
            </p:cNvGrpSpPr>
            <p:nvPr/>
          </p:nvGrpSpPr>
          <p:grpSpPr bwMode="auto">
            <a:xfrm rot="5400000">
              <a:off x="10883" y="740"/>
              <a:ext cx="201" cy="188"/>
              <a:chOff x="-70" y="70"/>
              <a:chExt cx="5549" cy="5408"/>
            </a:xfrm>
          </p:grpSpPr>
          <p:sp>
            <p:nvSpPr>
              <p:cNvPr id="277" name="Прямоугольный треугольник 2"/>
              <p:cNvSpPr>
                <a:spLocks noChangeArrowheads="1"/>
              </p:cNvSpPr>
              <p:nvPr/>
            </p:nvSpPr>
            <p:spPr bwMode="auto">
              <a:xfrm>
                <a:off x="-70" y="70"/>
                <a:ext cx="2699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8" name="Прямоугольный треугольник 3"/>
              <p:cNvSpPr>
                <a:spLocks noChangeArrowheads="1"/>
              </p:cNvSpPr>
              <p:nvPr/>
            </p:nvSpPr>
            <p:spPr bwMode="auto">
              <a:xfrm>
                <a:off x="2679" y="70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9" name="Прямоугольный треугольник 4"/>
              <p:cNvSpPr>
                <a:spLocks noChangeArrowheads="1"/>
              </p:cNvSpPr>
              <p:nvPr/>
            </p:nvSpPr>
            <p:spPr bwMode="auto">
              <a:xfrm>
                <a:off x="29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80" name="Прямоугольный треугольник 5"/>
              <p:cNvSpPr>
                <a:spLocks noChangeArrowheads="1"/>
              </p:cNvSpPr>
              <p:nvPr/>
            </p:nvSpPr>
            <p:spPr bwMode="auto">
              <a:xfrm>
                <a:off x="2778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8" name="Группа 52"/>
            <p:cNvGrpSpPr>
              <a:grpSpLocks/>
            </p:cNvGrpSpPr>
            <p:nvPr/>
          </p:nvGrpSpPr>
          <p:grpSpPr bwMode="auto">
            <a:xfrm>
              <a:off x="11199" y="1106"/>
              <a:ext cx="191" cy="201"/>
              <a:chOff x="0" y="0"/>
              <a:chExt cx="5400" cy="5400"/>
            </a:xfrm>
          </p:grpSpPr>
          <p:sp>
            <p:nvSpPr>
              <p:cNvPr id="273" name="Овал 2"/>
              <p:cNvSpPr>
                <a:spLocks noChangeArrowheads="1"/>
              </p:cNvSpPr>
              <p:nvPr/>
            </p:nvSpPr>
            <p:spPr bwMode="auto">
              <a:xfrm rot="2700000">
                <a:off x="28" y="1043"/>
                <a:ext cx="3369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4" name="Овал 3"/>
              <p:cNvSpPr>
                <a:spLocks noChangeArrowheads="1"/>
              </p:cNvSpPr>
              <p:nvPr/>
            </p:nvSpPr>
            <p:spPr bwMode="auto">
              <a:xfrm rot="8100000">
                <a:off x="1925" y="1062"/>
                <a:ext cx="3475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5" name="Овал 4"/>
              <p:cNvSpPr>
                <a:spLocks noChangeArrowheads="1"/>
              </p:cNvSpPr>
              <p:nvPr/>
            </p:nvSpPr>
            <p:spPr bwMode="auto">
              <a:xfrm rot="8100000">
                <a:off x="0" y="3092"/>
                <a:ext cx="3474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6" name="Овал 5"/>
              <p:cNvSpPr>
                <a:spLocks noChangeArrowheads="1"/>
              </p:cNvSpPr>
              <p:nvPr/>
            </p:nvSpPr>
            <p:spPr bwMode="auto">
              <a:xfrm rot="-8100000">
                <a:off x="2001" y="3073"/>
                <a:ext cx="3370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9" name="Группа 18"/>
            <p:cNvGrpSpPr>
              <a:grpSpLocks/>
            </p:cNvGrpSpPr>
            <p:nvPr/>
          </p:nvGrpSpPr>
          <p:grpSpPr bwMode="auto">
            <a:xfrm>
              <a:off x="10905" y="970"/>
              <a:ext cx="185" cy="344"/>
              <a:chOff x="0" y="0"/>
              <a:chExt cx="9065" cy="19999"/>
            </a:xfrm>
          </p:grpSpPr>
          <p:sp>
            <p:nvSpPr>
              <p:cNvPr id="265" name="Овал 2"/>
              <p:cNvSpPr>
                <a:spLocks noChangeArrowheads="1"/>
              </p:cNvSpPr>
              <p:nvPr/>
            </p:nvSpPr>
            <p:spPr bwMode="auto">
              <a:xfrm rot="2700000">
                <a:off x="-2293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6" name="Овал 3"/>
              <p:cNvSpPr>
                <a:spLocks noChangeArrowheads="1"/>
              </p:cNvSpPr>
              <p:nvPr/>
            </p:nvSpPr>
            <p:spPr bwMode="auto">
              <a:xfrm rot="8100000">
                <a:off x="1789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7" name="Овал 4"/>
              <p:cNvSpPr>
                <a:spLocks noChangeArrowheads="1"/>
              </p:cNvSpPr>
              <p:nvPr/>
            </p:nvSpPr>
            <p:spPr bwMode="auto">
              <a:xfrm rot="2700000">
                <a:off x="-2294" y="10975"/>
                <a:ext cx="7277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8" name="Овал 5"/>
              <p:cNvSpPr>
                <a:spLocks noChangeArrowheads="1"/>
              </p:cNvSpPr>
              <p:nvPr/>
            </p:nvSpPr>
            <p:spPr bwMode="auto">
              <a:xfrm rot="8100000">
                <a:off x="1789" y="10975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9" name="Овал 6"/>
              <p:cNvSpPr>
                <a:spLocks noChangeArrowheads="1"/>
              </p:cNvSpPr>
              <p:nvPr/>
            </p:nvSpPr>
            <p:spPr bwMode="auto">
              <a:xfrm rot="2700000">
                <a:off x="-2293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0" name="Овал 7"/>
              <p:cNvSpPr>
                <a:spLocks noChangeArrowheads="1"/>
              </p:cNvSpPr>
              <p:nvPr/>
            </p:nvSpPr>
            <p:spPr bwMode="auto">
              <a:xfrm rot="8100000">
                <a:off x="1789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1" name="Овал 8"/>
              <p:cNvSpPr>
                <a:spLocks noChangeArrowheads="1"/>
              </p:cNvSpPr>
              <p:nvPr/>
            </p:nvSpPr>
            <p:spPr bwMode="auto">
              <a:xfrm rot="2700000">
                <a:off x="-2293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2" name="Овал 9"/>
              <p:cNvSpPr>
                <a:spLocks noChangeArrowheads="1"/>
              </p:cNvSpPr>
              <p:nvPr/>
            </p:nvSpPr>
            <p:spPr bwMode="auto">
              <a:xfrm rot="8100000">
                <a:off x="1789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50" name="Группа 72"/>
            <p:cNvGrpSpPr>
              <a:grpSpLocks/>
            </p:cNvGrpSpPr>
            <p:nvPr/>
          </p:nvGrpSpPr>
          <p:grpSpPr bwMode="auto">
            <a:xfrm>
              <a:off x="11091" y="743"/>
              <a:ext cx="396" cy="388"/>
              <a:chOff x="0" y="0"/>
              <a:chExt cx="5460" cy="5312"/>
            </a:xfrm>
          </p:grpSpPr>
          <p:sp>
            <p:nvSpPr>
              <p:cNvPr id="261" name="Ромб 2"/>
              <p:cNvSpPr>
                <a:spLocks noChangeArrowheads="1"/>
              </p:cNvSpPr>
              <p:nvPr/>
            </p:nvSpPr>
            <p:spPr bwMode="auto">
              <a:xfrm rot="10800000">
                <a:off x="2760" y="2603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2" name="Ромб 3"/>
              <p:cNvSpPr>
                <a:spLocks noChangeArrowheads="1"/>
              </p:cNvSpPr>
              <p:nvPr/>
            </p:nvSpPr>
            <p:spPr bwMode="auto">
              <a:xfrm rot="10800000">
                <a:off x="2760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3" name="Ромб 4"/>
              <p:cNvSpPr>
                <a:spLocks noChangeArrowheads="1"/>
              </p:cNvSpPr>
              <p:nvPr/>
            </p:nvSpPr>
            <p:spPr bwMode="auto">
              <a:xfrm rot="10800000">
                <a:off x="11" y="57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4" name="Ромб 5"/>
              <p:cNvSpPr>
                <a:spLocks noChangeArrowheads="1"/>
              </p:cNvSpPr>
              <p:nvPr/>
            </p:nvSpPr>
            <p:spPr bwMode="auto">
              <a:xfrm rot="10800000">
                <a:off x="0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51" name="Группа 31"/>
            <p:cNvGrpSpPr>
              <a:grpSpLocks/>
            </p:cNvGrpSpPr>
            <p:nvPr/>
          </p:nvGrpSpPr>
          <p:grpSpPr bwMode="auto">
            <a:xfrm rot="10800000">
              <a:off x="11386" y="271"/>
              <a:ext cx="383" cy="403"/>
              <a:chOff x="0" y="0"/>
              <a:chExt cx="10959" cy="10808"/>
            </a:xfrm>
          </p:grpSpPr>
          <p:sp>
            <p:nvSpPr>
              <p:cNvPr id="254" name="Прямоугольник 2"/>
              <p:cNvSpPr>
                <a:spLocks noChangeArrowheads="1"/>
              </p:cNvSpPr>
              <p:nvPr/>
            </p:nvSpPr>
            <p:spPr bwMode="auto">
              <a:xfrm>
                <a:off x="49" y="8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5" name="Прямоугольник 3"/>
              <p:cNvSpPr>
                <a:spLocks noChangeArrowheads="1"/>
              </p:cNvSpPr>
              <p:nvPr/>
            </p:nvSpPr>
            <p:spPr bwMode="auto">
              <a:xfrm>
                <a:off x="5440" y="5216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6" name="Овал 4"/>
              <p:cNvSpPr>
                <a:spLocks noChangeArrowheads="1"/>
              </p:cNvSpPr>
              <p:nvPr/>
            </p:nvSpPr>
            <p:spPr bwMode="auto">
              <a:xfrm>
                <a:off x="0" y="5408"/>
                <a:ext cx="5400" cy="540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7" name="Ромб 5"/>
              <p:cNvSpPr>
                <a:spLocks noChangeArrowheads="1"/>
              </p:cNvSpPr>
              <p:nvPr/>
            </p:nvSpPr>
            <p:spPr bwMode="auto">
              <a:xfrm>
                <a:off x="5498" y="8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8" name="Ромб 6"/>
              <p:cNvSpPr>
                <a:spLocks noChangeArrowheads="1"/>
              </p:cNvSpPr>
              <p:nvPr/>
            </p:nvSpPr>
            <p:spPr bwMode="auto">
              <a:xfrm>
                <a:off x="5498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9" name="Ромб 7"/>
              <p:cNvSpPr>
                <a:spLocks noChangeArrowheads="1"/>
              </p:cNvSpPr>
              <p:nvPr/>
            </p:nvSpPr>
            <p:spPr bwMode="auto">
              <a:xfrm>
                <a:off x="8248" y="2554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0" name="Ромб 8"/>
              <p:cNvSpPr>
                <a:spLocks noChangeArrowheads="1"/>
              </p:cNvSpPr>
              <p:nvPr/>
            </p:nvSpPr>
            <p:spPr bwMode="auto">
              <a:xfrm>
                <a:off x="8259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sp>
          <p:nvSpPr>
            <p:cNvPr id="252" name="Прямоугольный треугольник 85"/>
            <p:cNvSpPr>
              <a:spLocks noChangeArrowheads="1"/>
            </p:cNvSpPr>
            <p:nvPr/>
          </p:nvSpPr>
          <p:spPr bwMode="auto">
            <a:xfrm>
              <a:off x="11523" y="1040"/>
              <a:ext cx="237" cy="230"/>
            </a:xfrm>
            <a:prstGeom prst="rtTriangl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53" name="Овал 86"/>
            <p:cNvSpPr>
              <a:spLocks noChangeArrowheads="1"/>
            </p:cNvSpPr>
            <p:nvPr/>
          </p:nvSpPr>
          <p:spPr bwMode="auto">
            <a:xfrm rot="10800000">
              <a:off x="11523" y="755"/>
              <a:ext cx="276" cy="285"/>
            </a:xfrm>
            <a:prstGeom prst="ellips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242" name="Прямоугольник 241"/>
          <p:cNvSpPr/>
          <p:nvPr/>
        </p:nvSpPr>
        <p:spPr>
          <a:xfrm>
            <a:off x="1511176" y="7002819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Консолидированный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бюджет </a:t>
            </a: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Новокубанского района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7" name="Прямоугольник 226"/>
          <p:cNvSpPr/>
          <p:nvPr/>
        </p:nvSpPr>
        <p:spPr>
          <a:xfrm>
            <a:off x="783257" y="7278910"/>
            <a:ext cx="60602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это свод бюджетов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муниципального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образования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Новокубанский район, городского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поселения  и 8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сельских поселений района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без учета межбюджетных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трансфертами между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этими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бюджетами</a:t>
            </a:r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82584" y="1528305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82584" y="2288784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82584" y="4560686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82584" y="1904741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82584" y="2640473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82582" y="3792601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82584" y="3024515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82580" y="5341889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82583" y="3408558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82581" y="4944729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82581" y="4176643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август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65163" y="5761703"/>
            <a:ext cx="1337756" cy="33628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8" name="Picture 14" descr="https://adm-sovetskoe.ru/upload/medialibrary/fa2/fa2f3e881a6ab5a94ea44ef797fc9f51.jpg">
            <a:extLst>
              <a:ext uri="{FF2B5EF4-FFF2-40B4-BE49-F238E27FC236}">
                <a16:creationId xmlns:a16="http://schemas.microsoft.com/office/drawing/2014/main" xmlns="" id="{14A42FCC-36F5-426F-A6D5-4CE3331D8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75544" y="5236089"/>
            <a:ext cx="439833" cy="5740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9" name="Picture 12" descr="https://pp.userapi.com/c850016/v850016452/9e08b/6XKAfjYz5OY.jpg?ava=1">
            <a:extLst>
              <a:ext uri="{FF2B5EF4-FFF2-40B4-BE49-F238E27FC236}">
                <a16:creationId xmlns:a16="http://schemas.microsoft.com/office/drawing/2014/main" xmlns="" id="{12BA8D7C-8D82-45CD-8BD6-FAC4E0277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544" y="4599265"/>
            <a:ext cx="429230" cy="5690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0" name="Рисунок 229" descr="прикубанска.gif">
            <a:extLst>
              <a:ext uri="{FF2B5EF4-FFF2-40B4-BE49-F238E27FC236}">
                <a16:creationId xmlns:a16="http://schemas.microsoft.com/office/drawing/2014/main" xmlns="" id="{98F70DF5-7766-4893-941E-58F078B219B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66090" y="5231079"/>
            <a:ext cx="458122" cy="5937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1" name="Рисунок 230" descr="novoselskoe_selo_coa.gif">
            <a:extLst>
              <a:ext uri="{FF2B5EF4-FFF2-40B4-BE49-F238E27FC236}">
                <a16:creationId xmlns:a16="http://schemas.microsoft.com/office/drawing/2014/main" xmlns="" id="{879A17DB-3561-4FED-BBEA-7C751D3A937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85110" y="4599265"/>
            <a:ext cx="439103" cy="5721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2" name="Picture 8" descr="https://im0-tub-ru.yandex.net/i?id=b8e081db8a79e9bc73b1c35eff5f8794&amp;n=13">
            <a:extLst>
              <a:ext uri="{FF2B5EF4-FFF2-40B4-BE49-F238E27FC236}">
                <a16:creationId xmlns:a16="http://schemas.microsoft.com/office/drawing/2014/main" xmlns="" id="{16419AF1-C8FE-4F62-A8F5-CDD5E07F6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027" y="5271323"/>
            <a:ext cx="425875" cy="5637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3" name="Picture 6" descr="https://cdn.turkaramamotoru.com/ru/selskoe-poselenie-komsomolskij-5686.jpg">
            <a:extLst>
              <a:ext uri="{FF2B5EF4-FFF2-40B4-BE49-F238E27FC236}">
                <a16:creationId xmlns:a16="http://schemas.microsoft.com/office/drawing/2014/main" xmlns="" id="{175F8054-3C2C-47E1-B6DC-22CD37107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834" y="4614400"/>
            <a:ext cx="439102" cy="5637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4" name="Рисунок 233" descr="верхнекубанка.gif">
            <a:extLst>
              <a:ext uri="{FF2B5EF4-FFF2-40B4-BE49-F238E27FC236}">
                <a16:creationId xmlns:a16="http://schemas.microsoft.com/office/drawing/2014/main" xmlns="" id="{D5D22E0C-7E0A-4A34-A790-B900AFF537C2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769198" y="5303031"/>
            <a:ext cx="403996" cy="5528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5" name="Рисунок 234" descr="бесскорбная.gif">
            <a:extLst>
              <a:ext uri="{FF2B5EF4-FFF2-40B4-BE49-F238E27FC236}">
                <a16:creationId xmlns:a16="http://schemas.microsoft.com/office/drawing/2014/main" xmlns="" id="{E1FE387A-1EA9-4DDD-B681-81E67A7AE138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68005" y="4613597"/>
            <a:ext cx="405186" cy="5578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6" name="Picture 2" descr="https://www.bankgorodov.ru/public/photos/coa/313609_bi.jpg">
            <a:extLst>
              <a:ext uri="{FF2B5EF4-FFF2-40B4-BE49-F238E27FC236}">
                <a16:creationId xmlns:a16="http://schemas.microsoft.com/office/drawing/2014/main" xmlns="" id="{56BDCDA7-CF8E-432B-833B-98F8C7539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237" y="3938337"/>
            <a:ext cx="404987" cy="5773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37" name="Прямоугольник 236">
            <a:extLst>
              <a:ext uri="{FF2B5EF4-FFF2-40B4-BE49-F238E27FC236}">
                <a16:creationId xmlns:a16="http://schemas.microsoft.com/office/drawing/2014/main" xmlns="" id="{3063A03C-02AF-45BE-9A7A-5ABFD13EE577}"/>
              </a:ext>
            </a:extLst>
          </p:cNvPr>
          <p:cNvSpPr/>
          <p:nvPr/>
        </p:nvSpPr>
        <p:spPr>
          <a:xfrm>
            <a:off x="2463418" y="3904342"/>
            <a:ext cx="35510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городское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поселение 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Новокубанское – административный центр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8" name="Прямоугольник 237">
            <a:extLst>
              <a:ext uri="{FF2B5EF4-FFF2-40B4-BE49-F238E27FC236}">
                <a16:creationId xmlns:a16="http://schemas.microsoft.com/office/drawing/2014/main" xmlns="" id="{C0070E7D-81DB-442B-92AA-C16DBEB05C72}"/>
              </a:ext>
            </a:extLst>
          </p:cNvPr>
          <p:cNvSpPr/>
          <p:nvPr/>
        </p:nvSpPr>
        <p:spPr>
          <a:xfrm>
            <a:off x="2264798" y="3281280"/>
            <a:ext cx="43115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Муниципальное образование Новокубанский район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9" name="Прямоугольник 238">
            <a:extLst>
              <a:ext uri="{FF2B5EF4-FFF2-40B4-BE49-F238E27FC236}">
                <a16:creationId xmlns:a16="http://schemas.microsoft.com/office/drawing/2014/main" xmlns="" id="{2FB09151-3F2F-4460-B5DD-F4DE0A5C9FAE}"/>
              </a:ext>
            </a:extLst>
          </p:cNvPr>
          <p:cNvSpPr/>
          <p:nvPr/>
        </p:nvSpPr>
        <p:spPr>
          <a:xfrm>
            <a:off x="4014494" y="4883800"/>
            <a:ext cx="27221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Бесскорбненское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Верхнекубанское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Ковалевское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Ляпинское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Новосельское,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Прикубанское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Прочноокопское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Советское 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0" name="Прямоугольник 239">
            <a:extLst>
              <a:ext uri="{FF2B5EF4-FFF2-40B4-BE49-F238E27FC236}">
                <a16:creationId xmlns:a16="http://schemas.microsoft.com/office/drawing/2014/main" xmlns="" id="{79F94FAF-50A2-4A86-BA23-B15F8D36E1AC}"/>
              </a:ext>
            </a:extLst>
          </p:cNvPr>
          <p:cNvSpPr/>
          <p:nvPr/>
        </p:nvSpPr>
        <p:spPr>
          <a:xfrm>
            <a:off x="4138658" y="4599265"/>
            <a:ext cx="25394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восемь сельских  поселений: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41" name="Рисунок 240" descr="novokubanskii_rayon_coa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726548" y="3220452"/>
            <a:ext cx="516524" cy="697185"/>
          </a:xfrm>
          <a:prstGeom prst="rect">
            <a:avLst/>
          </a:prstGeom>
        </p:spPr>
      </p:pic>
      <p:grpSp>
        <p:nvGrpSpPr>
          <p:cNvPr id="162" name="Группа 45"/>
          <p:cNvGrpSpPr>
            <a:grpSpLocks noChangeAspect="1"/>
          </p:cNvGrpSpPr>
          <p:nvPr/>
        </p:nvGrpSpPr>
        <p:grpSpPr bwMode="auto">
          <a:xfrm>
            <a:off x="5566608" y="434858"/>
            <a:ext cx="1276947" cy="807642"/>
            <a:chOff x="-266959" y="2252097"/>
            <a:chExt cx="5875213" cy="3711969"/>
          </a:xfrm>
        </p:grpSpPr>
        <p:sp>
          <p:nvSpPr>
            <p:cNvPr id="163" name="Полилиния 162"/>
            <p:cNvSpPr/>
            <p:nvPr/>
          </p:nvSpPr>
          <p:spPr>
            <a:xfrm>
              <a:off x="3740237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4" name="Трапеция 163"/>
            <p:cNvSpPr/>
            <p:nvPr/>
          </p:nvSpPr>
          <p:spPr>
            <a:xfrm>
              <a:off x="3127610" y="5462449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5" name="Полилиния 164"/>
            <p:cNvSpPr/>
            <p:nvPr/>
          </p:nvSpPr>
          <p:spPr>
            <a:xfrm>
              <a:off x="2735926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6" name="Полилиния 165"/>
            <p:cNvSpPr/>
            <p:nvPr/>
          </p:nvSpPr>
          <p:spPr>
            <a:xfrm>
              <a:off x="737351" y="2252097"/>
              <a:ext cx="187805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7" name="Полилиния 166"/>
            <p:cNvSpPr/>
            <p:nvPr/>
          </p:nvSpPr>
          <p:spPr>
            <a:xfrm>
              <a:off x="1731616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8" name="Полилиния 167"/>
            <p:cNvSpPr/>
            <p:nvPr/>
          </p:nvSpPr>
          <p:spPr>
            <a:xfrm>
              <a:off x="-266959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9" name="Трапеция 168"/>
            <p:cNvSpPr/>
            <p:nvPr/>
          </p:nvSpPr>
          <p:spPr>
            <a:xfrm flipV="1">
              <a:off x="2123300" y="2252097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70" name="Трапеция 169"/>
            <p:cNvSpPr/>
            <p:nvPr/>
          </p:nvSpPr>
          <p:spPr>
            <a:xfrm flipV="1">
              <a:off x="124719" y="2252097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71" name="Трапеция 170"/>
            <p:cNvSpPr/>
            <p:nvPr/>
          </p:nvSpPr>
          <p:spPr>
            <a:xfrm>
              <a:off x="1129029" y="5462449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</p:grpSp>
    </p:spTree>
    <p:extLst>
      <p:ext uri="{BB962C8B-B14F-4D97-AF65-F5344CB8AC3E}">
        <p14:creationId xmlns:p14="http://schemas.microsoft.com/office/powerpoint/2010/main" val="2529660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Прямоугольный треугольник 132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4" name="Прямоугольный треугольник 133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TextBox 8"/>
          <p:cNvSpPr txBox="1"/>
          <p:nvPr/>
        </p:nvSpPr>
        <p:spPr>
          <a:xfrm>
            <a:off x="26591" y="126331"/>
            <a:ext cx="44547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ОСНОВНЫЕ ПАРАМЕТРЫ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658652"/>
              </p:ext>
            </p:extLst>
          </p:nvPr>
        </p:nvGraphicFramePr>
        <p:xfrm>
          <a:off x="158628" y="1313829"/>
          <a:ext cx="6366715" cy="1890018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2804432"/>
                <a:gridCol w="1582996"/>
                <a:gridCol w="1029230"/>
                <a:gridCol w="950057"/>
              </a:tblGrid>
              <a:tr h="8400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Утвержденные бюджетные назначения </a:t>
                      </a:r>
                      <a:endParaRPr lang="ru-RU" sz="11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2020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Исполнено за </a:t>
                      </a:r>
                      <a:r>
                        <a:rPr lang="ru-RU" sz="1100" u="none" strike="noStrike" dirty="0" smtClean="0">
                          <a:effectLst/>
                        </a:rPr>
                        <a:t>январь</a:t>
                      </a:r>
                    </a:p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 </a:t>
                      </a:r>
                      <a:r>
                        <a:rPr lang="ru-RU" sz="1100" u="none" strike="noStrike" dirty="0">
                          <a:effectLst/>
                        </a:rPr>
                        <a:t>2020 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 исполнения годового бюджетного назначения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2 136,4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758,0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6,5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1 378,4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Расходы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2 174,1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-37,7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-104,3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63" name="TextBox 8"/>
          <p:cNvSpPr txBox="1"/>
          <p:nvPr/>
        </p:nvSpPr>
        <p:spPr>
          <a:xfrm>
            <a:off x="109763" y="899656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Консолидированный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бюджет</a:t>
            </a:r>
          </a:p>
        </p:txBody>
      </p:sp>
      <p:sp>
        <p:nvSpPr>
          <p:cNvPr id="164" name="TextBox 8"/>
          <p:cNvSpPr txBox="1"/>
          <p:nvPr/>
        </p:nvSpPr>
        <p:spPr>
          <a:xfrm>
            <a:off x="187397" y="3394611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127884"/>
              </p:ext>
            </p:extLst>
          </p:nvPr>
        </p:nvGraphicFramePr>
        <p:xfrm>
          <a:off x="167210" y="3902442"/>
          <a:ext cx="6358133" cy="2109718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2800653"/>
                <a:gridCol w="1275468"/>
                <a:gridCol w="1141006"/>
                <a:gridCol w="1141006"/>
              </a:tblGrid>
              <a:tr h="937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Утвержденные бюджетные назначения 2020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Исполнено за 1 мес. 2020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% исполнения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1 656,9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1 210,7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Расходы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1 672,6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-51,9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8221" y="959817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11350" y="3580920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68960" y="7452320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9006712"/>
              </p:ext>
            </p:extLst>
          </p:nvPr>
        </p:nvGraphicFramePr>
        <p:xfrm>
          <a:off x="111422" y="6205433"/>
          <a:ext cx="3444498" cy="2493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4866317"/>
              </p:ext>
            </p:extLst>
          </p:nvPr>
        </p:nvGraphicFramePr>
        <p:xfrm>
          <a:off x="3555920" y="6156176"/>
          <a:ext cx="3096344" cy="2548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1367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244408"/>
            <a:ext cx="6993398" cy="899592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6591" y="0"/>
            <a:ext cx="44547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ДИНАМИКА ПОСТУПЛЕНИЯ НАЛОГОВЫХ И НЕНАЛОГОВЫХ ДОХОДОВ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4235096"/>
              </p:ext>
            </p:extLst>
          </p:nvPr>
        </p:nvGraphicFramePr>
        <p:xfrm>
          <a:off x="136466" y="827584"/>
          <a:ext cx="6624736" cy="3952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01601" y="827584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В консолидированный 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467405"/>
              </p:ext>
            </p:extLst>
          </p:nvPr>
        </p:nvGraphicFramePr>
        <p:xfrm>
          <a:off x="26592" y="5004048"/>
          <a:ext cx="675979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251905" y="4973963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В 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012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6591" y="126331"/>
            <a:ext cx="41224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НАЛОГОВЫЕ И НЕНАЛОГОВЫЕ ДОХОДЫ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5338254"/>
              </p:ext>
            </p:extLst>
          </p:nvPr>
        </p:nvGraphicFramePr>
        <p:xfrm>
          <a:off x="30740" y="3635896"/>
          <a:ext cx="6710628" cy="2690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6310155"/>
              </p:ext>
            </p:extLst>
          </p:nvPr>
        </p:nvGraphicFramePr>
        <p:xfrm>
          <a:off x="-2007" y="6247828"/>
          <a:ext cx="6825527" cy="3014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865104" y="4839794"/>
            <a:ext cx="807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121,0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млн.руб</a:t>
            </a:r>
            <a:endParaRPr lang="ru-RU" sz="1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74679" y="7435060"/>
            <a:ext cx="807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74,5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млн.руб</a:t>
            </a:r>
            <a:endParaRPr lang="ru-RU" sz="1200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333488"/>
              </p:ext>
            </p:extLst>
          </p:nvPr>
        </p:nvGraphicFramePr>
        <p:xfrm>
          <a:off x="5085184" y="4211960"/>
          <a:ext cx="1224136" cy="1728192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224136"/>
              </a:tblGrid>
              <a:tr h="216024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 dirty="0">
                          <a:effectLst/>
                        </a:rPr>
                        <a:t>45,9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>
                          <a:effectLst/>
                        </a:rPr>
                        <a:t>23,9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>
                          <a:effectLst/>
                        </a:rPr>
                        <a:t>4,7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 dirty="0">
                          <a:effectLst/>
                        </a:rPr>
                        <a:t>11,1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>
                          <a:effectLst/>
                        </a:rPr>
                        <a:t>4,6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>
                          <a:effectLst/>
                        </a:rPr>
                        <a:t>1,7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>
                          <a:effectLst/>
                        </a:rPr>
                        <a:t>71,5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 dirty="0">
                          <a:effectLst/>
                        </a:rPr>
                        <a:t>3,6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251852"/>
              </p:ext>
            </p:extLst>
          </p:nvPr>
        </p:nvGraphicFramePr>
        <p:xfrm>
          <a:off x="5085184" y="6890259"/>
          <a:ext cx="1224135" cy="1358406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224135"/>
              </a:tblGrid>
              <a:tr h="226401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 dirty="0">
                          <a:effectLst/>
                        </a:rPr>
                        <a:t>24,0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 dirty="0">
                          <a:effectLst/>
                        </a:rPr>
                        <a:t>17,9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>
                          <a:effectLst/>
                        </a:rPr>
                        <a:t>4,6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>
                          <a:effectLst/>
                        </a:rPr>
                        <a:t>1,5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>
                          <a:effectLst/>
                        </a:rPr>
                        <a:t>47,9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 dirty="0">
                          <a:effectLst/>
                        </a:rPr>
                        <a:t>2,6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294218" y="3932865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01208" y="6588224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3575373"/>
              </p:ext>
            </p:extLst>
          </p:nvPr>
        </p:nvGraphicFramePr>
        <p:xfrm>
          <a:off x="548680" y="611560"/>
          <a:ext cx="5832648" cy="2952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6533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8619" y="777692"/>
            <a:ext cx="65327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153532"/>
              </p:ext>
            </p:extLst>
          </p:nvPr>
        </p:nvGraphicFramePr>
        <p:xfrm>
          <a:off x="208619" y="1289152"/>
          <a:ext cx="6440761" cy="724753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549823"/>
                <a:gridCol w="1062119"/>
                <a:gridCol w="898553"/>
                <a:gridCol w="930266"/>
              </a:tblGrid>
              <a:tr h="12417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 бюджетных назначений     на 2020 год,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     за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январь 2020 года,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 годовых бюджетных назначений 2020  года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845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том числе: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2 174,1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6293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501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4063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68137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5667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7144" marR="7144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282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8619" y="777692"/>
            <a:ext cx="65327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</a:p>
        </p:txBody>
      </p:sp>
      <p:graphicFrame>
        <p:nvGraphicFramePr>
          <p:cNvPr id="7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0281016"/>
              </p:ext>
            </p:extLst>
          </p:nvPr>
        </p:nvGraphicFramePr>
        <p:xfrm>
          <a:off x="360759" y="1353204"/>
          <a:ext cx="6236593" cy="7478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1647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83948" y="372520"/>
            <a:ext cx="60134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Исполнение муниципальных программ Новокубанского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района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258698"/>
              </p:ext>
            </p:extLst>
          </p:nvPr>
        </p:nvGraphicFramePr>
        <p:xfrm>
          <a:off x="202757" y="1205541"/>
          <a:ext cx="3305514" cy="7606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8091"/>
                <a:gridCol w="895761"/>
                <a:gridCol w="551662"/>
              </a:tblGrid>
              <a:tr h="846179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январь 2020 год, млн. руб.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Кубани</a:t>
                      </a:r>
                      <a:endParaRPr lang="ru-RU" sz="105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804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жилищно-коммунального хозяйства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безопасности населения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культуры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24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физической культуры и массового спорта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Молодежь Кубани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6,9</a:t>
                      </a:r>
                    </a:p>
                    <a:p>
                      <a:pPr algn="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Доступная среда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22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109329"/>
              </p:ext>
            </p:extLst>
          </p:nvPr>
        </p:nvGraphicFramePr>
        <p:xfrm>
          <a:off x="3587750" y="1203520"/>
          <a:ext cx="3009602" cy="6377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450"/>
                <a:gridCol w="865780"/>
                <a:gridCol w="502372"/>
              </a:tblGrid>
              <a:tr h="776192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январь 2020 год, млн. руб.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6299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муниципальными финансами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299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27954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1414233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Укрепление материально-технической базы архивного отдела администрации муниципального образования Новокубанский район на 2020-2022 годы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642438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18,6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41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76,1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463211" y="7697760"/>
            <a:ext cx="3429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 январь 2020 года муниципальные программы Новокубанского района исполнены в сумме 76,1 млн. руб., что составляет 3,8 % от утвержденных бюджетных назначений</a:t>
            </a:r>
          </a:p>
        </p:txBody>
      </p:sp>
    </p:spTree>
    <p:extLst>
      <p:ext uri="{BB962C8B-B14F-4D97-AF65-F5344CB8AC3E}">
        <p14:creationId xmlns:p14="http://schemas.microsoft.com/office/powerpoint/2010/main" val="34808656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4264</TotalTime>
  <Words>658</Words>
  <Application>Microsoft Office PowerPoint</Application>
  <PresentationFormat>Экран (4:3)</PresentationFormat>
  <Paragraphs>276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creator>Соляник Елена Станиславовна</dc:creator>
  <cp:lastModifiedBy>Синельников Александр</cp:lastModifiedBy>
  <cp:revision>393</cp:revision>
  <cp:lastPrinted>2020-02-26T12:13:35Z</cp:lastPrinted>
  <dcterms:modified xsi:type="dcterms:W3CDTF">2020-05-29T08:58:11Z</dcterms:modified>
</cp:coreProperties>
</file>