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67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42.301720000000003</c:v>
                </c:pt>
                <c:pt idx="1">
                  <c:v>3.4224200000000007</c:v>
                </c:pt>
                <c:pt idx="2" formatCode="0.0">
                  <c:v>65.506299999999996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315627734033242"/>
          <c:y val="0.12049963396535758"/>
          <c:w val="0.35434372265966751"/>
          <c:h val="0.765328281922405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307136"/>
        <c:axId val="41317120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  <c:pt idx="10">
                  <c:v>113.20723124666175</c:v>
                </c:pt>
                <c:pt idx="11">
                  <c:v>111.30597898085533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3.3333333333333333E-2"/>
                  <c:y val="4.05937443108305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</c:f>
              <c:numCache>
                <c:formatCode>0.0</c:formatCode>
                <c:ptCount val="1"/>
                <c:pt idx="0">
                  <c:v>107.82472004544638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19040"/>
        <c:axId val="41320832"/>
      </c:lineChart>
      <c:catAx>
        <c:axId val="4130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317120"/>
        <c:crosses val="autoZero"/>
        <c:auto val="1"/>
        <c:lblAlgn val="ctr"/>
        <c:lblOffset val="100"/>
        <c:noMultiLvlLbl val="0"/>
      </c:catAx>
      <c:valAx>
        <c:axId val="4131712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41307136"/>
        <c:crosses val="autoZero"/>
        <c:crossBetween val="between"/>
      </c:valAx>
      <c:catAx>
        <c:axId val="41319040"/>
        <c:scaling>
          <c:orientation val="minMax"/>
        </c:scaling>
        <c:delete val="1"/>
        <c:axPos val="b"/>
        <c:majorTickMark val="out"/>
        <c:minorTickMark val="none"/>
        <c:tickLblPos val="nextTo"/>
        <c:crossAx val="41320832"/>
        <c:crosses val="autoZero"/>
        <c:auto val="1"/>
        <c:lblAlgn val="ctr"/>
        <c:lblOffset val="100"/>
        <c:noMultiLvlLbl val="0"/>
      </c:catAx>
      <c:valAx>
        <c:axId val="41320832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131904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832435835982649E-2"/>
          <c:y val="7.8826156431058933E-2"/>
          <c:w val="0.72014117118909315"/>
          <c:h val="0.82368913082163941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0.15234250502915536"/>
                  <c:y val="-0.1414775850318710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9951086857916673E-3"/>
                  <c:y val="-2.92026607542060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21375.95</c:v>
                </c:pt>
                <c:pt idx="1">
                  <c:v>5240.4400000000005</c:v>
                </c:pt>
                <c:pt idx="2">
                  <c:v>4775.3</c:v>
                </c:pt>
                <c:pt idx="3">
                  <c:v>440.46000000000004</c:v>
                </c:pt>
                <c:pt idx="4">
                  <c:v>9698.659999999998</c:v>
                </c:pt>
                <c:pt idx="5">
                  <c:v>770.91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0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6215284469526"/>
          <c:y val="9.7073778446871276E-2"/>
          <c:w val="0.68915443635514417"/>
          <c:h val="0.82746110780647897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19976521883056078"/>
                  <c:y val="-0.274430041692812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8341150500185968E-3"/>
                  <c:y val="1.512606529015502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8615002922380601E-2"/>
                  <c:y val="-0.179351917011838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6033801122368525E-3"/>
                  <c:y val="-1.512606529015502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3016900561184263E-3"/>
                  <c:y val="1.512606529015502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333523917396712"/>
                  <c:y val="-0.155582385841594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2442.92</c:v>
                </c:pt>
                <c:pt idx="1">
                  <c:v>93.63</c:v>
                </c:pt>
                <c:pt idx="2">
                  <c:v>215.62</c:v>
                </c:pt>
                <c:pt idx="3">
                  <c:v>629.1400000000001</c:v>
                </c:pt>
                <c:pt idx="4">
                  <c:v>40.31</c:v>
                </c:pt>
                <c:pt idx="5" formatCode="0.00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0"/>
        <c:holeSize val="47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5,9%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0,4%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0,0%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76,3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111,2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079375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 2019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45,7 миллиона рублей налоговых и неналоговых доходов, что составляет 107,8 % к объемам поступлений за аналогичный период 2018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529410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570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42 301.72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21 375.95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5 240.44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4 775.30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440.46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9 698.66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770.91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7624" y="3831431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42,3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142109"/>
              </p:ext>
            </p:extLst>
          </p:nvPr>
        </p:nvGraphicFramePr>
        <p:xfrm>
          <a:off x="-8317" y="1412777"/>
          <a:ext cx="6012159" cy="544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23806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3 422.42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2 442.92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93.63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215.62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629.14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40.31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61145" y="3717032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3,4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944039"/>
              </p:ext>
            </p:extLst>
          </p:nvPr>
        </p:nvGraphicFramePr>
        <p:xfrm>
          <a:off x="-756592" y="980728"/>
          <a:ext cx="6624736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68626"/>
              </p:ext>
            </p:extLst>
          </p:nvPr>
        </p:nvGraphicFramePr>
        <p:xfrm>
          <a:off x="222945" y="1136545"/>
          <a:ext cx="8587680" cy="542824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26090"/>
                <a:gridCol w="1198070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2019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2019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2019 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1 864,3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7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376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554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25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625240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63805"/>
              </p:ext>
            </p:extLst>
          </p:nvPr>
        </p:nvGraphicFramePr>
        <p:xfrm>
          <a:off x="4716016" y="579865"/>
          <a:ext cx="4104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2019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37790"/>
              </p:ext>
            </p:extLst>
          </p:nvPr>
        </p:nvGraphicFramePr>
        <p:xfrm>
          <a:off x="179512" y="578081"/>
          <a:ext cx="4264024" cy="5827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2019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январь 2019 года муниципальные программы Новокубанского района исполнены в сумме 72,1 млн. руб., что составляет  4,3 %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3570</TotalTime>
  <Words>606</Words>
  <Application>Microsoft Office PowerPoint</Application>
  <PresentationFormat>Экран (4:3)</PresentationFormat>
  <Paragraphs>209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Христозова Антонина</cp:lastModifiedBy>
  <cp:revision>347</cp:revision>
  <cp:lastPrinted>2019-05-22T13:26:29Z</cp:lastPrinted>
  <dcterms:modified xsi:type="dcterms:W3CDTF">2019-05-23T10:02:02Z</dcterms:modified>
</cp:coreProperties>
</file>