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674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9\&#1050;&#1088;&#1072;&#1089;&#1086;&#1090;&#107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9\&#1050;&#1088;&#1072;&#1089;&#1086;&#1090;&#107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9\&#1050;&#1088;&#1072;&#1089;&#1086;&#1090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9\&#1050;&#1088;&#1072;&#1089;&#1086;&#1090;&#1072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111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doughnutChart>
        <c:varyColors val="1"/>
        <c:ser>
          <c:idx val="0"/>
          <c:order val="0"/>
          <c:dLbls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[Красота.xlsx]Исполнение!$A$29:$A$31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[Красота.xlsx]Исполнение!$B$29:$B$31</c:f>
              <c:numCache>
                <c:formatCode>#,##0.0</c:formatCode>
                <c:ptCount val="3"/>
                <c:pt idx="0">
                  <c:v>42.301720000000003</c:v>
                </c:pt>
                <c:pt idx="1">
                  <c:v>3.4224200000000007</c:v>
                </c:pt>
                <c:pt idx="2" formatCode="0.0">
                  <c:v>65.506299999999996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3315627734033242"/>
          <c:y val="0.12049963396535758"/>
          <c:w val="0.35434372265966751"/>
          <c:h val="0.7653282819224059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4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'[Красота.xlsx]Доходы и динамика'!$A$2</c:f>
              <c:strCache>
                <c:ptCount val="1"/>
                <c:pt idx="0">
                  <c:v>2019год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txPr>
              <a:bodyPr rot="-5400000"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'[Красота.xlsx]Доходы и динамика'!$B$2:$M$2</c:f>
              <c:numCache>
                <c:formatCode>#,##0.0</c:formatCode>
                <c:ptCount val="12"/>
                <c:pt idx="0">
                  <c:v>45.724139999999984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'[Красота.xlsx]Доходы и динамика'!$A$3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txPr>
              <a:bodyPr rot="-5400000"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'[Красота.xlsx]Доходы и динамика'!$B$3:$M$3</c:f>
              <c:numCache>
                <c:formatCode>#,##0.0</c:formatCode>
                <c:ptCount val="12"/>
                <c:pt idx="0">
                  <c:v>42.405989999999996</c:v>
                </c:pt>
                <c:pt idx="1">
                  <c:v>43.591319999999989</c:v>
                </c:pt>
                <c:pt idx="2">
                  <c:v>63.172190000000008</c:v>
                </c:pt>
                <c:pt idx="3">
                  <c:v>61.034259999999996</c:v>
                </c:pt>
                <c:pt idx="4">
                  <c:v>42.339979999999997</c:v>
                </c:pt>
                <c:pt idx="5">
                  <c:v>54.771629999999988</c:v>
                </c:pt>
                <c:pt idx="6">
                  <c:v>71.972447029999984</c:v>
                </c:pt>
                <c:pt idx="7">
                  <c:v>54.451789999999988</c:v>
                </c:pt>
                <c:pt idx="8">
                  <c:v>50.185119999999991</c:v>
                </c:pt>
                <c:pt idx="9">
                  <c:v>81.441063</c:v>
                </c:pt>
                <c:pt idx="10">
                  <c:v>80.795050000000018</c:v>
                </c:pt>
                <c:pt idx="11">
                  <c:v>79.381020000000021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41307136"/>
        <c:axId val="41317120"/>
      </c:barChart>
      <c:lineChart>
        <c:grouping val="standard"/>
        <c:varyColors val="0"/>
        <c:ser>
          <c:idx val="2"/>
          <c:order val="2"/>
          <c:tx>
            <c:strRef>
              <c:f>'[Красота.xlsx]Доходы и динамика'!$A$4</c:f>
              <c:strCache>
                <c:ptCount val="1"/>
                <c:pt idx="0">
                  <c:v>динамика в 2018 году</c:v>
                </c:pt>
              </c:strCache>
            </c:strRef>
          </c:tx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'[Красота.xlsx]Доходы и динамика'!$B$4:$M$4</c:f>
              <c:numCache>
                <c:formatCode>0.0</c:formatCode>
                <c:ptCount val="12"/>
                <c:pt idx="0">
                  <c:v>110.0076190268658</c:v>
                </c:pt>
                <c:pt idx="1">
                  <c:v>109.11370110118625</c:v>
                </c:pt>
                <c:pt idx="2">
                  <c:v>114.46240410912489</c:v>
                </c:pt>
                <c:pt idx="3">
                  <c:v>118.10377623189527</c:v>
                </c:pt>
                <c:pt idx="4">
                  <c:v>99.174978099043869</c:v>
                </c:pt>
                <c:pt idx="5">
                  <c:v>151.2113248583523</c:v>
                </c:pt>
                <c:pt idx="6">
                  <c:v>115.17480446877192</c:v>
                </c:pt>
                <c:pt idx="7">
                  <c:v>110.84545943474539</c:v>
                </c:pt>
                <c:pt idx="8">
                  <c:v>109.20470488683156</c:v>
                </c:pt>
                <c:pt idx="9">
                  <c:v>105.18582402076379</c:v>
                </c:pt>
                <c:pt idx="10">
                  <c:v>113.20723124666175</c:v>
                </c:pt>
                <c:pt idx="11">
                  <c:v>111.30597898085533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'[Красота.xlsx]Доходы и динамика'!$A$5</c:f>
              <c:strCache>
                <c:ptCount val="1"/>
                <c:pt idx="0">
                  <c:v>динамика в 2019 году</c:v>
                </c:pt>
              </c:strCache>
            </c:strRef>
          </c:tx>
          <c:marker>
            <c:symbol val="square"/>
            <c:size val="7"/>
          </c:marker>
          <c:dLbls>
            <c:dLbl>
              <c:idx val="0"/>
              <c:layout>
                <c:manualLayout>
                  <c:x val="-3.3333333333333333E-2"/>
                  <c:y val="4.05937443108305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'[Красота.xlsx]Доходы и динамика'!$B$5</c:f>
              <c:numCache>
                <c:formatCode>0.0</c:formatCode>
                <c:ptCount val="1"/>
                <c:pt idx="0">
                  <c:v>107.82472004544638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319040"/>
        <c:axId val="41320832"/>
      </c:lineChart>
      <c:catAx>
        <c:axId val="41307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1317120"/>
        <c:crosses val="autoZero"/>
        <c:auto val="1"/>
        <c:lblAlgn val="ctr"/>
        <c:lblOffset val="100"/>
        <c:noMultiLvlLbl val="0"/>
      </c:catAx>
      <c:valAx>
        <c:axId val="41317120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crossAx val="41307136"/>
        <c:crosses val="autoZero"/>
        <c:crossBetween val="between"/>
      </c:valAx>
      <c:catAx>
        <c:axId val="41319040"/>
        <c:scaling>
          <c:orientation val="minMax"/>
        </c:scaling>
        <c:delete val="1"/>
        <c:axPos val="b"/>
        <c:majorTickMark val="out"/>
        <c:minorTickMark val="none"/>
        <c:tickLblPos val="nextTo"/>
        <c:crossAx val="41320832"/>
        <c:crosses val="autoZero"/>
        <c:auto val="1"/>
        <c:lblAlgn val="ctr"/>
        <c:lblOffset val="100"/>
        <c:noMultiLvlLbl val="0"/>
      </c:catAx>
      <c:valAx>
        <c:axId val="41320832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/>
                  <a:t>с начала года, %</a:t>
                </a:r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41319040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3.7832435835982649E-2"/>
          <c:y val="7.8826156431058933E-2"/>
          <c:w val="0.72014117118909315"/>
          <c:h val="0.82368913082163941"/>
        </c:manualLayout>
      </c:layout>
      <c:doughnut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dLbl>
              <c:idx val="3"/>
              <c:layout>
                <c:manualLayout>
                  <c:x val="0.15234250502915536"/>
                  <c:y val="-0.14147758503187105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200"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7.9951086857916673E-3"/>
                  <c:y val="-2.920266075420602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"/>
                  <c:y val="-0.134427527291668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[Красота.xlsx]Структура!$A$4:$A$9</c:f>
              <c:strCache>
                <c:ptCount val="6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Специальные налоговые режимы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Прочие налоговые доходы</c:v>
                </c:pt>
              </c:strCache>
            </c:strRef>
          </c:cat>
          <c:val>
            <c:numRef>
              <c:f>[Красота.xlsx]Структура!$B$4:$B$9</c:f>
              <c:numCache>
                <c:formatCode>#,##0.00</c:formatCode>
                <c:ptCount val="6"/>
                <c:pt idx="0">
                  <c:v>21375.95</c:v>
                </c:pt>
                <c:pt idx="1">
                  <c:v>5240.4400000000005</c:v>
                </c:pt>
                <c:pt idx="2">
                  <c:v>4775.3</c:v>
                </c:pt>
                <c:pt idx="3">
                  <c:v>440.46000000000004</c:v>
                </c:pt>
                <c:pt idx="4">
                  <c:v>9698.659999999998</c:v>
                </c:pt>
                <c:pt idx="5">
                  <c:v>770.91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40"/>
        <c:holeSize val="50"/>
      </c:doughnut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400" b="1">
          <a:solidFill>
            <a:schemeClr val="bg1"/>
          </a:solidFill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26215284469526"/>
          <c:y val="9.7073778446871276E-2"/>
          <c:w val="0.68915443635514417"/>
          <c:h val="0.82746110780647897"/>
        </c:manualLayout>
      </c:layout>
      <c:doughnut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Lbls>
            <c:dLbl>
              <c:idx val="0"/>
              <c:layout>
                <c:manualLayout>
                  <c:x val="0.19976521883056078"/>
                  <c:y val="-0.2744300416928126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3.8341150500185968E-3"/>
                  <c:y val="1.5126065290155024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8.8615002922380601E-2"/>
                  <c:y val="-0.1793519170118381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8.6033801122368525E-3"/>
                  <c:y val="-1.5126065290155024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3016900561184263E-3"/>
                  <c:y val="1.5126065290155024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333523917396712"/>
                  <c:y val="-0.1555823858415945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[Красота.xlsx]Структура!$A$26:$A$31</c:f>
              <c:strCache>
                <c:ptCount val="6"/>
                <c:pt idx="0">
                  <c:v>Доходы от использования имущества, находящегося в государственной и муниципальной собственности</c:v>
                </c:pt>
                <c:pt idx="1">
                  <c:v>Доходы от оказания платных услуг и компенсации затрат государства</c:v>
                </c:pt>
                <c:pt idx="2">
                  <c:v>Доходы от продажи земельных участков и имущества</c:v>
                </c:pt>
                <c:pt idx="3">
                  <c:v>Штрафы, санкции</c:v>
                </c:pt>
                <c:pt idx="4">
                  <c:v>Плата за негативное воздействие на окружающую среду</c:v>
                </c:pt>
                <c:pt idx="5">
                  <c:v>Прочие неналоговые доходы</c:v>
                </c:pt>
              </c:strCache>
            </c:strRef>
          </c:cat>
          <c:val>
            <c:numRef>
              <c:f>[Красота.xlsx]Структура!$B$26:$B$31</c:f>
              <c:numCache>
                <c:formatCode>#,##0.00</c:formatCode>
                <c:ptCount val="6"/>
                <c:pt idx="0">
                  <c:v>2442.92</c:v>
                </c:pt>
                <c:pt idx="1">
                  <c:v>93.63</c:v>
                </c:pt>
                <c:pt idx="2">
                  <c:v>215.62</c:v>
                </c:pt>
                <c:pt idx="3">
                  <c:v>629.1400000000001</c:v>
                </c:pt>
                <c:pt idx="4">
                  <c:v>40.31</c:v>
                </c:pt>
                <c:pt idx="5" formatCode="0.00">
                  <c:v>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40"/>
        <c:holeSize val="47"/>
      </c:doughnutChart>
    </c:plotArea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12148876340087002"/>
          <c:w val="0.50633542571920509"/>
          <c:h val="0.7790581856168994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7"/>
            <c:bubble3D val="0"/>
            <c:spPr>
              <a:solidFill>
                <a:srgbClr val="FFC000"/>
              </a:solidFill>
            </c:spPr>
          </c:dPt>
          <c:dPt>
            <c:idx val="8"/>
            <c:bubble3D val="0"/>
          </c:dPt>
          <c:dPt>
            <c:idx val="9"/>
            <c:bubble3D val="0"/>
          </c:dPt>
          <c:dLbls>
            <c:dLbl>
              <c:idx val="0"/>
              <c:layout>
                <c:manualLayout>
                  <c:x val="0.13633863973954483"/>
                  <c:y val="-0.1908253795791845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11,0%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30199741705748639"/>
                  <c:y val="-0.1902018924981328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0,7%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3049294308153260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en-US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2,1%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25655120381097146"/>
                  <c:y val="-1.5850157708177735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5,4%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5,9% 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31225946520992526"/>
                  <c:y val="0.2830385305031738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 smtClean="0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долга 0,4%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Средства массовой информации 0,0%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19204690113849862"/>
                  <c:y val="0.3917253262163926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Здравоохранение 0,0%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12167857095034647"/>
                  <c:y val="0.1539729605937265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Образование 60,1%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5290447129789402E-2"/>
                  <c:y val="-0.1652945018138535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8,3%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3980206367595105E-3"/>
                  <c:y val="-0.16464373605868088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6,1%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Лист1!$B$2:$B$11</c:f>
              <c:numCache>
                <c:formatCode>_-* #,##0.0\ _₽_-;\-* #,##0.0\ _₽_-;_-* "-"??\ _₽_-;_-@_-</c:formatCode>
                <c:ptCount val="10"/>
                <c:pt idx="0">
                  <c:v>10.321350762527233</c:v>
                </c:pt>
                <c:pt idx="1">
                  <c:v>0.68082788671023964</c:v>
                </c:pt>
                <c:pt idx="2">
                  <c:v>2.1786492374727668</c:v>
                </c:pt>
                <c:pt idx="3">
                  <c:v>2.7777777777777777</c:v>
                </c:pt>
                <c:pt idx="4">
                  <c:v>1.7973856209150325</c:v>
                </c:pt>
                <c:pt idx="5">
                  <c:v>0.2178649237472767</c:v>
                </c:pt>
                <c:pt idx="6">
                  <c:v>4.7657952069716778</c:v>
                </c:pt>
                <c:pt idx="7">
                  <c:v>63.289760348583876</c:v>
                </c:pt>
                <c:pt idx="8">
                  <c:v>8.306100217864925</c:v>
                </c:pt>
                <c:pt idx="9">
                  <c:v>5.3376906318082789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0.16872</cdr:x>
      <cdr:y>0.44806</cdr:y>
    </cdr:from>
    <cdr:to>
      <cdr:x>0.38485</cdr:x>
      <cdr:y>0.58013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461492" y="2396678"/>
          <a:ext cx="1872208" cy="706443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76,3</a:t>
          </a:r>
          <a:endParaRPr lang="en-US" sz="2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  <cdr:relSizeAnchor xmlns:cdr="http://schemas.openxmlformats.org/drawingml/2006/chartDrawing">
    <cdr:from>
      <cdr:x>0.05714</cdr:x>
      <cdr:y>0.72684</cdr:y>
    </cdr:from>
    <cdr:to>
      <cdr:x>0.13195</cdr:x>
      <cdr:y>0.84239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495003" y="4076690"/>
          <a:ext cx="648072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0.12364</cdr:x>
      <cdr:y>0.12343</cdr:y>
    </cdr:from>
    <cdr:to>
      <cdr:x>0.14857</cdr:x>
      <cdr:y>0.22614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 flipH="1" flipV="1">
          <a:off x="1071067" y="692314"/>
          <a:ext cx="216024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0.23169</cdr:x>
      <cdr:y>0.09776</cdr:y>
    </cdr:from>
    <cdr:to>
      <cdr:x>0.24832</cdr:x>
      <cdr:y>0.17479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2007171" y="548298"/>
          <a:ext cx="144016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0.33535</cdr:x>
      <cdr:y>0.11324</cdr:y>
    </cdr:from>
    <cdr:to>
      <cdr:x>0.39354</cdr:x>
      <cdr:y>0.17744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V="1">
          <a:off x="2905150" y="635141"/>
          <a:ext cx="504099" cy="36008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0.43748</cdr:x>
      <cdr:y>0.14797</cdr:y>
    </cdr:from>
    <cdr:to>
      <cdr:x>0.59542</cdr:x>
      <cdr:y>0.21216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V="1">
          <a:off x="3789909" y="829921"/>
          <a:ext cx="1368214" cy="36003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0.46242</cdr:x>
      <cdr:y>0.19932</cdr:y>
    </cdr:from>
    <cdr:to>
      <cdr:x>0.62035</cdr:x>
      <cdr:y>0.23784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 flipV="1">
          <a:off x="4005933" y="1117953"/>
          <a:ext cx="1368146" cy="21605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0.47904</cdr:x>
      <cdr:y>0.27635</cdr:y>
    </cdr:from>
    <cdr:to>
      <cdr:x>0.62035</cdr:x>
      <cdr:y>0.28919</cdr:y>
    </cdr:to>
    <cdr:cxnSp macro="">
      <cdr:nvCxnSpPr>
        <cdr:cNvPr id="38" name="Прямая соединительная линия 37"/>
        <cdr:cNvCxnSpPr/>
      </cdr:nvCxnSpPr>
      <cdr:spPr>
        <a:xfrm xmlns:a="http://schemas.openxmlformats.org/drawingml/2006/main">
          <a:off x="4149949" y="1550001"/>
          <a:ext cx="1224166" cy="7201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0.31487</cdr:y>
    </cdr:from>
    <cdr:to>
      <cdr:x>0.59975</cdr:x>
      <cdr:y>0.37906</cdr:y>
    </cdr:to>
    <cdr:cxnSp macro="">
      <cdr:nvCxnSpPr>
        <cdr:cNvPr id="40" name="Прямая соединительная линия 39"/>
        <cdr:cNvCxnSpPr/>
      </cdr:nvCxnSpPr>
      <cdr:spPr>
        <a:xfrm xmlns:a="http://schemas.openxmlformats.org/drawingml/2006/main">
          <a:off x="4331494" y="1766025"/>
          <a:ext cx="864133" cy="3600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0.50131</cdr:x>
      <cdr:y>0.34055</cdr:y>
    </cdr:from>
    <cdr:to>
      <cdr:x>0.65093</cdr:x>
      <cdr:y>0.61014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>
          <a:off x="4342835" y="1910041"/>
          <a:ext cx="1296156" cy="151212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0.3919</cdr:y>
    </cdr:from>
    <cdr:to>
      <cdr:x>0.61204</cdr:x>
      <cdr:y>0.76421</cdr:y>
    </cdr:to>
    <cdr:cxnSp macro="">
      <cdr:nvCxnSpPr>
        <cdr:cNvPr id="44" name="Прямая соединительная линия 43"/>
        <cdr:cNvCxnSpPr/>
      </cdr:nvCxnSpPr>
      <cdr:spPr>
        <a:xfrm xmlns:a="http://schemas.openxmlformats.org/drawingml/2006/main">
          <a:off x="4331494" y="2198073"/>
          <a:ext cx="970583" cy="20882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5BF18-0691-4E28-8779-732F7F24D89B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99FB3-E518-450E-9085-0F7813F1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736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99FB3-E518-450E-9085-0F7813F139D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210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323916" cy="25033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Финансовое управление администрации МО Новокубанский район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1769" y="2458579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 rot="16200000">
            <a:off x="-200591" y="694826"/>
            <a:ext cx="2009137" cy="11197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2018 год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14775" y="4774283"/>
            <a:ext cx="49012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 – это свод бюджета муниципального образования Новокубанский район, бюджета 1 городского поселения района и бюджетов 8 сельских поселений района без учета межбюджетных трансфертами между этими бюджетами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64647" y="1591240"/>
            <a:ext cx="63514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Основные параметры исполнения консолидированного бюджета Новокубанского района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71769" y="3028938"/>
            <a:ext cx="1264414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март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71769" y="4757130"/>
            <a:ext cx="1264415" cy="256046"/>
          </a:xfrm>
          <a:prstGeom prst="roundRect">
            <a:avLst/>
          </a:prstGeom>
          <a:solidFill>
            <a:srgbClr val="F2DCDB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сентябрь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71769" y="274090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февраль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71768" y="3316970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апрель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71766" y="418106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июль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71769" y="360500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71763" y="534303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71767" y="3893034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июнь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71764" y="504516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октябрь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71765" y="4469098"/>
            <a:ext cx="1264415" cy="256046"/>
          </a:xfrm>
          <a:prstGeom prst="roundRect">
            <a:avLst/>
          </a:prstGeom>
          <a:solidFill>
            <a:srgbClr val="F2DC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август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71769" y="562122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93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381625" y="145501"/>
            <a:ext cx="3467100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Структура доходной части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51720" y="3573016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111,2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6079375"/>
              </p:ext>
            </p:extLst>
          </p:nvPr>
        </p:nvGraphicFramePr>
        <p:xfrm>
          <a:off x="0" y="836712"/>
          <a:ext cx="9144000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458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857500" y="145501"/>
            <a:ext cx="59912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Динамика поступления налоговых и неналоговых доходов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925" y="5657671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январь 2019 года в консолидированный бюджет Новокубанского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района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поступило 45,7 миллиона рублей налоговых и неналоговых доходов, что составляет 107,8 % к объемам поступлений за аналогичный период 2018 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2529410"/>
              </p:ext>
            </p:extLst>
          </p:nvPr>
        </p:nvGraphicFramePr>
        <p:xfrm>
          <a:off x="0" y="620688"/>
          <a:ext cx="9144000" cy="5036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354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219700" y="145501"/>
            <a:ext cx="36290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налоговых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доходов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570"/>
              </p:ext>
            </p:extLst>
          </p:nvPr>
        </p:nvGraphicFramePr>
        <p:xfrm>
          <a:off x="5508104" y="2348881"/>
          <a:ext cx="3456384" cy="3096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184"/>
                <a:gridCol w="1274200"/>
              </a:tblGrid>
              <a:tr h="81556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Январь 2019 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года </a:t>
                      </a:r>
                      <a:r>
                        <a:rPr lang="ru-RU" sz="11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доходы всего, из них:</a:t>
                      </a:r>
                      <a:endParaRPr lang="ru-RU" sz="1100" b="1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42 301.72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21 375.95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 на нефтепродукты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5 240.44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Специальные налоговые режимы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4 775.30</a:t>
                      </a:r>
                    </a:p>
                  </a:txBody>
                  <a:tcPr marL="9525" marR="9525" marT="9525" marB="0" anchor="ctr"/>
                </a:tc>
              </a:tr>
              <a:tr h="5090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440.46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9 698.66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налоговые доходы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770.91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87624" y="3831431"/>
            <a:ext cx="2390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42,3 млн.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7142109"/>
              </p:ext>
            </p:extLst>
          </p:nvPr>
        </p:nvGraphicFramePr>
        <p:xfrm>
          <a:off x="-8317" y="1412777"/>
          <a:ext cx="6012159" cy="5445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760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029200" y="145501"/>
            <a:ext cx="38195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неналоговых доходов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223806"/>
              </p:ext>
            </p:extLst>
          </p:nvPr>
        </p:nvGraphicFramePr>
        <p:xfrm>
          <a:off x="5508104" y="2276872"/>
          <a:ext cx="3528392" cy="3579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1445"/>
                <a:gridCol w="1106947"/>
              </a:tblGrid>
              <a:tr h="616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Январь 2019 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года </a:t>
                      </a:r>
                      <a:r>
                        <a:rPr lang="ru-RU" sz="11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31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 всего, из них:</a:t>
                      </a:r>
                      <a:endParaRPr lang="ru-RU" sz="11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3 422.42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2 442.92</a:t>
                      </a:r>
                    </a:p>
                  </a:txBody>
                  <a:tcPr marL="9525" marR="9525" marT="9525" marB="0" anchor="ctr"/>
                </a:tc>
              </a:tr>
              <a:tr h="4355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и компенсации затрат государства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93.63</a:t>
                      </a:r>
                    </a:p>
                  </a:txBody>
                  <a:tcPr marL="9525" marR="9525" marT="9525" marB="0" anchor="ctr"/>
                </a:tc>
              </a:tr>
              <a:tr h="4355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земельных участков и имущества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215.62</a:t>
                      </a:r>
                    </a:p>
                  </a:txBody>
                  <a:tcPr marL="9525" marR="9525" marT="9525" marB="0" anchor="ctr"/>
                </a:tc>
              </a:tr>
              <a:tr h="2231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Штрафы, санкции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629.14</a:t>
                      </a:r>
                    </a:p>
                  </a:txBody>
                  <a:tcPr marL="9525" marR="9525" marT="9525" marB="0" anchor="ctr"/>
                </a:tc>
              </a:tr>
              <a:tr h="4826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Плата за негативное воздействие на окружающую среду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40.31</a:t>
                      </a:r>
                    </a:p>
                  </a:txBody>
                  <a:tcPr marL="9525" marR="9525" marT="9525" marB="0" anchor="ctr"/>
                </a:tc>
              </a:tr>
              <a:tr h="4826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0.80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461145" y="3717032"/>
            <a:ext cx="2390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3,4 млн.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2944039"/>
              </p:ext>
            </p:extLst>
          </p:nvPr>
        </p:nvGraphicFramePr>
        <p:xfrm>
          <a:off x="-756592" y="980728"/>
          <a:ext cx="6624736" cy="5877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167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020724" y="145501"/>
            <a:ext cx="3828001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Исполнение расходной части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800225" y="588903"/>
            <a:ext cx="5762625" cy="42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268626"/>
              </p:ext>
            </p:extLst>
          </p:nvPr>
        </p:nvGraphicFramePr>
        <p:xfrm>
          <a:off x="222945" y="1136545"/>
          <a:ext cx="8587680" cy="5428249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023165"/>
                <a:gridCol w="1126090"/>
                <a:gridCol w="1198070"/>
                <a:gridCol w="1240355"/>
              </a:tblGrid>
              <a:tr h="57368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 бюджетных назначений     на 2019 год,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      за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январь 2019 года,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 исполнения годовых бюджетных назначений 2019  года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8841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 том числе: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1 864,3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213,0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7752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151,2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1 060,9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3762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5547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51102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250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МЕЖБЮДЖЕТНЫЕ ТРАНСФЕРТЫ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82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0724" y="145501"/>
            <a:ext cx="3828001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расходной части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800225" y="588903"/>
            <a:ext cx="5762625" cy="42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0625240"/>
              </p:ext>
            </p:extLst>
          </p:nvPr>
        </p:nvGraphicFramePr>
        <p:xfrm>
          <a:off x="350043" y="1014903"/>
          <a:ext cx="8662988" cy="5608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175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228851" y="145501"/>
            <a:ext cx="6619876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Исполнение муниципальных программ Новокубанского района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963805"/>
              </p:ext>
            </p:extLst>
          </p:nvPr>
        </p:nvGraphicFramePr>
        <p:xfrm>
          <a:off x="4716016" y="579865"/>
          <a:ext cx="4104456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465"/>
                <a:gridCol w="990600"/>
                <a:gridCol w="931391"/>
              </a:tblGrid>
              <a:tr h="2087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январь 2019 год, млн. руб.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57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45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35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Доступная среда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22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059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муниципальными финансами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091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современной городской среды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44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72,1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3937790"/>
              </p:ext>
            </p:extLst>
          </p:nvPr>
        </p:nvGraphicFramePr>
        <p:xfrm>
          <a:off x="179512" y="578081"/>
          <a:ext cx="4264024" cy="5827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2824"/>
                <a:gridCol w="1057275"/>
                <a:gridCol w="923925"/>
              </a:tblGrid>
              <a:tr h="76278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январь 2019 год, млн. руб.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50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поддержка граждан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35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Кубани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457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69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жилищно-коммунального хозяйства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35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безопасности населения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586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культуры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69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физической культуры и массового спорта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Экономическое развитие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муниципальной службы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Молодежь Кубани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88845" y="5157192"/>
            <a:ext cx="43327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 январь 2019 года муниципальные программы Новокубанского района исполнены в сумме 72,1 млн. руб., что составляет  4,3 % от утвержденных бюджетных назначений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5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3570</TotalTime>
  <Words>606</Words>
  <Application>Microsoft Office PowerPoint</Application>
  <PresentationFormat>Экран (4:3)</PresentationFormat>
  <Paragraphs>209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Финансовое управление администрации МО Новокубанский район   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расходной части</vt:lpstr>
      <vt:lpstr>Структура расходной части</vt:lpstr>
      <vt:lpstr>Исполнение муниципальных программ Новокубанского района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creator>Соляник Елена Станиславовна</dc:creator>
  <cp:lastModifiedBy>Христозова Антонина</cp:lastModifiedBy>
  <cp:revision>347</cp:revision>
  <cp:lastPrinted>2019-05-22T13:26:29Z</cp:lastPrinted>
  <dcterms:modified xsi:type="dcterms:W3CDTF">2019-05-23T10:02:02Z</dcterms:modified>
</cp:coreProperties>
</file>