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04" autoAdjust="0"/>
    <p:restoredTop sz="95226" autoAdjust="0"/>
  </p:normalViewPr>
  <p:slideViewPr>
    <p:cSldViewPr snapToGrid="0" showGuides="1">
      <p:cViewPr varScale="1">
        <p:scale>
          <a:sx n="88" d="100"/>
          <a:sy n="88" d="100"/>
        </p:scale>
        <p:origin x="3462" y="102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10.23\&#1050;&#1088;&#1072;&#1089;&#1086;&#1090;&#1072;%202023%20-%2010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10.23\&#1050;&#1088;&#1072;&#1089;&#1086;&#1090;&#1072;%202023%20-%2010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10.23\&#1050;&#1088;&#1072;&#1089;&#1086;&#1090;&#1072;%202023%20-%2010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10.23\&#1050;&#1088;&#1072;&#1089;&#1086;&#1090;&#1072;%202023%20-%2010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10.23\&#1050;&#1088;&#1072;&#1089;&#1086;&#1090;&#1072;%202023%20-%2010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10.23\&#1050;&#1088;&#1072;&#1089;&#1086;&#1090;&#1072;%202023%20-%2010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13715966754155731"/>
          <c:y val="0.1531495301280363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4933552055993"/>
          <c:y val="0.56069025851208187"/>
          <c:w val="0.62010892388451444"/>
          <c:h val="0.437660676281738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'Мун долг'!$B$3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'Мун долг'!$A$4:$A$8</c:f>
              <c:strCache>
                <c:ptCount val="4"/>
                <c:pt idx="0">
                  <c:v>на 01.01.2023г.</c:v>
                </c:pt>
                <c:pt idx="1">
                  <c:v>на 01.04.2023г.</c:v>
                </c:pt>
                <c:pt idx="2">
                  <c:v>на 01.07.2023г.</c:v>
                </c:pt>
                <c:pt idx="3">
                  <c:v>на 01.10.2023г.</c:v>
                </c:pt>
              </c:strCache>
            </c:strRef>
          </c:cat>
          <c:val>
            <c:numRef>
              <c:f>'Мун долг'!$B$4:$B$8</c:f>
              <c:numCache>
                <c:formatCode>#\ ##0.0</c:formatCode>
                <c:ptCount val="5"/>
                <c:pt idx="0">
                  <c:v>23.8</c:v>
                </c:pt>
                <c:pt idx="1">
                  <c:v>27.5</c:v>
                </c:pt>
                <c:pt idx="2">
                  <c:v>28.4</c:v>
                </c:pt>
                <c:pt idx="3">
                  <c:v>32.85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A56-4294-BB6A-CCBB3179F49D}"/>
            </c:ext>
          </c:extLst>
        </c:ser>
        <c:ser>
          <c:idx val="1"/>
          <c:order val="1"/>
          <c:tx>
            <c:strRef>
              <c:f>'Мун долг'!$C$3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'Мун долг'!$A$4:$A$8</c:f>
              <c:strCache>
                <c:ptCount val="4"/>
                <c:pt idx="0">
                  <c:v>на 01.01.2023г.</c:v>
                </c:pt>
                <c:pt idx="1">
                  <c:v>на 01.04.2023г.</c:v>
                </c:pt>
                <c:pt idx="2">
                  <c:v>на 01.07.2023г.</c:v>
                </c:pt>
                <c:pt idx="3">
                  <c:v>на 01.10.2023г.</c:v>
                </c:pt>
              </c:strCache>
            </c:strRef>
          </c:cat>
          <c:val>
            <c:numRef>
              <c:f>'Мун долг'!$C$4:$C$8</c:f>
              <c:numCache>
                <c:formatCode>#\ ##0.0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14</c:v>
                </c:pt>
                <c:pt idx="3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A56-4294-BB6A-CCBB3179F49D}"/>
            </c:ext>
          </c:extLst>
        </c:ser>
        <c:ser>
          <c:idx val="2"/>
          <c:order val="2"/>
          <c:tx>
            <c:strRef>
              <c:f>'Мун долг'!$D$3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'Мун долг'!$A$4:$A$8</c:f>
              <c:strCache>
                <c:ptCount val="4"/>
                <c:pt idx="0">
                  <c:v>на 01.01.2023г.</c:v>
                </c:pt>
                <c:pt idx="1">
                  <c:v>на 01.04.2023г.</c:v>
                </c:pt>
                <c:pt idx="2">
                  <c:v>на 01.07.2023г.</c:v>
                </c:pt>
                <c:pt idx="3">
                  <c:v>на 01.10.2023г.</c:v>
                </c:pt>
              </c:strCache>
            </c:strRef>
          </c:cat>
          <c:val>
            <c:numRef>
              <c:f>'Мун долг'!$D$4:$D$7</c:f>
              <c:numCache>
                <c:formatCode>#\ ##0.0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A56-4294-BB6A-CCBB3179F4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40995944"/>
        <c:axId val="137406632"/>
      </c:barChart>
      <c:catAx>
        <c:axId val="14099594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37406632"/>
        <c:crosses val="autoZero"/>
        <c:auto val="1"/>
        <c:lblAlgn val="ctr"/>
        <c:lblOffset val="100"/>
        <c:noMultiLvlLbl val="0"/>
      </c:catAx>
      <c:valAx>
        <c:axId val="13740663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14099594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4140201224846897E-2"/>
          <c:y val="0.34847915228277604"/>
          <c:w val="0.63616404199475063"/>
          <c:h val="0.1612525001277969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71567196432955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2023год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4.5927330667378356E-3"/>
                  <c:y val="8.52308051746213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9FD-4DA4-9BD6-4879FC6CD50A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конс'!$B$2:$J$2</c:f>
              <c:numCache>
                <c:formatCode>#\ ##0.0</c:formatCode>
                <c:ptCount val="9"/>
                <c:pt idx="0">
                  <c:v>31.906479170000001</c:v>
                </c:pt>
                <c:pt idx="1">
                  <c:v>-6.95140885</c:v>
                </c:pt>
                <c:pt idx="2">
                  <c:v>143.74389579999999</c:v>
                </c:pt>
                <c:pt idx="3">
                  <c:v>119.35719683999999</c:v>
                </c:pt>
                <c:pt idx="4">
                  <c:v>61.887074810000001</c:v>
                </c:pt>
                <c:pt idx="5">
                  <c:v>89.319944839999977</c:v>
                </c:pt>
                <c:pt idx="6">
                  <c:v>148.15206398000001</c:v>
                </c:pt>
                <c:pt idx="7">
                  <c:v>48.238956809999969</c:v>
                </c:pt>
                <c:pt idx="8">
                  <c:v>115.22403219999997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9FD-4DA4-9BD6-4879FC6CD50A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67.737898219999991</c:v>
                </c:pt>
                <c:pt idx="2">
                  <c:v>95.568849889999981</c:v>
                </c:pt>
                <c:pt idx="3">
                  <c:v>74.339983549999985</c:v>
                </c:pt>
                <c:pt idx="4">
                  <c:v>64.219157720000013</c:v>
                </c:pt>
                <c:pt idx="5">
                  <c:v>70.633315940000017</c:v>
                </c:pt>
                <c:pt idx="6">
                  <c:v>99.132762040000017</c:v>
                </c:pt>
                <c:pt idx="7">
                  <c:v>75.573270270000052</c:v>
                </c:pt>
                <c:pt idx="8">
                  <c:v>79.12350391999999</c:v>
                </c:pt>
                <c:pt idx="9">
                  <c:v>109.92615343</c:v>
                </c:pt>
                <c:pt idx="10">
                  <c:v>114.08940669</c:v>
                </c:pt>
                <c:pt idx="11">
                  <c:v>141.39764588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9FD-4DA4-9BD6-4879FC6CD5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37407416"/>
        <c:axId val="137412512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2022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9FD-4DA4-9BD6-4879FC6CD50A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9.0783023619185124E-3"/>
                  <c:y val="-1.79991876189222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9FD-4DA4-9BD6-4879FC6CD50A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7477441711903163E-2"/>
                  <c:y val="4.16668240502216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9FD-4DA4-9BD6-4879FC6CD50A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8932220516512338E-2"/>
                  <c:y val="3.56705106026153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49FD-4DA4-9BD6-4879FC6CD50A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1982465002042911E-2"/>
                  <c:y val="3.8668667326418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9FD-4DA4-9BD6-4879FC6CD50A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6750052309598491E-2"/>
                  <c:y val="3.8668667326418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49FD-4DA4-9BD6-4879FC6CD50A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1.8282536509927724E-2"/>
                  <c:y val="3.26723538788120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49FD-4DA4-9BD6-4879FC6CD50A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5.7607603148497645E-2"/>
                  <c:y val="3.2800930627619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49FD-4DA4-9BD6-4879FC6CD50A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6.3556421178707911E-2"/>
                  <c:y val="-4.33972832074647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49FD-4DA4-9BD6-4879FC6CD50A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6.898322120396308E-2"/>
                  <c:y val="-2.43797354604822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49FD-4DA4-9BD6-4879FC6CD50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88.317583590274793</c:v>
                </c:pt>
                <c:pt idx="2">
                  <c:v>127.32155077298764</c:v>
                </c:pt>
                <c:pt idx="3">
                  <c:v>81.836934868943629</c:v>
                </c:pt>
                <c:pt idx="4">
                  <c:v>130.85560303891728</c:v>
                </c:pt>
                <c:pt idx="5">
                  <c:v>127.21299134572523</c:v>
                </c:pt>
                <c:pt idx="6">
                  <c:v>128.51649466692339</c:v>
                </c:pt>
                <c:pt idx="7">
                  <c:v>120.23416440705968</c:v>
                </c:pt>
                <c:pt idx="8">
                  <c:v>120.42980172281111</c:v>
                </c:pt>
                <c:pt idx="9">
                  <c:v>98.49391336397818</c:v>
                </c:pt>
                <c:pt idx="10">
                  <c:v>115.56533674539602</c:v>
                </c:pt>
                <c:pt idx="11">
                  <c:v>125.68547122188964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49FD-4DA4-9BD6-4879FC6CD50A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2023году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49FD-4DA4-9BD6-4879FC6CD50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1339108363668275E-2"/>
                  <c:y val="-1.69329664845195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49FD-4DA4-9BD6-4879FC6CD50A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4901787069646744E-3"/>
                  <c:y val="5.688943364583412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49FD-4DA4-9BD6-4879FC6CD50A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116068224545316E-3"/>
                  <c:y val="-3.06331591484018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49FD-4DA4-9BD6-4879FC6CD50A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5611105918473912E-2"/>
                  <c:y val="3.51755082445482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49FD-4DA4-9BD6-4879FC6CD50A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8703700976421555E-3"/>
                  <c:y val="-2.11053049467289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8-49FD-4DA4-9BD6-4879FC6CD50A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6.1537028064008806E-2"/>
                  <c:y val="3.908389804949749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49FD-4DA4-9BD6-4879FC6CD50A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432004400039676E-2"/>
                  <c:y val="3.26723538788121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49FD-4DA4-9BD6-4879FC6CD50A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7399736316183216E-2"/>
                  <c:y val="-2.42926238734485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49FD-4DA4-9BD6-4879FC6CD50A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5867252115853872E-2"/>
                  <c:y val="-6.0270504559086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49FD-4DA4-9BD6-4879FC6CD50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конс'!$B$5:$J$5</c:f>
              <c:numCache>
                <c:formatCode>0.0</c:formatCode>
                <c:ptCount val="9"/>
                <c:pt idx="0">
                  <c:v>65.734153105285401</c:v>
                </c:pt>
                <c:pt idx="1">
                  <c:v>-10.262215144944603</c:v>
                </c:pt>
                <c:pt idx="2">
                  <c:v>150.40873251634775</c:v>
                </c:pt>
                <c:pt idx="3">
                  <c:v>160.5558558668796</c:v>
                </c:pt>
                <c:pt idx="4">
                  <c:v>96.368555750656128</c:v>
                </c:pt>
                <c:pt idx="5">
                  <c:v>126.45582845901424</c:v>
                </c:pt>
                <c:pt idx="6">
                  <c:v>149.44813493668292</c:v>
                </c:pt>
                <c:pt idx="7">
                  <c:v>63.830712416780443</c:v>
                </c:pt>
                <c:pt idx="8">
                  <c:v>145.62554296950805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5-49FD-4DA4-9BD6-4879FC6CD5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413296"/>
        <c:axId val="137412904"/>
      </c:lineChart>
      <c:catAx>
        <c:axId val="137407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7412512"/>
        <c:crosses val="autoZero"/>
        <c:auto val="1"/>
        <c:lblAlgn val="ctr"/>
        <c:lblOffset val="100"/>
        <c:noMultiLvlLbl val="0"/>
      </c:catAx>
      <c:valAx>
        <c:axId val="137412512"/>
        <c:scaling>
          <c:orientation val="minMax"/>
          <c:max val="15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137407416"/>
        <c:crosses val="autoZero"/>
        <c:crossBetween val="between"/>
      </c:valAx>
      <c:catAx>
        <c:axId val="1374132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7412904"/>
        <c:crosses val="autoZero"/>
        <c:auto val="1"/>
        <c:lblAlgn val="ctr"/>
        <c:lblOffset val="100"/>
        <c:noMultiLvlLbl val="0"/>
      </c:catAx>
      <c:valAx>
        <c:axId val="137412904"/>
        <c:scaling>
          <c:orientation val="minMax"/>
          <c:max val="165"/>
          <c:min val="-2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37413296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8.9511214711108969E-2"/>
          <c:y val="0.90600094786146446"/>
          <c:w val="0.82097757057778209"/>
          <c:h val="5.3351798167057506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720533756793520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2023год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2.785379396430657E-17"/>
                  <c:y val="2.13506697219002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A78-4E6E-91F1-347E677F3F60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"/>
                  <c:y val="0.1390136085824547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6-5A78-4E6E-91F1-347E677F3F60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"/>
                  <c:y val="0.174881159969180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A78-4E6E-91F1-347E677F3F60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район'!$B$2:$J$2</c:f>
              <c:numCache>
                <c:formatCode>#\ ##0.0</c:formatCode>
                <c:ptCount val="9"/>
                <c:pt idx="0">
                  <c:v>26.929254</c:v>
                </c:pt>
                <c:pt idx="1">
                  <c:v>-8.7103705600000012</c:v>
                </c:pt>
                <c:pt idx="2">
                  <c:v>84.727688420000021</c:v>
                </c:pt>
                <c:pt idx="3">
                  <c:v>87.035072069999998</c:v>
                </c:pt>
                <c:pt idx="4">
                  <c:v>43.53174709999999</c:v>
                </c:pt>
                <c:pt idx="5">
                  <c:v>50.865869030000027</c:v>
                </c:pt>
                <c:pt idx="6">
                  <c:v>93.053199900000024</c:v>
                </c:pt>
                <c:pt idx="7">
                  <c:v>54.42443432999999</c:v>
                </c:pt>
                <c:pt idx="8">
                  <c:v>87.747060489999996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A78-4E6E-91F1-347E677F3F60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29.69454915</c:v>
                </c:pt>
                <c:pt idx="1">
                  <c:v>46.65335902999999</c:v>
                </c:pt>
                <c:pt idx="2">
                  <c:v>61.016372890000007</c:v>
                </c:pt>
                <c:pt idx="3">
                  <c:v>47.482452309999985</c:v>
                </c:pt>
                <c:pt idx="4">
                  <c:v>44.535246880000003</c:v>
                </c:pt>
                <c:pt idx="5">
                  <c:v>50.382683270000008</c:v>
                </c:pt>
                <c:pt idx="6">
                  <c:v>62.086710750000009</c:v>
                </c:pt>
                <c:pt idx="7">
                  <c:v>53.423466509999997</c:v>
                </c:pt>
                <c:pt idx="8">
                  <c:v>53.347574209999998</c:v>
                </c:pt>
                <c:pt idx="9">
                  <c:v>60.364800680000009</c:v>
                </c:pt>
                <c:pt idx="10">
                  <c:v>54.637539190000005</c:v>
                </c:pt>
                <c:pt idx="11">
                  <c:v>94.954083080000004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A78-4E6E-91F1-347E677F3F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37409768"/>
        <c:axId val="13741016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2022 году</c:v>
                </c:pt>
              </c:strCache>
            </c:strRef>
          </c:tx>
          <c:dLbls>
            <c:dLbl>
              <c:idx val="0"/>
              <c:layout>
                <c:manualLayout>
                  <c:x val="-3.6555446398791838E-2"/>
                  <c:y val="-5.1278319779020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A78-4E6E-91F1-347E677F3F6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6646731187594944E-2"/>
                  <c:y val="-1.17251694148494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5A78-4E6E-91F1-347E677F3F60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1621705298750158E-2"/>
                  <c:y val="3.2788578545718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A78-4E6E-91F1-347E677F3F60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1799271398540593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A78-4E6E-91F1-347E677F3F60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1799271398540593E-2"/>
                  <c:y val="2.77040848702081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A78-4E6E-91F1-347E677F3F60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3.1799271398540593E-2"/>
                  <c:y val="-4.347882658693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A78-4E6E-91F1-347E677F3F60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2.1164063572941847E-2"/>
                  <c:y val="2.51618380324530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5A78-4E6E-91F1-347E677F3F60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107.86046753211787</c:v>
                </c:pt>
                <c:pt idx="1">
                  <c:v>98.606219454894912</c:v>
                </c:pt>
                <c:pt idx="2">
                  <c:v>124.1515373701446</c:v>
                </c:pt>
                <c:pt idx="3">
                  <c:v>82.227431174094647</c:v>
                </c:pt>
                <c:pt idx="4">
                  <c:v>127.2024946437365</c:v>
                </c:pt>
                <c:pt idx="5">
                  <c:v>135.51301144725167</c:v>
                </c:pt>
                <c:pt idx="6">
                  <c:v>125.64426564213677</c:v>
                </c:pt>
                <c:pt idx="7">
                  <c:v>129.69132929382485</c:v>
                </c:pt>
                <c:pt idx="8">
                  <c:v>117.54674219236895</c:v>
                </c:pt>
                <c:pt idx="9">
                  <c:v>119.46111720113599</c:v>
                </c:pt>
                <c:pt idx="10">
                  <c:v>116.81309413848362</c:v>
                </c:pt>
                <c:pt idx="11">
                  <c:v>133.71077334484968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5A78-4E6E-91F1-347E677F3F60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2023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4.2560929332932013E-2"/>
                  <c:y val="3.05550045129885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5A78-4E6E-91F1-347E677F3F6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9633727749207202E-3"/>
                  <c:y val="-3.07675923981615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5A78-4E6E-91F1-347E677F3F6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9579818680731968E-2"/>
                  <c:y val="-6.48792707621668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5A78-4E6E-91F1-347E677F3F60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7241325187569655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5A78-4E6E-91F1-347E677F3F60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9.2563954772309966E-3"/>
                  <c:y val="-3.04854404786084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5A78-4E6E-91F1-347E677F3F60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8817738318687053E-2"/>
                  <c:y val="-5.23724233863274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5A78-4E6E-91F1-347E677F3F60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3.483790220585456E-2"/>
                  <c:y val="3.02463317079634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5A78-4E6E-91F1-347E677F3F60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1.8125432765627995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5A78-4E6E-91F1-347E677F3F60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район'!$B$5:$J$5</c:f>
              <c:numCache>
                <c:formatCode>0.0</c:formatCode>
                <c:ptCount val="9"/>
                <c:pt idx="0">
                  <c:v>90.687532799264616</c:v>
                </c:pt>
                <c:pt idx="1">
                  <c:v>-18.670403891815983</c:v>
                </c:pt>
                <c:pt idx="2">
                  <c:v>138.86057857412575</c:v>
                </c:pt>
                <c:pt idx="3">
                  <c:v>183.29944608120016</c:v>
                </c:pt>
                <c:pt idx="4">
                  <c:v>97.74672905102797</c:v>
                </c:pt>
                <c:pt idx="5">
                  <c:v>100.95903141444577</c:v>
                </c:pt>
                <c:pt idx="6">
                  <c:v>149.87619536601079</c:v>
                </c:pt>
                <c:pt idx="7">
                  <c:v>101.87364820254152</c:v>
                </c:pt>
                <c:pt idx="8">
                  <c:v>164.48181906938854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0-5A78-4E6E-91F1-347E677F3F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410552"/>
        <c:axId val="137410944"/>
      </c:lineChart>
      <c:catAx>
        <c:axId val="137409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7410160"/>
        <c:crosses val="autoZero"/>
        <c:auto val="1"/>
        <c:lblAlgn val="ctr"/>
        <c:lblOffset val="100"/>
        <c:noMultiLvlLbl val="0"/>
      </c:catAx>
      <c:valAx>
        <c:axId val="137410160"/>
        <c:scaling>
          <c:orientation val="minMax"/>
          <c:max val="10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137409768"/>
        <c:crosses val="autoZero"/>
        <c:crossBetween val="between"/>
      </c:valAx>
      <c:catAx>
        <c:axId val="1374105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7410944"/>
        <c:crosses val="autoZero"/>
        <c:auto val="1"/>
        <c:lblAlgn val="ctr"/>
        <c:lblOffset val="100"/>
        <c:noMultiLvlLbl val="0"/>
      </c:catAx>
      <c:valAx>
        <c:axId val="137410944"/>
        <c:scaling>
          <c:orientation val="minMax"/>
          <c:max val="185"/>
          <c:min val="-3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37410552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</a:t>
            </a:r>
            <a:r>
              <a:rPr lang="ru-RU" baseline="0"/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2022260471927143"/>
          <c:y val="0.22338178739350895"/>
          <c:w val="0.35385576293175425"/>
          <c:h val="0.75320614036886502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район'!$A$5:$A$8</c:f>
              <c:strCache>
                <c:ptCount val="4"/>
                <c:pt idx="0">
                  <c:v>Налог на доходы физических лиц</c:v>
                </c:pt>
                <c:pt idx="1">
                  <c:v>Прочие налоговые доходы</c:v>
                </c:pt>
                <c:pt idx="2">
                  <c:v>Безвозмездные поступления</c:v>
                </c:pt>
                <c:pt idx="3">
                  <c:v>Неналоговые доходы</c:v>
                </c:pt>
              </c:strCache>
            </c:strRef>
          </c:cat>
          <c:val>
            <c:numRef>
              <c:f>'Структура конс и район'!$B$5:$B$8</c:f>
              <c:numCache>
                <c:formatCode>#\ ##0.0</c:formatCode>
                <c:ptCount val="4"/>
                <c:pt idx="0">
                  <c:v>425.50157562000004</c:v>
                </c:pt>
                <c:pt idx="1">
                  <c:v>239.79045974999997</c:v>
                </c:pt>
                <c:pt idx="2">
                  <c:v>1737.9167740799999</c:v>
                </c:pt>
                <c:pt idx="3" formatCode="0.0">
                  <c:v>85.586199450000009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DBA-4CC1-A6D6-B953DF9064F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5751933180049074"/>
          <c:y val="0.4086203855981036"/>
          <c:w val="0.35071884111957463"/>
          <c:h val="0.4883285690654789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233612922480168"/>
          <c:y val="0.21163458821210615"/>
          <c:w val="0.38988288030084367"/>
          <c:h val="0.75242505545827565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район'!$A$15:$A$19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район'!$B$15:$B$19</c:f>
              <c:numCache>
                <c:formatCode>#\ ##0.0</c:formatCode>
                <c:ptCount val="5"/>
                <c:pt idx="0">
                  <c:v>319.10417799999999</c:v>
                </c:pt>
                <c:pt idx="1">
                  <c:v>97.825787000000005</c:v>
                </c:pt>
                <c:pt idx="2">
                  <c:v>34.889860999999996</c:v>
                </c:pt>
                <c:pt idx="3">
                  <c:v>1528.07494185</c:v>
                </c:pt>
                <c:pt idx="4" formatCode="0.0">
                  <c:v>67.799087999999983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6F1-4521-93C1-E496C50A6E3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941510322478647"/>
          <c:y val="0.30059331707383924"/>
          <c:w val="0.39296436358594428"/>
          <c:h val="0.574530766534854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layout>
        <c:manualLayout>
          <c:xMode val="edge"/>
          <c:yMode val="edge"/>
          <c:x val="0.17782878713490999"/>
          <c:y val="2.769901853871319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509547607240069"/>
          <c:y val="0.21522823354407697"/>
          <c:w val="0.75983380579851179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105.07399345585911</c:v>
                </c:pt>
                <c:pt idx="1">
                  <c:v>105.5140249350421</c:v>
                </c:pt>
                <c:pt idx="2">
                  <c:v>103.02269644550503</c:v>
                </c:pt>
                <c:pt idx="3">
                  <c:v>93.413797758675273</c:v>
                </c:pt>
                <c:pt idx="4">
                  <c:v>81.624971124237646</c:v>
                </c:pt>
                <c:pt idx="5">
                  <c:v>97.565219833920452</c:v>
                </c:pt>
                <c:pt idx="6">
                  <c:v>104.13831509983564</c:v>
                </c:pt>
                <c:pt idx="7">
                  <c:v>100.65272804329307</c:v>
                </c:pt>
                <c:pt idx="8">
                  <c:v>106.78364078243978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7D5-4DBE-80FD-1AA0D836F41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0230960"/>
        <c:axId val="186022904"/>
      </c:barChart>
      <c:catAx>
        <c:axId val="9023096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86022904"/>
        <c:crosses val="autoZero"/>
        <c:auto val="1"/>
        <c:lblAlgn val="ctr"/>
        <c:lblOffset val="100"/>
        <c:noMultiLvlLbl val="0"/>
      </c:catAx>
      <c:valAx>
        <c:axId val="186022904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902309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8,8%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6DD-443C-80D4-933E23CA14CD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1,0 %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2,8%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8,4%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3,8%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6DD-443C-80D4-933E23CA14CD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муниципального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36DD-443C-80D4-933E23CA14CD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61,6%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6DD-443C-80D4-933E23CA14CD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5,9%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36DD-443C-80D4-933E23CA14CD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7,7%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6DD-443C-80D4-933E23CA14CD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36DD-443C-80D4-933E23CA14C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 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423,0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2023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</a:t>
            </a:r>
            <a:r>
              <a:rPr lang="ru-RU" sz="1400" b="0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:</a:t>
            </a:r>
            <a:endParaRPr lang="ru-RU" sz="1400" b="0" strike="noStrike" spc="-1" dirty="0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3691761613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9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мес.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3 546,4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2 488,8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1 025,6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750,8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2 520,8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1 737,9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3 711,7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2 423,0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-165,3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1520414855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9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мес.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2 918,4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047,6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648,0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519,6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2 270,4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1 528,1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3 039,4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1 970,2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-121,0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534040" y="6371798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  <a:p>
            <a:pPr algn="ctr"/>
            <a:endParaRPr lang="ru-RU" sz="1200" b="1" dirty="0">
              <a:latin typeface="+mj-lt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42E8A756-5D45-4B96-8257-EA6A16BA8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67335"/>
              </p:ext>
            </p:extLst>
          </p:nvPr>
        </p:nvGraphicFramePr>
        <p:xfrm>
          <a:off x="4316973" y="7677745"/>
          <a:ext cx="2207307" cy="1042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969">
                  <a:extLst>
                    <a:ext uri="{9D8B030D-6E8A-4147-A177-3AD203B41FA5}">
                      <a16:colId xmlns="" xmlns:a16="http://schemas.microsoft.com/office/drawing/2014/main" val="2277949693"/>
                    </a:ext>
                  </a:extLst>
                </a:gridCol>
                <a:gridCol w="1149338">
                  <a:extLst>
                    <a:ext uri="{9D8B030D-6E8A-4147-A177-3AD203B41FA5}">
                      <a16:colId xmlns="" xmlns:a16="http://schemas.microsoft.com/office/drawing/2014/main" val="154307641"/>
                    </a:ext>
                  </a:extLst>
                </a:gridCol>
              </a:tblGrid>
              <a:tr h="2607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 01.01.2023г.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236618205"/>
                  </a:ext>
                </a:extLst>
              </a:tr>
              <a:tr h="2607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01.05.2023г.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3353980544"/>
                  </a:ext>
                </a:extLst>
              </a:tr>
              <a:tr h="2607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01.07.2023г.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3124364211"/>
                  </a:ext>
                </a:extLst>
              </a:tr>
              <a:tr h="2607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>
                          <a:effectLst/>
                        </a:rPr>
                        <a:t>на 01.10.2023г.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3533555009"/>
                  </a:ext>
                </a:extLst>
              </a:tr>
            </a:tbl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=""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0740699"/>
              </p:ext>
            </p:extLst>
          </p:nvPr>
        </p:nvGraphicFramePr>
        <p:xfrm>
          <a:off x="26640" y="5926798"/>
          <a:ext cx="4572000" cy="3090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=""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2601171"/>
              </p:ext>
            </p:extLst>
          </p:nvPr>
        </p:nvGraphicFramePr>
        <p:xfrm>
          <a:off x="-1" y="959761"/>
          <a:ext cx="6858001" cy="4061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=""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264662"/>
              </p:ext>
            </p:extLst>
          </p:nvPr>
        </p:nvGraphicFramePr>
        <p:xfrm>
          <a:off x="-2" y="5081505"/>
          <a:ext cx="6873842" cy="4061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694103" y="4190221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694103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17D79CE7-77CC-4822-9B10-B27584D2B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33929"/>
              </p:ext>
            </p:extLst>
          </p:nvPr>
        </p:nvGraphicFramePr>
        <p:xfrm>
          <a:off x="5694103" y="4462741"/>
          <a:ext cx="965200" cy="13866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="" xmlns:a16="http://schemas.microsoft.com/office/drawing/2014/main" val="2350059322"/>
                    </a:ext>
                  </a:extLst>
                </a:gridCol>
              </a:tblGrid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425,5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572457937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274494581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1 737,9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708598182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626229090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49D429D0-F446-43BC-8887-F3B6E4993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716382"/>
              </p:ext>
            </p:extLst>
          </p:nvPr>
        </p:nvGraphicFramePr>
        <p:xfrm>
          <a:off x="5694103" y="6998220"/>
          <a:ext cx="965200" cy="1736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="" xmlns:a16="http://schemas.microsoft.com/office/drawing/2014/main" val="752080722"/>
                    </a:ext>
                  </a:extLst>
                </a:gridCol>
              </a:tblGrid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319,1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442338425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263123523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666124407"/>
                  </a:ext>
                </a:extLst>
              </a:tr>
              <a:tr h="33557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1 528,1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775261626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678287926"/>
                  </a:ext>
                </a:extLst>
              </a:tr>
            </a:tbl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=""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8251814"/>
              </p:ext>
            </p:extLst>
          </p:nvPr>
        </p:nvGraphicFramePr>
        <p:xfrm>
          <a:off x="-51377" y="3210692"/>
          <a:ext cx="6228080" cy="2971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397045" y="4738233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i="0" u="none" strike="noStrike" dirty="0">
                <a:solidFill>
                  <a:srgbClr val="000000"/>
                </a:solidFill>
                <a:effectLst/>
                <a:latin typeface="+mj-lt"/>
              </a:rPr>
              <a:t>2 488,8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=""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6068347"/>
              </p:ext>
            </p:extLst>
          </p:nvPr>
        </p:nvGraphicFramePr>
        <p:xfrm>
          <a:off x="-82196" y="6079534"/>
          <a:ext cx="5914035" cy="3064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1" name="CustomShape 4"/>
          <p:cNvSpPr/>
          <p:nvPr/>
        </p:nvSpPr>
        <p:spPr>
          <a:xfrm>
            <a:off x="1397045" y="7639429"/>
            <a:ext cx="82525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i="0" u="none" strike="noStrike" dirty="0">
                <a:solidFill>
                  <a:srgbClr val="000000"/>
                </a:solidFill>
                <a:effectLst/>
                <a:latin typeface="+mj-lt"/>
              </a:rPr>
              <a:t>2 047,7</a:t>
            </a:r>
          </a:p>
          <a:p>
            <a:pPr algn="ctr">
              <a:lnSpc>
                <a:spcPct val="100000"/>
              </a:lnSpc>
            </a:pPr>
            <a:r>
              <a:rPr lang="ru-RU" sz="1200" b="1" dirty="0">
                <a:latin typeface="+mj-lt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6" name="Диаграмма 15">
            <a:extLst>
              <a:ext uri="{FF2B5EF4-FFF2-40B4-BE49-F238E27FC236}">
                <a16:creationId xmlns=""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0975730"/>
              </p:ext>
            </p:extLst>
          </p:nvPr>
        </p:nvGraphicFramePr>
        <p:xfrm>
          <a:off x="-1" y="609601"/>
          <a:ext cx="6858001" cy="275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3467736259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2023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январь- сентябрь</a:t>
                      </a:r>
                      <a:r>
                        <a:rPr lang="ru-RU" sz="1200" b="1" strike="noStrike" spc="-1" baseline="0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2023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2023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711,7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423,0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316,9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DejaVu Sans"/>
                          <a:cs typeface="Times New Roman" panose="02020603050405020304" pitchFamily="18" charset="0"/>
                        </a:rPr>
                        <a:t>67,1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2 204,1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1 492,0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211,1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129875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январь-сентябрь 2023 года муниципальные программы Новокубанского района исполнены в сумме 2 </a:t>
            </a:r>
            <a:r>
              <a:rPr lang="ru-RU" sz="1300" b="0" strike="noStrike" spc="-1" dirty="0" smtClean="0">
                <a:solidFill>
                  <a:srgbClr val="000000"/>
                </a:solidFill>
                <a:latin typeface="Times New Roman"/>
              </a:rPr>
              <a:t>248,2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млн. руб., что составляет 65,2%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053803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- сентябрь2023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1 228,6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2 248,2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7980</TotalTime>
  <Words>645</Words>
  <Application>Microsoft Office PowerPoint</Application>
  <PresentationFormat>Экран (4:3)</PresentationFormat>
  <Paragraphs>265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DejaVu Sans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Доля Светлана Георгиевна</cp:lastModifiedBy>
  <cp:revision>943</cp:revision>
  <cp:lastPrinted>2021-06-28T07:36:31Z</cp:lastPrinted>
  <dcterms:modified xsi:type="dcterms:W3CDTF">2023-10-16T13:29:02Z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