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88" d="100"/>
          <a:sy n="88" d="100"/>
        </p:scale>
        <p:origin x="3462" y="10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0.23\&#1050;&#1088;&#1072;&#1089;&#1086;&#1090;&#1072;%202023%20-%2010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0.153149530128036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933552055993"/>
          <c:y val="0.56069025851208187"/>
          <c:w val="0.62010892388451444"/>
          <c:h val="0.43766067628173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32.85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56-4294-BB6A-CCBB3179F49D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56-4294-BB6A-CCBB3179F49D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56-4294-BB6A-CCBB3179F4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0995944"/>
        <c:axId val="137406632"/>
      </c:barChart>
      <c:catAx>
        <c:axId val="1409959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7406632"/>
        <c:crosses val="autoZero"/>
        <c:auto val="1"/>
        <c:lblAlgn val="ctr"/>
        <c:lblOffset val="100"/>
        <c:noMultiLvlLbl val="0"/>
      </c:catAx>
      <c:valAx>
        <c:axId val="13740663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40995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4847915228277604"/>
          <c:w val="0.63616404199475063"/>
          <c:h val="0.161252500127796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FD-4DA4-9BD6-4879FC6CD50A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конс'!$B$2:$J$2</c:f>
              <c:numCache>
                <c:formatCode>#\ ##0.0</c:formatCode>
                <c:ptCount val="9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FD-4DA4-9BD6-4879FC6CD50A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FD-4DA4-9BD6-4879FC6CD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7407416"/>
        <c:axId val="137412512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7607603148497645E-2"/>
                  <c:y val="3.2800930627619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3556421178707911E-2"/>
                  <c:y val="-4.3397283207464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898322120396308E-2"/>
                  <c:y val="-2.4379735460482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9FD-4DA4-9BD6-4879FC6CD50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49FD-4DA4-9BD6-4879FC6CD50A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16068224545316E-3"/>
                  <c:y val="-3.0633159148401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611105918473912E-2"/>
                  <c:y val="3.5175508244548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703700976421555E-3"/>
                  <c:y val="-2.1105304946728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1537028064008806E-2"/>
                  <c:y val="3.908389804949749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49FD-4DA4-9BD6-4879FC6CD50A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49FD-4DA4-9BD6-4879FC6CD50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конс'!$B$5:$J$5</c:f>
              <c:numCache>
                <c:formatCode>0.0</c:formatCode>
                <c:ptCount val="9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49FD-4DA4-9BD6-4879FC6CD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413296"/>
        <c:axId val="137412904"/>
      </c:lineChart>
      <c:catAx>
        <c:axId val="13740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412512"/>
        <c:crosses val="autoZero"/>
        <c:auto val="1"/>
        <c:lblAlgn val="ctr"/>
        <c:lblOffset val="100"/>
        <c:noMultiLvlLbl val="0"/>
      </c:catAx>
      <c:valAx>
        <c:axId val="137412512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37407416"/>
        <c:crosses val="autoZero"/>
        <c:crossBetween val="between"/>
      </c:valAx>
      <c:catAx>
        <c:axId val="137413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412904"/>
        <c:crosses val="autoZero"/>
        <c:auto val="1"/>
        <c:lblAlgn val="ctr"/>
        <c:lblOffset val="100"/>
        <c:noMultiLvlLbl val="0"/>
      </c:catAx>
      <c:valAx>
        <c:axId val="1374129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741329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9511214711108969E-2"/>
          <c:y val="0.90600094786146446"/>
          <c:w val="0.82097757057778209"/>
          <c:h val="5.335179816705750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2053375679352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0.139013608582454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78-4E6E-91F1-347E677F3F60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район'!$B$2:$J$2</c:f>
              <c:numCache>
                <c:formatCode>#\ ##0.0</c:formatCode>
                <c:ptCount val="9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78-4E6E-91F1-347E677F3F60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78-4E6E-91F1-347E677F3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7409768"/>
        <c:axId val="13741016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646731187594944E-2"/>
                  <c:y val="-1.1725169414849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A78-4E6E-91F1-347E677F3F60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A78-4E6E-91F1-347E677F3F60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79818680731968E-2"/>
                  <c:y val="-6.4879270762166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2563954772309966E-3"/>
                  <c:y val="-3.048544047860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8817738318687053E-2"/>
                  <c:y val="-5.2372423386327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A78-4E6E-91F1-347E677F3F6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A78-4E6E-91F1-347E677F3F60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район'!$B$5:$J$5</c:f>
              <c:numCache>
                <c:formatCode>0.0</c:formatCode>
                <c:ptCount val="9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5A78-4E6E-91F1-347E677F3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410552"/>
        <c:axId val="137410944"/>
      </c:lineChart>
      <c:catAx>
        <c:axId val="13740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410160"/>
        <c:crosses val="autoZero"/>
        <c:auto val="1"/>
        <c:lblAlgn val="ctr"/>
        <c:lblOffset val="100"/>
        <c:noMultiLvlLbl val="0"/>
      </c:catAx>
      <c:valAx>
        <c:axId val="13741016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37409768"/>
        <c:crosses val="autoZero"/>
        <c:crossBetween val="between"/>
      </c:valAx>
      <c:catAx>
        <c:axId val="137410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410944"/>
        <c:crosses val="autoZero"/>
        <c:auto val="1"/>
        <c:lblAlgn val="ctr"/>
        <c:lblOffset val="100"/>
        <c:noMultiLvlLbl val="0"/>
      </c:catAx>
      <c:valAx>
        <c:axId val="13741094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7410552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022260471927143"/>
          <c:y val="0.22338178739350895"/>
          <c:w val="0.35385576293175425"/>
          <c:h val="0.7532061403688650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425.50157562000004</c:v>
                </c:pt>
                <c:pt idx="1">
                  <c:v>239.79045974999997</c:v>
                </c:pt>
                <c:pt idx="2">
                  <c:v>1737.9167740799999</c:v>
                </c:pt>
                <c:pt idx="3" formatCode="0.0">
                  <c:v>85.586199450000009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BA-4CC1-A6D6-B953DF9064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751933180049074"/>
          <c:y val="0.4086203855981036"/>
          <c:w val="0.35071884111957463"/>
          <c:h val="0.4883285690654789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33612922480168"/>
          <c:y val="0.21163458821210615"/>
          <c:w val="0.38988288030084367"/>
          <c:h val="0.7524250554582756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319.10417799999999</c:v>
                </c:pt>
                <c:pt idx="1">
                  <c:v>97.825787000000005</c:v>
                </c:pt>
                <c:pt idx="2">
                  <c:v>34.889860999999996</c:v>
                </c:pt>
                <c:pt idx="3">
                  <c:v>1528.07494185</c:v>
                </c:pt>
                <c:pt idx="4" formatCode="0.0">
                  <c:v>67.799087999999983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F1-4521-93C1-E496C50A6E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41510322478647"/>
          <c:y val="0.30059331707383924"/>
          <c:w val="0.39296436358594428"/>
          <c:h val="0.57453076653485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7782878713490999"/>
          <c:y val="2.76990185387131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509547607240069"/>
          <c:y val="0.21522823354407697"/>
          <c:w val="0.75983380579851179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105.07399345585911</c:v>
                </c:pt>
                <c:pt idx="1">
                  <c:v>105.5140249350421</c:v>
                </c:pt>
                <c:pt idx="2">
                  <c:v>103.02269644550503</c:v>
                </c:pt>
                <c:pt idx="3">
                  <c:v>93.413797758675273</c:v>
                </c:pt>
                <c:pt idx="4">
                  <c:v>81.624971124237646</c:v>
                </c:pt>
                <c:pt idx="5">
                  <c:v>97.565219833920452</c:v>
                </c:pt>
                <c:pt idx="6">
                  <c:v>104.13831509983564</c:v>
                </c:pt>
                <c:pt idx="7">
                  <c:v>100.65272804329307</c:v>
                </c:pt>
                <c:pt idx="8">
                  <c:v>106.78364078243978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5-4DBE-80FD-1AA0D836F4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230960"/>
        <c:axId val="186022904"/>
      </c:barChart>
      <c:catAx>
        <c:axId val="902309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86022904"/>
        <c:crosses val="autoZero"/>
        <c:auto val="1"/>
        <c:lblAlgn val="ctr"/>
        <c:lblOffset val="100"/>
        <c:noMultiLvlLbl val="0"/>
      </c:catAx>
      <c:valAx>
        <c:axId val="186022904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90230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8,8%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3,8%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423,0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691761613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2 488,8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2 520,8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2 423,0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520414855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7335"/>
              </p:ext>
            </p:extLst>
          </p:nvPr>
        </p:nvGraphicFramePr>
        <p:xfrm>
          <a:off x="4316973" y="7677745"/>
          <a:ext cx="2207307" cy="104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=""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=""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353980544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24364211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01.10.2023г.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533555009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=""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740699"/>
              </p:ext>
            </p:extLst>
          </p:nvPr>
        </p:nvGraphicFramePr>
        <p:xfrm>
          <a:off x="26640" y="5926798"/>
          <a:ext cx="4572000" cy="3090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601171"/>
              </p:ext>
            </p:extLst>
          </p:nvPr>
        </p:nvGraphicFramePr>
        <p:xfrm>
          <a:off x="-1" y="959761"/>
          <a:ext cx="6858001" cy="406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264662"/>
              </p:ext>
            </p:extLst>
          </p:nvPr>
        </p:nvGraphicFramePr>
        <p:xfrm>
          <a:off x="-2" y="5081505"/>
          <a:ext cx="6873842" cy="406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3929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425,5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1 737,9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16382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1 528,1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251814"/>
              </p:ext>
            </p:extLst>
          </p:nvPr>
        </p:nvGraphicFramePr>
        <p:xfrm>
          <a:off x="-51377" y="3210692"/>
          <a:ext cx="6228080" cy="297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97045" y="473823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2 488,8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068347"/>
              </p:ext>
            </p:extLst>
          </p:nvPr>
        </p:nvGraphicFramePr>
        <p:xfrm>
          <a:off x="-82196" y="6079534"/>
          <a:ext cx="5914035" cy="3064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97045" y="7639429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2 047,7</a:t>
            </a:r>
          </a:p>
          <a:p>
            <a:pPr algn="ctr">
              <a:lnSpc>
                <a:spcPct val="100000"/>
              </a:lnSpc>
            </a:pPr>
            <a:r>
              <a:rPr lang="ru-RU" sz="1200" b="1" dirty="0">
                <a:latin typeface="+mj-lt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975730"/>
              </p:ext>
            </p:extLst>
          </p:nvPr>
        </p:nvGraphicFramePr>
        <p:xfrm>
          <a:off x="-1" y="609601"/>
          <a:ext cx="6858001" cy="27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46773625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сентябрь</a:t>
                      </a:r>
                      <a:r>
                        <a:rPr lang="ru-RU" sz="1200" b="1" strike="noStrike" spc="-1" baseline="0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2 204,1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1 492,0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29875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январь-сентябрь 2023 года муниципальные программы Новокубанского района исполнены в сумме 2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248,2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млн. руб., что составляет 65,2%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53803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сентябрь2023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7980</TotalTime>
  <Words>645</Words>
  <Application>Microsoft Office PowerPoint</Application>
  <PresentationFormat>Экран (4:3)</PresentationFormat>
  <Paragraphs>265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Доля Светлана Георгиевна</cp:lastModifiedBy>
  <cp:revision>943</cp:revision>
  <cp:lastPrinted>2021-06-28T07:36:31Z</cp:lastPrinted>
  <dcterms:modified xsi:type="dcterms:W3CDTF">2023-10-16T13:29:02Z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