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62" d="100"/>
          <a:sy n="62" d="100"/>
        </p:scale>
        <p:origin x="2866" y="34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0.22\&#1050;&#1088;&#1072;&#1089;&#1086;&#1090;&#1072;%202022%20-%209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0.22\&#1050;&#1088;&#1072;&#1089;&#1086;&#1090;&#1072;%202022%20-%209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0.22\&#1050;&#1088;&#1072;&#1089;&#1086;&#1090;&#1072;%202022%20-%209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0.22\&#1050;&#1088;&#1072;&#1089;&#1086;&#1090;&#1072;%202022%20-%209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0.22\&#1050;&#1088;&#1072;&#1089;&#1086;&#1090;&#1072;%202022%20-%209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0.22\&#1050;&#1088;&#1072;&#1089;&#1086;&#1090;&#1072;%202022%20-%209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760485564304462"/>
          <c:y val="0.1593197320741705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5211329833770777"/>
          <c:y val="0.56738461558805731"/>
          <c:w val="0.62010892388451444"/>
          <c:h val="0.36897423919795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</c:strCache>
            </c:strRef>
          </c:cat>
          <c:val>
            <c:numRef>
              <c:f>'Осн параметры'!$B$4:$B$7</c:f>
              <c:numCache>
                <c:formatCode>#\ ##0.0</c:formatCode>
                <c:ptCount val="4"/>
                <c:pt idx="0">
                  <c:v>26.6</c:v>
                </c:pt>
                <c:pt idx="1">
                  <c:v>9.9</c:v>
                </c:pt>
                <c:pt idx="2">
                  <c:v>12.109107679999999</c:v>
                </c:pt>
                <c:pt idx="3">
                  <c:v>33.9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41-43F4-8559-DD11F5BE55A3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</c:strCache>
            </c:strRef>
          </c:cat>
          <c:val>
            <c:numRef>
              <c:f>'Осн параметры'!$C$4:$C$7</c:f>
              <c:numCache>
                <c:formatCode>#\ ##0.0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41-43F4-8559-DD11F5BE55A3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41-43F4-8559-DD11F5BE55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8712938660445223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9652555884833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85-4FC8-BC72-494604B8D1F0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90.839159199999983</c:v>
                </c:pt>
                <c:pt idx="4">
                  <c:v>49.076353040000001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62.855071719999984</c:v>
                </c:pt>
                <c:pt idx="8">
                  <c:v>65.700933479999975</c:v>
                </c:pt>
                <c:pt idx="9">
                  <c:v>111.60705233000002</c:v>
                </c:pt>
                <c:pt idx="10">
                  <c:v>98.722860939999975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85-4FC8-BC72-494604B8D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85-4FC8-BC72-494604B8D1F0}"/>
                </c:ext>
              </c:extLst>
            </c:dLbl>
            <c:dLbl>
              <c:idx val="4"/>
              <c:layout>
                <c:manualLayout>
                  <c:x val="-3.1622839376053966E-2"/>
                  <c:y val="4.8544483619204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85-4FC8-BC72-494604B8D1F0}"/>
                </c:ext>
              </c:extLst>
            </c:dLbl>
            <c:dLbl>
              <c:idx val="5"/>
              <c:layout>
                <c:manualLayout>
                  <c:x val="-5.3931720770095559E-2"/>
                  <c:y val="3.832459233095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85-4FC8-BC72-494604B8D1F0}"/>
                </c:ext>
              </c:extLst>
            </c:dLbl>
            <c:dLbl>
              <c:idx val="7"/>
              <c:layout>
                <c:manualLayout>
                  <c:x val="-2.23274721285367E-2"/>
                  <c:y val="3.4917961901532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85-4FC8-BC72-494604B8D1F0}"/>
                </c:ext>
              </c:extLst>
            </c:dLbl>
            <c:dLbl>
              <c:idx val="8"/>
              <c:layout>
                <c:manualLayout>
                  <c:x val="-2.0468398679033165E-2"/>
                  <c:y val="3.832459233095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785-4FC8-BC72-494604B8D1F0}"/>
                </c:ext>
              </c:extLst>
            </c:dLbl>
            <c:dLbl>
              <c:idx val="9"/>
              <c:layout>
                <c:manualLayout>
                  <c:x val="-6.1368014568109426E-2"/>
                  <c:y val="3.151133147211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785-4FC8-BC72-494604B8D1F0}"/>
                </c:ext>
              </c:extLst>
            </c:dLbl>
            <c:dLbl>
              <c:idx val="10"/>
              <c:layout>
                <c:manualLayout>
                  <c:x val="-6.5086161467116363E-2"/>
                  <c:y val="2.8104701042697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785-4FC8-BC72-494604B8D1F0}"/>
                </c:ext>
              </c:extLst>
            </c:dLbl>
            <c:dLbl>
              <c:idx val="11"/>
              <c:layout>
                <c:manualLayout>
                  <c:x val="-6.1368014568109426E-2"/>
                  <c:y val="3.151133147211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785-4FC8-BC72-494604B8D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155.67036591222842</c:v>
                </c:pt>
                <c:pt idx="4">
                  <c:v>127.75226589593274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</c:v>
                </c:pt>
                <c:pt idx="8">
                  <c:v>112.26416018722108</c:v>
                </c:pt>
                <c:pt idx="9">
                  <c:v>119.58232302753926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85-4FC8-BC72-494604B8D1F0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85-4FC8-BC72-494604B8D1F0}"/>
                </c:ext>
              </c:extLst>
            </c:dLbl>
            <c:dLbl>
              <c:idx val="2"/>
              <c:layout>
                <c:manualLayout>
                  <c:x val="-9.313957982012332E-3"/>
                  <c:y val="4.25828803677229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85-4FC8-BC72-494604B8D1F0}"/>
                </c:ext>
              </c:extLst>
            </c:dLbl>
            <c:dLbl>
              <c:idx val="3"/>
              <c:layout>
                <c:manualLayout>
                  <c:x val="-2.0877394837923929E-2"/>
                  <c:y val="4.8544483619204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85-4FC8-BC72-494604B8D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785-4FC8-BC72-494604B8D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44047318868920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7F-41D5-98EB-1C8E8F897B3E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7F-41D5-98EB-1C8E8F897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7F-41D5-98EB-1C8E8F897B3E}"/>
                </c:ext>
              </c:extLst>
            </c:dLbl>
            <c:dLbl>
              <c:idx val="5"/>
              <c:layout>
                <c:manualLayout>
                  <c:x val="-5.3931720770095559E-2"/>
                  <c:y val="4.709274049694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7F-41D5-98EB-1C8E8F897B3E}"/>
                </c:ext>
              </c:extLst>
            </c:dLbl>
            <c:dLbl>
              <c:idx val="6"/>
              <c:layout>
                <c:manualLayout>
                  <c:x val="-4.6904423130972525E-2"/>
                  <c:y val="3.0568971901526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7F-41D5-98EB-1C8E8F897B3E}"/>
                </c:ext>
              </c:extLst>
            </c:dLbl>
            <c:dLbl>
              <c:idx val="7"/>
              <c:layout>
                <c:manualLayout>
                  <c:x val="-2.23274721285367E-2"/>
                  <c:y val="4.3787986777862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7F-41D5-98EB-1C8E8F897B3E}"/>
                </c:ext>
              </c:extLst>
            </c:dLbl>
            <c:dLbl>
              <c:idx val="8"/>
              <c:layout>
                <c:manualLayout>
                  <c:x val="-3.5340986275060896E-2"/>
                  <c:y val="3.7178479339694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7F-41D5-98EB-1C8E8F897B3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7F-41D5-98EB-1C8E8F897B3E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7F-41D5-98EB-1C8E8F897B3E}"/>
                </c:ext>
              </c:extLst>
            </c:dLbl>
            <c:dLbl>
              <c:idx val="4"/>
              <c:layout>
                <c:manualLayout>
                  <c:x val="-3.3481912825557431E-2"/>
                  <c:y val="4.3787986777862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7F-41D5-98EB-1C8E8F897B3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17F-41D5-98EB-1C8E8F897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>
        <c:manualLayout>
          <c:xMode val="edge"/>
          <c:yMode val="edge"/>
          <c:x val="0.10308316643828398"/>
          <c:y val="1.50738798148880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105.59946357959467</c:v>
                </c:pt>
                <c:pt idx="1">
                  <c:v>113.47070683867588</c:v>
                </c:pt>
                <c:pt idx="2">
                  <c:v>86.396936457360439</c:v>
                </c:pt>
                <c:pt idx="3">
                  <c:v>140.39636424188387</c:v>
                </c:pt>
                <c:pt idx="4">
                  <c:v>119.08410256741837</c:v>
                </c:pt>
                <c:pt idx="5">
                  <c:v>103.79522324737248</c:v>
                </c:pt>
                <c:pt idx="6">
                  <c:v>114.83471343996075</c:v>
                </c:pt>
                <c:pt idx="7">
                  <c:v>111.95968447682043</c:v>
                </c:pt>
                <c:pt idx="8">
                  <c:v>108.74019167022398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0B-40B9-99B5-FD5ABC57B4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171422405922681"/>
          <c:y val="0.21992951721035239"/>
          <c:w val="0.35057981840213803"/>
          <c:h val="0.72311041858614655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377.44204934999999</c:v>
                </c:pt>
                <c:pt idx="1">
                  <c:v>127.71746994</c:v>
                </c:pt>
                <c:pt idx="2">
                  <c:v>40.108058550000003</c:v>
                </c:pt>
                <c:pt idx="3">
                  <c:v>52.238061820000006</c:v>
                </c:pt>
                <c:pt idx="4">
                  <c:v>29.216571780000002</c:v>
                </c:pt>
                <c:pt idx="5">
                  <c:v>1392.7271340499999</c:v>
                </c:pt>
                <c:pt idx="6" formatCode="0.0">
                  <c:v>48.145278289999993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D8-4904-86AF-A35C70A779F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363311920057113"/>
          <c:y val="0.26672596725525577"/>
          <c:w val="0.36469050346098308"/>
          <c:h val="0.6857000328344482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2242066839714472"/>
          <c:y val="0.22052987473672542"/>
          <c:w val="0.34835204412719012"/>
          <c:h val="0.6433163459435491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282.93720000000002</c:v>
                </c:pt>
                <c:pt idx="1">
                  <c:v>103.22710000000001</c:v>
                </c:pt>
                <c:pt idx="2">
                  <c:v>30.241600000000002</c:v>
                </c:pt>
                <c:pt idx="3">
                  <c:v>1295.7110883</c:v>
                </c:pt>
                <c:pt idx="4" formatCode="0.0">
                  <c:v>32.234099999999998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6A-468E-8A09-74EE9342B25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261761842959122"/>
          <c:y val="0.30550637102017214"/>
          <c:w val="0.38114941596365998"/>
          <c:h val="0.4704128804561128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62,3%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2 022,3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3297496724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2 916,3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2 067,6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1 975,5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1 392,7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3 039,0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2 022,1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-122,7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675835347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2 398,0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1 744,3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1 814,7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1 295,7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2 485,1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1 683,7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-87,1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238545"/>
              </p:ext>
            </p:extLst>
          </p:nvPr>
        </p:nvGraphicFramePr>
        <p:xfrm>
          <a:off x="4114530" y="7688986"/>
          <a:ext cx="2518820" cy="109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</a:t>
                      </a:r>
                      <a:r>
                        <a:rPr lang="en-US" sz="1000" b="0" dirty="0"/>
                        <a:t>7</a:t>
                      </a:r>
                      <a:r>
                        <a:rPr lang="ru-RU" sz="1000" b="0" dirty="0"/>
                        <a:t>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01.10.2022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870979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825527"/>
              </p:ext>
            </p:extLst>
          </p:nvPr>
        </p:nvGraphicFramePr>
        <p:xfrm>
          <a:off x="-457470" y="5946244"/>
          <a:ext cx="4572000" cy="302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398398"/>
              </p:ext>
            </p:extLst>
          </p:nvPr>
        </p:nvGraphicFramePr>
        <p:xfrm>
          <a:off x="26640" y="1161361"/>
          <a:ext cx="6831360" cy="372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104874"/>
              </p:ext>
            </p:extLst>
          </p:nvPr>
        </p:nvGraphicFramePr>
        <p:xfrm>
          <a:off x="42480" y="5090985"/>
          <a:ext cx="6831360" cy="3842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5740" y="380151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1074049500"/>
              </p:ext>
            </p:extLst>
          </p:nvPr>
        </p:nvGraphicFramePr>
        <p:xfrm>
          <a:off x="5473080" y="4036013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1 392,7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4262866779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282,9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1 295,7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05365"/>
              </p:ext>
            </p:extLst>
          </p:nvPr>
        </p:nvGraphicFramePr>
        <p:xfrm>
          <a:off x="26640" y="703080"/>
          <a:ext cx="6830640" cy="252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132735"/>
              </p:ext>
            </p:extLst>
          </p:nvPr>
        </p:nvGraphicFramePr>
        <p:xfrm>
          <a:off x="-118800" y="3238865"/>
          <a:ext cx="6024300" cy="2920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38430" y="4684683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2 067,6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190786"/>
              </p:ext>
            </p:extLst>
          </p:nvPr>
        </p:nvGraphicFramePr>
        <p:xfrm>
          <a:off x="-118799" y="5989110"/>
          <a:ext cx="6164000" cy="3337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38430" y="7568753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1 744,4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485275137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сентябрь 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3 039,1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1 257,5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143678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сентябрь 2022 года муниципальные программы Новокубанского района исполнены в сумме 1 866,0 млн. руб., что составляет 66,5%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186158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сентябрь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7221</TotalTime>
  <Words>686</Words>
  <Application>Microsoft Office PowerPoint</Application>
  <PresentationFormat>Экран (4:3)</PresentationFormat>
  <Paragraphs>286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811</cp:revision>
  <cp:lastPrinted>2021-06-28T07:36:31Z</cp:lastPrinted>
  <dcterms:modified xsi:type="dcterms:W3CDTF">2022-10-24T12:02:54Z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