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B9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4" autoAdjust="0"/>
    <p:restoredTop sz="95226" autoAdjust="0"/>
  </p:normalViewPr>
  <p:slideViewPr>
    <p:cSldViewPr snapToGrid="0" showGuides="1">
      <p:cViewPr varScale="1">
        <p:scale>
          <a:sx n="62" d="100"/>
          <a:sy n="62" d="100"/>
        </p:scale>
        <p:origin x="2866" y="34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0.22\&#1050;&#1088;&#1072;&#1089;&#1086;&#1090;&#1072;%202022%20-%209%20&#1084;&#1077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0.22\&#1050;&#1088;&#1072;&#1089;&#1086;&#1090;&#1072;%202022%20-%209%20&#1084;&#1077;&#108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0.22\&#1050;&#1088;&#1072;&#1089;&#1086;&#1090;&#1072;%202022%20-%209%20&#1084;&#1077;&#1089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0.22\&#1050;&#1088;&#1072;&#1089;&#1086;&#1090;&#1072;%202022%20-%209%20&#1084;&#1077;&#1089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0.22\&#1050;&#1088;&#1072;&#1089;&#1086;&#1090;&#1072;%202022%20-%209%20&#1084;&#1077;&#1089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urum.nfu.local\obmen\&#1041;&#1070;&#1044;&#1046;&#1045;&#1058;%20&#1044;&#1051;&#1071;%20&#1043;&#1056;&#1040;&#1046;&#1044;&#1040;&#1053;\&#1053;&#1072;%20&#1089;&#1072;&#1081;&#1090;\&#1053;&#1072;%2001.10.22\&#1050;&#1088;&#1072;&#1089;&#1086;&#1090;&#1072;%202022%20-%209%20&#1084;&#1077;&#1089;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ru-RU" sz="1200"/>
              <a:t>МУНИЦИПАЛЬНЫЙ ДОЛГ</a:t>
            </a:r>
            <a:r>
              <a:rPr lang="ru-RU" sz="1200" baseline="0"/>
              <a:t> КОНСОЛИДИРОВАННОГО БЮДЖЕТА НОВОКУБАНСКОГО РАЙОНА</a:t>
            </a:r>
            <a:endParaRPr lang="ru-RU" sz="1200"/>
          </a:p>
        </c:rich>
      </c:tx>
      <c:layout>
        <c:manualLayout>
          <c:xMode val="edge"/>
          <c:yMode val="edge"/>
          <c:x val="0.1760485564304462"/>
          <c:y val="0.1593197320741705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5211329833770777"/>
          <c:y val="0.56738461558805731"/>
          <c:w val="0.62010892388451444"/>
          <c:h val="0.368974239197954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'Осн параметры'!$B$3</c:f>
              <c:strCache>
                <c:ptCount val="1"/>
                <c:pt idx="0">
                  <c:v>Бюджетные кредиты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</c:strCache>
            </c:strRef>
          </c:cat>
          <c:val>
            <c:numRef>
              <c:f>'Осн параметры'!$B$4:$B$7</c:f>
              <c:numCache>
                <c:formatCode>#\ ##0.0</c:formatCode>
                <c:ptCount val="4"/>
                <c:pt idx="0">
                  <c:v>26.6</c:v>
                </c:pt>
                <c:pt idx="1">
                  <c:v>9.9</c:v>
                </c:pt>
                <c:pt idx="2">
                  <c:v>12.109107679999999</c:v>
                </c:pt>
                <c:pt idx="3">
                  <c:v>33.9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1-43F4-8559-DD11F5BE55A3}"/>
            </c:ext>
          </c:extLst>
        </c:ser>
        <c:ser>
          <c:idx val="1"/>
          <c:order val="1"/>
          <c:tx>
            <c:strRef>
              <c:f>'Осн параметры'!$C$3</c:f>
              <c:strCache>
                <c:ptCount val="1"/>
                <c:pt idx="0">
                  <c:v>Кредиты кредитных организаций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</c:strCache>
            </c:strRef>
          </c:cat>
          <c:val>
            <c:numRef>
              <c:f>'Осн параметры'!$C$4:$C$7</c:f>
              <c:numCache>
                <c:formatCode>#\ ##0.0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41-43F4-8559-DD11F5BE55A3}"/>
            </c:ext>
          </c:extLst>
        </c:ser>
        <c:ser>
          <c:idx val="2"/>
          <c:order val="2"/>
          <c:tx>
            <c:strRef>
              <c:f>'Осн параметры'!$D$3</c:f>
              <c:strCache>
                <c:ptCount val="1"/>
                <c:pt idx="0">
                  <c:v>Муниципальные гарантии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'Осн параметры'!$A$4:$A$7</c:f>
              <c:strCache>
                <c:ptCount val="4"/>
                <c:pt idx="0">
                  <c:v>на 01.01.2022г.</c:v>
                </c:pt>
                <c:pt idx="1">
                  <c:v>на 01.04.2022г.</c:v>
                </c:pt>
                <c:pt idx="2">
                  <c:v>на 01.07.2022г.</c:v>
                </c:pt>
                <c:pt idx="3">
                  <c:v>на 01.10.2022г.</c:v>
                </c:pt>
              </c:strCache>
            </c:strRef>
          </c:cat>
          <c:val>
            <c:numRef>
              <c:f>'Осн параметры'!$D$4:$D$7</c:f>
              <c:numCache>
                <c:formatCode>#\ ##0.0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41-43F4-8559-DD11F5BE55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1117444096"/>
        <c:axId val="-1117443552"/>
      </c:barChart>
      <c:catAx>
        <c:axId val="-111744409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43552"/>
        <c:crosses val="autoZero"/>
        <c:auto val="1"/>
        <c:lblAlgn val="ctr"/>
        <c:lblOffset val="100"/>
        <c:noMultiLvlLbl val="0"/>
      </c:catAx>
      <c:valAx>
        <c:axId val="-1117443552"/>
        <c:scaling>
          <c:orientation val="minMax"/>
        </c:scaling>
        <c:delete val="1"/>
        <c:axPos val="t"/>
        <c:numFmt formatCode="#\ ##0.0" sourceLinked="1"/>
        <c:majorTickMark val="out"/>
        <c:minorTickMark val="none"/>
        <c:tickLblPos val="nextTo"/>
        <c:crossAx val="-111744409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5.4140201224846897E-2"/>
          <c:y val="0.38712938660445223"/>
          <c:w val="0.85283070866141741"/>
          <c:h val="0.12260239353369953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696525558848333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конс'!$A$2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конс'!$B$2:$M$2</c:f>
              <c:numCache>
                <c:formatCode>#\ ##0.0</c:formatCode>
                <c:ptCount val="12"/>
                <c:pt idx="0">
                  <c:v>48.538663180000015</c:v>
                </c:pt>
                <c:pt idx="1">
                  <c:v>67.737898219999991</c:v>
                </c:pt>
                <c:pt idx="2">
                  <c:v>95.568849889999981</c:v>
                </c:pt>
                <c:pt idx="3">
                  <c:v>74.339983549999985</c:v>
                </c:pt>
                <c:pt idx="4">
                  <c:v>64.219157720000013</c:v>
                </c:pt>
                <c:pt idx="5">
                  <c:v>70.633315940000017</c:v>
                </c:pt>
                <c:pt idx="6">
                  <c:v>99.132762040000017</c:v>
                </c:pt>
                <c:pt idx="7">
                  <c:v>75.573270270000052</c:v>
                </c:pt>
                <c:pt idx="8">
                  <c:v>79.12350391999999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85-4FC8-BC72-494604B8D1F0}"/>
            </c:ext>
          </c:extLst>
        </c:ser>
        <c:ser>
          <c:idx val="1"/>
          <c:order val="1"/>
          <c:tx>
            <c:strRef>
              <c:f>'Доходы и дин конс'!$A$3</c:f>
              <c:strCache>
                <c:ptCount val="1"/>
                <c:pt idx="0">
                  <c:v>2021год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конс'!$B$3:$M$3</c:f>
              <c:numCache>
                <c:formatCode>#\ ##0.0</c:formatCode>
                <c:ptCount val="12"/>
                <c:pt idx="0">
                  <c:v>44.365773139999995</c:v>
                </c:pt>
                <c:pt idx="1">
                  <c:v>76.69808827</c:v>
                </c:pt>
                <c:pt idx="2">
                  <c:v>75.061016230000035</c:v>
                </c:pt>
                <c:pt idx="3">
                  <c:v>90.839159199999983</c:v>
                </c:pt>
                <c:pt idx="4">
                  <c:v>49.076353040000001</c:v>
                </c:pt>
                <c:pt idx="5">
                  <c:v>55.523665620000003</c:v>
                </c:pt>
                <c:pt idx="6">
                  <c:v>77.136216869999998</c:v>
                </c:pt>
                <c:pt idx="7">
                  <c:v>62.855071719999984</c:v>
                </c:pt>
                <c:pt idx="8">
                  <c:v>65.700933479999975</c:v>
                </c:pt>
                <c:pt idx="9">
                  <c:v>111.60705233000002</c:v>
                </c:pt>
                <c:pt idx="10">
                  <c:v>98.722860939999975</c:v>
                </c:pt>
                <c:pt idx="11">
                  <c:v>112.5011861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85-4FC8-BC72-494604B8D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9312"/>
        <c:axId val="-1303851488"/>
      </c:barChart>
      <c:lineChart>
        <c:grouping val="standard"/>
        <c:varyColors val="0"/>
        <c:ser>
          <c:idx val="2"/>
          <c:order val="2"/>
          <c:tx>
            <c:strRef>
              <c:f>'Доходы и дин конс'!$A$4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330151153540175E-2"/>
                  <c:y val="4.3092718061405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785-4FC8-BC72-494604B8D1F0}"/>
                </c:ext>
              </c:extLst>
            </c:dLbl>
            <c:dLbl>
              <c:idx val="4"/>
              <c:layout>
                <c:manualLayout>
                  <c:x val="-3.1622839376053966E-2"/>
                  <c:y val="4.85444836192041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785-4FC8-BC72-494604B8D1F0}"/>
                </c:ext>
              </c:extLst>
            </c:dLbl>
            <c:dLbl>
              <c:idx val="5"/>
              <c:layout>
                <c:manualLayout>
                  <c:x val="-5.3931720770095559E-2"/>
                  <c:y val="3.832459233095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785-4FC8-BC72-494604B8D1F0}"/>
                </c:ext>
              </c:extLst>
            </c:dLbl>
            <c:dLbl>
              <c:idx val="7"/>
              <c:layout>
                <c:manualLayout>
                  <c:x val="-2.23274721285367E-2"/>
                  <c:y val="3.4917961901532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785-4FC8-BC72-494604B8D1F0}"/>
                </c:ext>
              </c:extLst>
            </c:dLbl>
            <c:dLbl>
              <c:idx val="8"/>
              <c:layout>
                <c:manualLayout>
                  <c:x val="-2.0468398679033165E-2"/>
                  <c:y val="3.8324592330950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785-4FC8-BC72-494604B8D1F0}"/>
                </c:ext>
              </c:extLst>
            </c:dLbl>
            <c:dLbl>
              <c:idx val="9"/>
              <c:layout>
                <c:manualLayout>
                  <c:x val="-6.1368014568109426E-2"/>
                  <c:y val="3.151133147211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785-4FC8-BC72-494604B8D1F0}"/>
                </c:ext>
              </c:extLst>
            </c:dLbl>
            <c:dLbl>
              <c:idx val="10"/>
              <c:layout>
                <c:manualLayout>
                  <c:x val="-6.5086161467116363E-2"/>
                  <c:y val="2.8104701042697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785-4FC8-BC72-494604B8D1F0}"/>
                </c:ext>
              </c:extLst>
            </c:dLbl>
            <c:dLbl>
              <c:idx val="11"/>
              <c:layout>
                <c:manualLayout>
                  <c:x val="-6.1368014568109426E-2"/>
                  <c:y val="3.151133147211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785-4FC8-BC72-494604B8D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конс'!$B$4:$M$4</c:f>
              <c:numCache>
                <c:formatCode>0.0</c:formatCode>
                <c:ptCount val="12"/>
                <c:pt idx="0">
                  <c:v>89.561301285568348</c:v>
                </c:pt>
                <c:pt idx="1">
                  <c:v>168.64465895758855</c:v>
                </c:pt>
                <c:pt idx="2">
                  <c:v>138.95709397739495</c:v>
                </c:pt>
                <c:pt idx="3">
                  <c:v>155.67036591222842</c:v>
                </c:pt>
                <c:pt idx="4">
                  <c:v>127.75226589593274</c:v>
                </c:pt>
                <c:pt idx="5">
                  <c:v>117.95446551898073</c:v>
                </c:pt>
                <c:pt idx="6">
                  <c:v>51.840455534092811</c:v>
                </c:pt>
                <c:pt idx="7">
                  <c:v>111.5288174238711</c:v>
                </c:pt>
                <c:pt idx="8">
                  <c:v>112.26416018722108</c:v>
                </c:pt>
                <c:pt idx="9">
                  <c:v>119.58232302753926</c:v>
                </c:pt>
                <c:pt idx="10">
                  <c:v>114.97443529412723</c:v>
                </c:pt>
                <c:pt idx="11">
                  <c:v>116.42858353494661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85-4FC8-BC72-494604B8D1F0}"/>
            </c:ext>
          </c:extLst>
        </c:ser>
        <c:ser>
          <c:idx val="3"/>
          <c:order val="3"/>
          <c:tx>
            <c:strRef>
              <c:f>'Доходы и дин конс'!$A$5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3.75271928218275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785-4FC8-BC72-494604B8D1F0}"/>
                </c:ext>
              </c:extLst>
            </c:dLbl>
            <c:dLbl>
              <c:idx val="2"/>
              <c:layout>
                <c:manualLayout>
                  <c:x val="-9.313957982012332E-3"/>
                  <c:y val="4.258288036772295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785-4FC8-BC72-494604B8D1F0}"/>
                </c:ext>
              </c:extLst>
            </c:dLbl>
            <c:dLbl>
              <c:idx val="3"/>
              <c:layout>
                <c:manualLayout>
                  <c:x val="-2.0877394837923929E-2"/>
                  <c:y val="4.85444836192041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785-4FC8-BC72-494604B8D1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конс'!$B$1:$M$1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конс'!$B$5:$M$5</c:f>
              <c:numCache>
                <c:formatCode>0.0</c:formatCode>
                <c:ptCount val="12"/>
                <c:pt idx="0">
                  <c:v>109.40565157476712</c:v>
                </c:pt>
                <c:pt idx="1">
                  <c:v>88.317583590274793</c:v>
                </c:pt>
                <c:pt idx="2">
                  <c:v>127.32155077298764</c:v>
                </c:pt>
                <c:pt idx="3">
                  <c:v>81.836934868943629</c:v>
                </c:pt>
                <c:pt idx="4">
                  <c:v>130.85560303891728</c:v>
                </c:pt>
                <c:pt idx="5">
                  <c:v>127.21299134572523</c:v>
                </c:pt>
                <c:pt idx="6">
                  <c:v>128.51649466692339</c:v>
                </c:pt>
                <c:pt idx="7">
                  <c:v>120.23416440705968</c:v>
                </c:pt>
                <c:pt idx="8">
                  <c:v>120.42980172281111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785-4FC8-BC72-494604B8D1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52576"/>
        <c:axId val="-1303859104"/>
      </c:lineChart>
      <c:catAx>
        <c:axId val="-130384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1488"/>
        <c:crosses val="autoZero"/>
        <c:auto val="1"/>
        <c:lblAlgn val="ctr"/>
        <c:lblOffset val="100"/>
        <c:noMultiLvlLbl val="0"/>
      </c:catAx>
      <c:valAx>
        <c:axId val="-1303851488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9312"/>
        <c:crosses val="autoZero"/>
        <c:crossBetween val="between"/>
      </c:valAx>
      <c:catAx>
        <c:axId val="-130385257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59104"/>
        <c:crosses val="autoZero"/>
        <c:auto val="1"/>
        <c:lblAlgn val="ctr"/>
        <c:lblOffset val="100"/>
        <c:noMultiLvlLbl val="0"/>
      </c:catAx>
      <c:valAx>
        <c:axId val="-1303859104"/>
        <c:scaling>
          <c:orientation val="minMax"/>
          <c:max val="20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52576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382444139589952E-2"/>
          <c:y val="0.10884502227919185"/>
          <c:w val="0.9247161407926634"/>
          <c:h val="0.644047318868920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'Доходы и дин район'!$A$2</c:f>
              <c:strCache>
                <c:ptCount val="1"/>
                <c:pt idx="0">
                  <c:v>2022год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район'!$B$2:$M$2</c:f>
              <c:numCache>
                <c:formatCode>#\ ##0.0</c:formatCode>
                <c:ptCount val="12"/>
                <c:pt idx="0">
                  <c:v>29.69454915</c:v>
                </c:pt>
                <c:pt idx="1">
                  <c:v>46.65335902999999</c:v>
                </c:pt>
                <c:pt idx="2">
                  <c:v>61.016372890000007</c:v>
                </c:pt>
                <c:pt idx="3">
                  <c:v>47.482452309999985</c:v>
                </c:pt>
                <c:pt idx="4">
                  <c:v>44.535246880000003</c:v>
                </c:pt>
                <c:pt idx="5">
                  <c:v>50.382683270000008</c:v>
                </c:pt>
                <c:pt idx="6">
                  <c:v>62.086710750000009</c:v>
                </c:pt>
                <c:pt idx="7">
                  <c:v>53.423466509999997</c:v>
                </c:pt>
                <c:pt idx="8">
                  <c:v>53.347574209999998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7F-41D5-98EB-1C8E8F897B3E}"/>
            </c:ext>
          </c:extLst>
        </c:ser>
        <c:ser>
          <c:idx val="1"/>
          <c:order val="1"/>
          <c:tx>
            <c:strRef>
              <c:f>'Доходы и дин район'!$A$3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-5400000"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район'!$B$3:$M$3</c:f>
              <c:numCache>
                <c:formatCode>#\ ##0.0</c:formatCode>
                <c:ptCount val="12"/>
                <c:pt idx="0">
                  <c:v>27.530521450000006</c:v>
                </c:pt>
                <c:pt idx="1">
                  <c:v>47.312795569999992</c:v>
                </c:pt>
                <c:pt idx="2">
                  <c:v>49.146691359999991</c:v>
                </c:pt>
                <c:pt idx="3">
                  <c:v>57.7452702</c:v>
                </c:pt>
                <c:pt idx="4">
                  <c:v>35.01129989999999</c:v>
                </c:pt>
                <c:pt idx="5">
                  <c:v>37.179221929999997</c:v>
                </c:pt>
                <c:pt idx="6">
                  <c:v>49.414679160000006</c:v>
                </c:pt>
                <c:pt idx="7">
                  <c:v>41.192781969999992</c:v>
                </c:pt>
                <c:pt idx="8">
                  <c:v>45.384136739999995</c:v>
                </c:pt>
                <c:pt idx="9">
                  <c:v>50.530919260000005</c:v>
                </c:pt>
                <c:pt idx="10">
                  <c:v>46.773471409999985</c:v>
                </c:pt>
                <c:pt idx="11">
                  <c:v>71.014534359999985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7F-41D5-98EB-1C8E8F897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-1303845504"/>
        <c:axId val="-1303850400"/>
      </c:barChart>
      <c:lineChart>
        <c:grouping val="standard"/>
        <c:varyColors val="0"/>
        <c:ser>
          <c:idx val="2"/>
          <c:order val="2"/>
          <c:tx>
            <c:strRef>
              <c:f>'Доходы и дин район'!$A$4</c:f>
              <c:strCache>
                <c:ptCount val="1"/>
                <c:pt idx="0">
                  <c:v>динамика в 2021 году</c:v>
                </c:pt>
              </c:strCache>
            </c:strRef>
          </c:tx>
          <c:dLbls>
            <c:dLbl>
              <c:idx val="0"/>
              <c:layout>
                <c:manualLayout>
                  <c:x val="-3.8074781225139222E-2"/>
                  <c:y val="5.54960629921259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7F-41D5-98EB-1C8E8F897B3E}"/>
                </c:ext>
              </c:extLst>
            </c:dLbl>
            <c:dLbl>
              <c:idx val="5"/>
              <c:layout>
                <c:manualLayout>
                  <c:x val="-5.3931720770095559E-2"/>
                  <c:y val="4.709274049694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7F-41D5-98EB-1C8E8F897B3E}"/>
                </c:ext>
              </c:extLst>
            </c:dLbl>
            <c:dLbl>
              <c:idx val="6"/>
              <c:layout>
                <c:manualLayout>
                  <c:x val="-4.6904423130972525E-2"/>
                  <c:y val="3.0568971901526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7F-41D5-98EB-1C8E8F897B3E}"/>
                </c:ext>
              </c:extLst>
            </c:dLbl>
            <c:dLbl>
              <c:idx val="7"/>
              <c:layout>
                <c:manualLayout>
                  <c:x val="-2.23274721285367E-2"/>
                  <c:y val="4.3787986777862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7F-41D5-98EB-1C8E8F897B3E}"/>
                </c:ext>
              </c:extLst>
            </c:dLbl>
            <c:dLbl>
              <c:idx val="8"/>
              <c:layout>
                <c:manualLayout>
                  <c:x val="-3.5340986275060896E-2"/>
                  <c:y val="3.7178479339694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7F-41D5-98EB-1C8E8F897B3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район'!$B$4:$M$4</c:f>
              <c:numCache>
                <c:formatCode>0.0</c:formatCode>
                <c:ptCount val="12"/>
                <c:pt idx="0">
                  <c:v>103.63487430039318</c:v>
                </c:pt>
                <c:pt idx="1">
                  <c:v>165.1337945172188</c:v>
                </c:pt>
                <c:pt idx="2">
                  <c:v>141.76838868441905</c:v>
                </c:pt>
                <c:pt idx="3">
                  <c:v>166.35021048231528</c:v>
                </c:pt>
                <c:pt idx="4">
                  <c:v>135.43516775601375</c:v>
                </c:pt>
                <c:pt idx="5">
                  <c:v>118.33243239028242</c:v>
                </c:pt>
                <c:pt idx="6">
                  <c:v>49.513323762719288</c:v>
                </c:pt>
                <c:pt idx="7">
                  <c:v>111.55395969850434</c:v>
                </c:pt>
                <c:pt idx="8">
                  <c:v>116.06163733375112</c:v>
                </c:pt>
                <c:pt idx="9">
                  <c:v>109.75200204165851</c:v>
                </c:pt>
                <c:pt idx="10">
                  <c:v>120.65724082168627</c:v>
                </c:pt>
                <c:pt idx="11">
                  <c:v>123.69161871724069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7F-41D5-98EB-1C8E8F897B3E}"/>
            </c:ext>
          </c:extLst>
        </c:ser>
        <c:ser>
          <c:idx val="3"/>
          <c:order val="3"/>
          <c:tx>
            <c:strRef>
              <c:f>'Доходы и дин район'!$A$5</c:f>
              <c:strCache>
                <c:ptCount val="1"/>
                <c:pt idx="0">
                  <c:v>динамика в 2022 году</c:v>
                </c:pt>
              </c:strCache>
            </c:strRef>
          </c:tx>
          <c:marker>
            <c:symbol val="square"/>
            <c:size val="7"/>
            <c:spPr>
              <a:solidFill>
                <a:schemeClr val="accent2">
                  <a:lumMod val="40000"/>
                  <a:lumOff val="60000"/>
                </a:schemeClr>
              </a:solidFill>
            </c:spPr>
          </c:marker>
          <c:dLbls>
            <c:dLbl>
              <c:idx val="0"/>
              <c:layout>
                <c:manualLayout>
                  <c:x val="-3.6483691328560067E-2"/>
                  <c:y val="-4.0627968015625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7F-41D5-98EB-1C8E8F897B3E}"/>
                </c:ext>
              </c:extLst>
            </c:dLbl>
            <c:dLbl>
              <c:idx val="4"/>
              <c:layout>
                <c:manualLayout>
                  <c:x val="-3.3481912825557431E-2"/>
                  <c:y val="4.37879867778625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7F-41D5-98EB-1C8E8F897B3E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'Доходы и дин район'!$B$1:$M$1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'Доходы и дин район'!$B$5:$M$5</c:f>
              <c:numCache>
                <c:formatCode>0.0</c:formatCode>
                <c:ptCount val="12"/>
                <c:pt idx="0">
                  <c:v>107.86046753211787</c:v>
                </c:pt>
                <c:pt idx="1">
                  <c:v>98.606219454894912</c:v>
                </c:pt>
                <c:pt idx="2">
                  <c:v>124.1515373701446</c:v>
                </c:pt>
                <c:pt idx="3">
                  <c:v>82.227431174094647</c:v>
                </c:pt>
                <c:pt idx="4">
                  <c:v>127.2024946437365</c:v>
                </c:pt>
                <c:pt idx="5">
                  <c:v>135.51301144725167</c:v>
                </c:pt>
                <c:pt idx="6">
                  <c:v>125.64426564213677</c:v>
                </c:pt>
                <c:pt idx="7">
                  <c:v>129.69132929382485</c:v>
                </c:pt>
                <c:pt idx="8">
                  <c:v>117.54674219236895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17F-41D5-98EB-1C8E8F897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303848768"/>
        <c:axId val="-1303848224"/>
      </c:lineChart>
      <c:catAx>
        <c:axId val="-1303845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-1303850400"/>
        <c:crosses val="autoZero"/>
        <c:auto val="1"/>
        <c:lblAlgn val="ctr"/>
        <c:lblOffset val="100"/>
        <c:noMultiLvlLbl val="0"/>
      </c:catAx>
      <c:valAx>
        <c:axId val="-1303850400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\ ##0.0" sourceLinked="1"/>
        <c:majorTickMark val="none"/>
        <c:minorTickMark val="none"/>
        <c:tickLblPos val="nextTo"/>
        <c:crossAx val="-1303845504"/>
        <c:crosses val="autoZero"/>
        <c:crossBetween val="between"/>
      </c:valAx>
      <c:catAx>
        <c:axId val="-13038487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303848224"/>
        <c:crosses val="autoZero"/>
        <c:auto val="1"/>
        <c:lblAlgn val="ctr"/>
        <c:lblOffset val="100"/>
        <c:noMultiLvlLbl val="0"/>
      </c:catAx>
      <c:valAx>
        <c:axId val="-1303848224"/>
        <c:scaling>
          <c:orientation val="minMax"/>
          <c:max val="23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 b="0"/>
                  <a:t>с начала года,</a:t>
                </a:r>
                <a:r>
                  <a:rPr lang="ru-RU" b="0" baseline="0"/>
                  <a:t> %</a:t>
                </a:r>
                <a:endParaRPr lang="ru-RU" b="0"/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-1303848768"/>
        <c:crosses val="max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/>
              <a:t>ДИНАМИКА ПОСТУПЛЕНИЯ НАЛОГОВЫХ И НЕНАЛОГОВЫХ ДОХОДОВ В БЮДЖЕТЫ ПОСЕЛЕНИЙ, %</a:t>
            </a:r>
          </a:p>
        </c:rich>
      </c:tx>
      <c:layout>
        <c:manualLayout>
          <c:xMode val="edge"/>
          <c:yMode val="edge"/>
          <c:x val="0.10308316643828398"/>
          <c:y val="1.507387981488800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694740253592892"/>
          <c:y val="0.21522823354407697"/>
          <c:w val="0.80798195531231565"/>
          <c:h val="0.74468523464107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'из анализа исполнения по пос'!$A$22:$A$30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'из анализа исполнения по пос'!$B$22:$B$30</c:f>
              <c:numCache>
                <c:formatCode>#\ ##0.0</c:formatCode>
                <c:ptCount val="9"/>
                <c:pt idx="0">
                  <c:v>105.59946357959467</c:v>
                </c:pt>
                <c:pt idx="1">
                  <c:v>113.47070683867588</c:v>
                </c:pt>
                <c:pt idx="2">
                  <c:v>86.396936457360439</c:v>
                </c:pt>
                <c:pt idx="3">
                  <c:v>140.39636424188387</c:v>
                </c:pt>
                <c:pt idx="4">
                  <c:v>119.08410256741837</c:v>
                </c:pt>
                <c:pt idx="5">
                  <c:v>103.79522324737248</c:v>
                </c:pt>
                <c:pt idx="6">
                  <c:v>114.83471343996075</c:v>
                </c:pt>
                <c:pt idx="7">
                  <c:v>111.95968447682043</c:v>
                </c:pt>
                <c:pt idx="8">
                  <c:v>108.74019167022398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0B-40B9-99B5-FD5ABC57B49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-1117451712"/>
        <c:axId val="-1117438112"/>
      </c:barChart>
      <c:catAx>
        <c:axId val="-1117451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-1117438112"/>
        <c:crosses val="autoZero"/>
        <c:auto val="1"/>
        <c:lblAlgn val="ctr"/>
        <c:lblOffset val="100"/>
        <c:noMultiLvlLbl val="0"/>
      </c:catAx>
      <c:valAx>
        <c:axId val="-1117438112"/>
        <c:scaling>
          <c:orientation val="minMax"/>
        </c:scaling>
        <c:delete val="1"/>
        <c:axPos val="t"/>
        <c:numFmt formatCode="#\ ##0.0" sourceLinked="1"/>
        <c:majorTickMark val="none"/>
        <c:minorTickMark val="none"/>
        <c:tickLblPos val="nextTo"/>
        <c:crossAx val="-11174517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</a:t>
            </a:r>
            <a:r>
              <a:rPr lang="ru-RU" baseline="0"/>
              <a:t> доходов консолидированного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171422405922681"/>
          <c:y val="0.21992951721035239"/>
          <c:w val="0.35057981840213803"/>
          <c:h val="0.72311041858614655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район'!$A$5:$A$11</c:f>
              <c:strCache>
                <c:ptCount val="7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Земельный налог</c:v>
                </c:pt>
                <c:pt idx="3">
                  <c:v>Акцизы на нефтепродукты</c:v>
                </c:pt>
                <c:pt idx="4">
                  <c:v>Прочие налоговые доходы</c:v>
                </c:pt>
                <c:pt idx="5">
                  <c:v>Безвозмездные поступления</c:v>
                </c:pt>
                <c:pt idx="6">
                  <c:v>Неналоговые доходы</c:v>
                </c:pt>
              </c:strCache>
            </c:strRef>
          </c:cat>
          <c:val>
            <c:numRef>
              <c:f>'Структура конс и район'!$B$5:$B$11</c:f>
              <c:numCache>
                <c:formatCode>#\ ##0.0</c:formatCode>
                <c:ptCount val="7"/>
                <c:pt idx="0">
                  <c:v>377.44204934999999</c:v>
                </c:pt>
                <c:pt idx="1">
                  <c:v>127.71746994</c:v>
                </c:pt>
                <c:pt idx="2">
                  <c:v>40.108058550000003</c:v>
                </c:pt>
                <c:pt idx="3">
                  <c:v>52.238061820000006</c:v>
                </c:pt>
                <c:pt idx="4">
                  <c:v>29.216571780000002</c:v>
                </c:pt>
                <c:pt idx="5">
                  <c:v>1392.7271340499999</c:v>
                </c:pt>
                <c:pt idx="6" formatCode="0.0">
                  <c:v>48.145278289999993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D8-4904-86AF-A35C70A779F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6363311920057113"/>
          <c:y val="0.26672596725525577"/>
          <c:w val="0.36469050346098308"/>
          <c:h val="0.6857000328344482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бюджета Новокубанского района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2242066839714472"/>
          <c:y val="0.22052987473672542"/>
          <c:w val="0.34835204412719012"/>
          <c:h val="0.64331634594354914"/>
        </c:manualLayout>
      </c:layout>
      <c:doughnut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'Структура конс и район'!$A$18:$A$22</c:f>
              <c:strCache>
                <c:ptCount val="5"/>
                <c:pt idx="0">
                  <c:v>Налог на доходы физических лиц</c:v>
                </c:pt>
                <c:pt idx="1">
                  <c:v>Специальные налоговые режимы</c:v>
                </c:pt>
                <c:pt idx="2">
                  <c:v>Прочие налоговые доходы</c:v>
                </c:pt>
                <c:pt idx="3">
                  <c:v>Безвозмездные поступления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'Структура конс и район'!$B$18:$B$22</c:f>
              <c:numCache>
                <c:formatCode>#\ ##0.0</c:formatCode>
                <c:ptCount val="5"/>
                <c:pt idx="0">
                  <c:v>282.93720000000002</c:v>
                </c:pt>
                <c:pt idx="1">
                  <c:v>103.22710000000001</c:v>
                </c:pt>
                <c:pt idx="2">
                  <c:v>30.241600000000002</c:v>
                </c:pt>
                <c:pt idx="3">
                  <c:v>1295.7110883</c:v>
                </c:pt>
                <c:pt idx="4" formatCode="0.0">
                  <c:v>32.234099999999998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6A-468E-8A09-74EE9342B25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4261761842959122"/>
          <c:y val="0.30550637102017214"/>
          <c:w val="0.38114941596365998"/>
          <c:h val="0.4704128804561128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24554498447455592"/>
          <c:w val="0.57149921439478257"/>
          <c:h val="0.4766023179653210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6DD-443C-80D4-933E23CA14CD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6DD-443C-80D4-933E23CA14CD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6DD-443C-80D4-933E23CA14CD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6DD-443C-80D4-933E23CA14CD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6DD-443C-80D4-933E23CA14CD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6DD-443C-80D4-933E23CA14CD}"/>
              </c:ext>
            </c:extLst>
          </c:dPt>
          <c:dPt>
            <c:idx val="7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7-36DD-443C-80D4-933E23CA14CD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36DD-443C-80D4-933E23CA14C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36DD-443C-80D4-933E23CA14CD}"/>
              </c:ext>
            </c:extLst>
          </c:dPt>
          <c:dPt>
            <c:idx val="10"/>
            <c:bubble3D val="0"/>
            <c:explosion val="1"/>
            <c:extLst>
              <c:ext xmlns:c16="http://schemas.microsoft.com/office/drawing/2014/chart" uri="{C3380CC4-5D6E-409C-BE32-E72D297353CC}">
                <c16:uniqueId val="{0000000A-36DD-443C-80D4-933E23CA14CD}"/>
              </c:ext>
            </c:extLst>
          </c:dPt>
          <c:dLbls>
            <c:dLbl>
              <c:idx val="0"/>
              <c:layout>
                <c:manualLayout>
                  <c:x val="0.12880101789784723"/>
                  <c:y val="-0.18909569737322746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10,0%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6DD-443C-80D4-933E23CA14CD}"/>
                </c:ext>
              </c:extLst>
            </c:dLbl>
            <c:dLbl>
              <c:idx val="1"/>
              <c:layout>
                <c:manualLayout>
                  <c:x val="0.31665748584668474"/>
                  <c:y val="-0.1902018256386344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безопасность 0,9 %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80733329731804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36DD-443C-80D4-933E23CA14CD}"/>
                </c:ext>
              </c:extLst>
            </c:dLbl>
            <c:dLbl>
              <c:idx val="2"/>
              <c:layout>
                <c:manualLayout>
                  <c:x val="0.3166574858466847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600" baseline="0" dirty="0">
                        <a:latin typeface="Times New Roman" pitchFamily="18" charset="0"/>
                        <a:cs typeface="Times New Roman" pitchFamily="18" charset="0"/>
                      </a:rPr>
                      <a:t> 3,3%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15081909382769"/>
                      <c:h val="9.8837059257172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36DD-443C-80D4-933E23CA14CD}"/>
                </c:ext>
              </c:extLst>
            </c:dLbl>
            <c:dLbl>
              <c:idx val="3"/>
              <c:layout>
                <c:manualLayout>
                  <c:x val="0.27707530011584913"/>
                  <c:y val="-1.5850090848679367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4,3%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978199515763686"/>
                      <c:h val="0.13008451441751537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3-36DD-443C-80D4-933E23CA14CD}"/>
                </c:ext>
              </c:extLst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3,9% 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6DD-443C-80D4-933E23CA14CD}"/>
                </c:ext>
              </c:extLst>
            </c:dLbl>
            <c:dLbl>
              <c:idx val="5"/>
              <c:layout>
                <c:manualLayout>
                  <c:x val="0.26811615649263015"/>
                  <c:y val="0.255866887552620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 долга 0,1%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37361981801199"/>
                      <c:h val="0.2238268798985446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36DD-443C-80D4-933E23CA14CD}"/>
                </c:ext>
              </c:extLst>
            </c:dLbl>
            <c:dLbl>
              <c:idx val="6"/>
              <c:layout>
                <c:manualLayout>
                  <c:x val="9.2264799065771966E-2"/>
                  <c:y val="0.3951218507671926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Здравоохранение 0,6%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36DD-443C-80D4-933E23CA14CD}"/>
                </c:ext>
              </c:extLst>
            </c:dLbl>
            <c:dLbl>
              <c:idx val="7"/>
              <c:layout>
                <c:manualLayout>
                  <c:x val="-7.8309035790194548E-2"/>
                  <c:y val="0.153973012029762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Образование 62,3%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36DD-443C-80D4-933E23CA14CD}"/>
                </c:ext>
              </c:extLst>
            </c:dLbl>
            <c:dLbl>
              <c:idx val="8"/>
              <c:layout>
                <c:manualLayout>
                  <c:x val="-6.7621243359116748E-2"/>
                  <c:y val="-0.11434752684709727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7,6%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36DD-443C-80D4-933E23CA14CD}"/>
                </c:ext>
              </c:extLst>
            </c:dLbl>
            <c:dLbl>
              <c:idx val="9"/>
              <c:layout>
                <c:manualLayout>
                  <c:x val="2.4427198023460602E-2"/>
                  <c:y val="-0.18678384553005203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</a:p>
                  <a:p>
                    <a:r>
                      <a:rPr lang="ru-RU" sz="1600" dirty="0">
                        <a:latin typeface="Times New Roman" pitchFamily="18" charset="0"/>
                        <a:cs typeface="Times New Roman" pitchFamily="18" charset="0"/>
                      </a:rPr>
                      <a:t>7,0%</a:t>
                    </a:r>
                    <a:endParaRPr lang="ru-RU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36DD-443C-80D4-933E23CA14CD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DD-443C-80D4-933E23CA14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numRef>
              <c:f>Лист1!$A$2:$A$12</c:f>
              <c:numCache>
                <c:formatCode>General</c:formatCode>
                <c:ptCount val="11"/>
              </c:numCache>
            </c:numRef>
          </c:cat>
          <c:val>
            <c:numRef>
              <c:f>Лист1!$B$2:$B$12</c:f>
              <c:numCache>
                <c:formatCode>_-* #,##0.0\ _₽_-;\-* #,##0.0\ _₽_-;_-* "-"??\ _₽_-;_-@_-</c:formatCode>
                <c:ptCount val="11"/>
                <c:pt idx="0">
                  <c:v>10.788113695090439</c:v>
                </c:pt>
                <c:pt idx="1">
                  <c:v>0.83979328165374678</c:v>
                </c:pt>
                <c:pt idx="2">
                  <c:v>1.7312661498708013</c:v>
                </c:pt>
                <c:pt idx="3">
                  <c:v>4.1085271317829459</c:v>
                </c:pt>
                <c:pt idx="4">
                  <c:v>1.9121447028423773</c:v>
                </c:pt>
                <c:pt idx="5">
                  <c:v>0</c:v>
                </c:pt>
                <c:pt idx="6">
                  <c:v>0</c:v>
                </c:pt>
                <c:pt idx="7">
                  <c:v>67.596899224806208</c:v>
                </c:pt>
                <c:pt idx="8">
                  <c:v>8.3979328165374678</c:v>
                </c:pt>
                <c:pt idx="9">
                  <c:v>2.5839793281653749E-2</c:v>
                </c:pt>
                <c:pt idx="10">
                  <c:v>4.4444444444444438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DD-443C-80D4-933E23CA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0.19178</cdr:x>
      <cdr:y>0.42079</cdr:y>
    </cdr:from>
    <cdr:to>
      <cdr:x>0.4288</cdr:x>
      <cdr:y>0.55286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196033" y="3146788"/>
          <a:ext cx="1478197" cy="987668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2 022,3</a:t>
          </a:r>
          <a:endParaRPr lang="en-US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D8B9AA09-9B57-440E-ACC5-9905F1B4E98B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0433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276475" y="812800"/>
            <a:ext cx="3006725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D8B9AA09-9B57-440E-ACC5-9905F1B4E98B}" type="slidenum">
              <a:rPr lang="ru-RU" sz="1400" b="0" strike="noStrike" spc="-1" smtClean="0">
                <a:latin typeface="Times New Roman"/>
              </a:rPr>
              <a:t>2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5125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ln w="0">
            <a:noFill/>
          </a:ln>
        </p:spPr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679320" y="4776840"/>
            <a:ext cx="5438520" cy="390852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t">
            <a:no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sldNum"/>
          </p:nvPr>
        </p:nvSpPr>
        <p:spPr>
          <a:xfrm>
            <a:off x="3849840" y="9428400"/>
            <a:ext cx="2945880" cy="497880"/>
          </a:xfrm>
          <a:prstGeom prst="rect">
            <a:avLst/>
          </a:prstGeom>
          <a:noFill/>
          <a:ln w="0">
            <a:noFill/>
          </a:ln>
        </p:spPr>
        <p:txBody>
          <a:bodyPr lIns="83880" tIns="41760" rIns="83880" bIns="41760" anchor="b">
            <a:noAutofit/>
          </a:bodyPr>
          <a:lstStyle/>
          <a:p>
            <a:pPr algn="r">
              <a:lnSpc>
                <a:spcPct val="100000"/>
              </a:lnSpc>
            </a:pPr>
            <a:fld id="{B048C9DC-027A-4A4B-896D-996465FE320C}" type="slidenum">
              <a:rPr lang="ru-RU" sz="11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1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002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gif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61855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-60120"/>
            <a:ext cx="6873120" cy="2957760"/>
          </a:xfrm>
          <a:prstGeom prst="rect">
            <a:avLst/>
          </a:prstGeom>
          <a:solidFill>
            <a:srgbClr val="2D5C78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2288880" y="1465560"/>
            <a:ext cx="4453920" cy="1004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 исполнения консолидированного бюджета Новокубанского района</a:t>
            </a:r>
            <a:endParaRPr lang="ru-RU" sz="2000" b="0" strike="noStrike" spc="-1">
              <a:latin typeface="Arial"/>
            </a:endParaRPr>
          </a:p>
        </p:txBody>
      </p:sp>
      <p:grpSp>
        <p:nvGrpSpPr>
          <p:cNvPr id="47" name="Group 4"/>
          <p:cNvGrpSpPr/>
          <p:nvPr/>
        </p:nvGrpSpPr>
        <p:grpSpPr>
          <a:xfrm>
            <a:off x="1946880" y="0"/>
            <a:ext cx="4926960" cy="3411720"/>
            <a:chOff x="1946880" y="0"/>
            <a:chExt cx="4926960" cy="3411720"/>
          </a:xfrm>
        </p:grpSpPr>
        <p:grpSp>
          <p:nvGrpSpPr>
            <p:cNvPr id="48" name="Group 5"/>
            <p:cNvGrpSpPr/>
            <p:nvPr/>
          </p:nvGrpSpPr>
          <p:grpSpPr>
            <a:xfrm>
              <a:off x="1946880" y="25920"/>
              <a:ext cx="1835280" cy="3377520"/>
              <a:chOff x="1946880" y="25920"/>
              <a:chExt cx="1835280" cy="3377520"/>
            </a:xfrm>
          </p:grpSpPr>
          <p:grpSp>
            <p:nvGrpSpPr>
              <p:cNvPr id="49" name="Group 6"/>
              <p:cNvGrpSpPr/>
              <p:nvPr/>
            </p:nvGrpSpPr>
            <p:grpSpPr>
              <a:xfrm>
                <a:off x="1946880" y="25920"/>
                <a:ext cx="1835280" cy="1732320"/>
                <a:chOff x="1946880" y="25920"/>
                <a:chExt cx="1835280" cy="1732320"/>
              </a:xfrm>
            </p:grpSpPr>
            <p:sp>
              <p:nvSpPr>
                <p:cNvPr id="50" name="CustomShape 7"/>
                <p:cNvSpPr/>
                <p:nvPr/>
              </p:nvSpPr>
              <p:spPr>
                <a:xfrm>
                  <a:off x="194688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1" name="CustomShape 8"/>
                <p:cNvSpPr/>
                <p:nvPr/>
              </p:nvSpPr>
              <p:spPr>
                <a:xfrm>
                  <a:off x="2873160" y="2592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2" name="CustomShape 9"/>
                <p:cNvSpPr/>
                <p:nvPr/>
              </p:nvSpPr>
              <p:spPr>
                <a:xfrm>
                  <a:off x="194688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3" name="CustomShape 10"/>
                <p:cNvSpPr/>
                <p:nvPr/>
              </p:nvSpPr>
              <p:spPr>
                <a:xfrm>
                  <a:off x="2873160" y="923040"/>
                  <a:ext cx="909000" cy="835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54" name="Group 11"/>
              <p:cNvGrpSpPr/>
              <p:nvPr/>
            </p:nvGrpSpPr>
            <p:grpSpPr>
              <a:xfrm>
                <a:off x="1962720" y="1733760"/>
                <a:ext cx="1755360" cy="1669680"/>
                <a:chOff x="1962720" y="1733760"/>
                <a:chExt cx="1755360" cy="1669680"/>
              </a:xfrm>
            </p:grpSpPr>
            <p:sp>
              <p:nvSpPr>
                <p:cNvPr id="55" name="CustomShape 12"/>
                <p:cNvSpPr/>
                <p:nvPr/>
              </p:nvSpPr>
              <p:spPr>
                <a:xfrm rot="2502000">
                  <a:off x="1957320" y="20811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6" name="CustomShape 13"/>
                <p:cNvSpPr/>
                <p:nvPr/>
              </p:nvSpPr>
              <p:spPr>
                <a:xfrm rot="8298000">
                  <a:off x="2615040" y="205056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7" name="CustomShape 14"/>
                <p:cNvSpPr/>
                <p:nvPr/>
              </p:nvSpPr>
              <p:spPr>
                <a:xfrm rot="8298000">
                  <a:off x="1966320" y="267912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58" name="CustomShape 15"/>
                <p:cNvSpPr/>
                <p:nvPr/>
              </p:nvSpPr>
              <p:spPr>
                <a:xfrm rot="13302000">
                  <a:off x="2586960" y="2679840"/>
                  <a:ext cx="1108080" cy="40644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59" name="Group 16"/>
            <p:cNvGrpSpPr/>
            <p:nvPr/>
          </p:nvGrpSpPr>
          <p:grpSpPr>
            <a:xfrm>
              <a:off x="4050360" y="0"/>
              <a:ext cx="1281240" cy="1372680"/>
              <a:chOff x="4050360" y="0"/>
              <a:chExt cx="1281240" cy="1372680"/>
            </a:xfrm>
          </p:grpSpPr>
          <p:grpSp>
            <p:nvGrpSpPr>
              <p:cNvPr id="60" name="Group 17"/>
              <p:cNvGrpSpPr/>
              <p:nvPr/>
            </p:nvGrpSpPr>
            <p:grpSpPr>
              <a:xfrm>
                <a:off x="4712400" y="716760"/>
                <a:ext cx="619200" cy="645480"/>
                <a:chOff x="4712400" y="716760"/>
                <a:chExt cx="619200" cy="645480"/>
              </a:xfrm>
            </p:grpSpPr>
            <p:sp>
              <p:nvSpPr>
                <p:cNvPr id="61" name="CustomShape 18"/>
                <p:cNvSpPr/>
                <p:nvPr/>
              </p:nvSpPr>
              <p:spPr>
                <a:xfrm rot="2763000">
                  <a:off x="4705560" y="83700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2" name="CustomShape 19"/>
                <p:cNvSpPr/>
                <p:nvPr/>
              </p:nvSpPr>
              <p:spPr>
                <a:xfrm rot="8037000">
                  <a:off x="4926600" y="84384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3" name="CustomShape 20"/>
                <p:cNvSpPr/>
                <p:nvPr/>
              </p:nvSpPr>
              <p:spPr>
                <a:xfrm rot="8037000">
                  <a:off x="4702320" y="1089360"/>
                  <a:ext cx="411840" cy="146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4" name="CustomShape 21"/>
                <p:cNvSpPr/>
                <p:nvPr/>
              </p:nvSpPr>
              <p:spPr>
                <a:xfrm rot="13563600">
                  <a:off x="4938840" y="1087560"/>
                  <a:ext cx="399240" cy="1515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65" name="Group 22"/>
              <p:cNvGrpSpPr/>
              <p:nvPr/>
            </p:nvGrpSpPr>
            <p:grpSpPr>
              <a:xfrm>
                <a:off x="4050360" y="730440"/>
                <a:ext cx="635400" cy="642240"/>
                <a:chOff x="4050360" y="730440"/>
                <a:chExt cx="635400" cy="642240"/>
              </a:xfrm>
            </p:grpSpPr>
            <p:sp>
              <p:nvSpPr>
                <p:cNvPr id="66" name="CustomShape 23"/>
                <p:cNvSpPr/>
                <p:nvPr/>
              </p:nvSpPr>
              <p:spPr>
                <a:xfrm rot="10800000">
                  <a:off x="4371840" y="10458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7" name="CustomShape 24"/>
                <p:cNvSpPr/>
                <p:nvPr/>
              </p:nvSpPr>
              <p:spPr>
                <a:xfrm rot="10800000">
                  <a:off x="4371840" y="7300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8" name="CustomShape 25"/>
                <p:cNvSpPr/>
                <p:nvPr/>
              </p:nvSpPr>
              <p:spPr>
                <a:xfrm rot="10800000">
                  <a:off x="4051800" y="73800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69" name="CustomShape 26"/>
                <p:cNvSpPr/>
                <p:nvPr/>
              </p:nvSpPr>
              <p:spPr>
                <a:xfrm rot="10800000">
                  <a:off x="4050360" y="1046880"/>
                  <a:ext cx="313920" cy="32580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70" name="Group 27"/>
              <p:cNvGrpSpPr/>
              <p:nvPr/>
            </p:nvGrpSpPr>
            <p:grpSpPr>
              <a:xfrm>
                <a:off x="4693680" y="0"/>
                <a:ext cx="634680" cy="676080"/>
                <a:chOff x="4693680" y="0"/>
                <a:chExt cx="634680" cy="676080"/>
              </a:xfrm>
            </p:grpSpPr>
            <p:sp>
              <p:nvSpPr>
                <p:cNvPr id="71" name="CustomShape 28"/>
                <p:cNvSpPr/>
                <p:nvPr/>
              </p:nvSpPr>
              <p:spPr>
                <a:xfrm>
                  <a:off x="469368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2" name="CustomShape 29"/>
                <p:cNvSpPr/>
                <p:nvPr/>
              </p:nvSpPr>
              <p:spPr>
                <a:xfrm>
                  <a:off x="5014440" y="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3" name="CustomShape 30"/>
                <p:cNvSpPr/>
                <p:nvPr/>
              </p:nvSpPr>
              <p:spPr>
                <a:xfrm>
                  <a:off x="469368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74" name="CustomShape 31"/>
                <p:cNvSpPr/>
                <p:nvPr/>
              </p:nvSpPr>
              <p:spPr>
                <a:xfrm>
                  <a:off x="5014440" y="350280"/>
                  <a:ext cx="313920" cy="3258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75" name="CustomShape 32"/>
              <p:cNvSpPr/>
              <p:nvPr/>
            </p:nvSpPr>
            <p:spPr>
              <a:xfrm rot="10800000">
                <a:off x="4050360" y="22320"/>
                <a:ext cx="628560" cy="6519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76" name="Group 33"/>
            <p:cNvGrpSpPr/>
            <p:nvPr/>
          </p:nvGrpSpPr>
          <p:grpSpPr>
            <a:xfrm>
              <a:off x="3881160" y="1507680"/>
              <a:ext cx="617760" cy="654840"/>
              <a:chOff x="3881160" y="1507680"/>
              <a:chExt cx="617760" cy="654840"/>
            </a:xfrm>
          </p:grpSpPr>
          <p:sp>
            <p:nvSpPr>
              <p:cNvPr id="77" name="CustomShape 34"/>
              <p:cNvSpPr/>
              <p:nvPr/>
            </p:nvSpPr>
            <p:spPr>
              <a:xfrm rot="5400000">
                <a:off x="4185720" y="1512360"/>
                <a:ext cx="31788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8" name="CustomShape 35"/>
              <p:cNvSpPr/>
              <p:nvPr/>
            </p:nvSpPr>
            <p:spPr>
              <a:xfrm rot="5400000">
                <a:off x="4185720" y="183744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79" name="CustomShape 36"/>
              <p:cNvSpPr/>
              <p:nvPr/>
            </p:nvSpPr>
            <p:spPr>
              <a:xfrm rot="5400000">
                <a:off x="3876120" y="152460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0" name="CustomShape 37"/>
              <p:cNvSpPr/>
              <p:nvPr/>
            </p:nvSpPr>
            <p:spPr>
              <a:xfrm rot="5400000">
                <a:off x="3876120" y="1849320"/>
                <a:ext cx="318240" cy="30816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1" name="Group 38"/>
            <p:cNvGrpSpPr/>
            <p:nvPr/>
          </p:nvGrpSpPr>
          <p:grpSpPr>
            <a:xfrm>
              <a:off x="4902840" y="2727000"/>
              <a:ext cx="620640" cy="647280"/>
              <a:chOff x="4902840" y="2727000"/>
              <a:chExt cx="620640" cy="647280"/>
            </a:xfrm>
          </p:grpSpPr>
          <p:sp>
            <p:nvSpPr>
              <p:cNvPr id="82" name="CustomShape 39"/>
              <p:cNvSpPr/>
              <p:nvPr/>
            </p:nvSpPr>
            <p:spPr>
              <a:xfrm rot="2771400">
                <a:off x="4896000" y="2847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3" name="CustomShape 40"/>
              <p:cNvSpPr/>
              <p:nvPr/>
            </p:nvSpPr>
            <p:spPr>
              <a:xfrm rot="8028600">
                <a:off x="5116680" y="2854800"/>
                <a:ext cx="41256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4" name="CustomShape 41"/>
              <p:cNvSpPr/>
              <p:nvPr/>
            </p:nvSpPr>
            <p:spPr>
              <a:xfrm rot="8028600">
                <a:off x="4893480" y="3101040"/>
                <a:ext cx="412200" cy="147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5" name="CustomShape 42"/>
              <p:cNvSpPr/>
              <p:nvPr/>
            </p:nvSpPr>
            <p:spPr>
              <a:xfrm rot="13571400">
                <a:off x="5130000" y="3099600"/>
                <a:ext cx="399960" cy="15192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86" name="Group 43"/>
            <p:cNvGrpSpPr/>
            <p:nvPr/>
          </p:nvGrpSpPr>
          <p:grpSpPr>
            <a:xfrm>
              <a:off x="3808080" y="2266560"/>
              <a:ext cx="723960" cy="1145160"/>
              <a:chOff x="3808080" y="2266560"/>
              <a:chExt cx="723960" cy="1145160"/>
            </a:xfrm>
          </p:grpSpPr>
          <p:sp>
            <p:nvSpPr>
              <p:cNvPr id="87" name="CustomShape 44"/>
              <p:cNvSpPr/>
              <p:nvPr/>
            </p:nvSpPr>
            <p:spPr>
              <a:xfrm rot="2391600">
                <a:off x="3808080" y="2653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8" name="CustomShape 45"/>
              <p:cNvSpPr/>
              <p:nvPr/>
            </p:nvSpPr>
            <p:spPr>
              <a:xfrm rot="8408400">
                <a:off x="4082040" y="26352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89" name="CustomShape 46"/>
              <p:cNvSpPr/>
              <p:nvPr/>
            </p:nvSpPr>
            <p:spPr>
              <a:xfrm rot="2391600">
                <a:off x="3807720" y="2896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0" name="CustomShape 47"/>
              <p:cNvSpPr/>
              <p:nvPr/>
            </p:nvSpPr>
            <p:spPr>
              <a:xfrm rot="8408400">
                <a:off x="4082040" y="28785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1" name="CustomShape 48"/>
              <p:cNvSpPr/>
              <p:nvPr/>
            </p:nvSpPr>
            <p:spPr>
              <a:xfrm rot="2391600">
                <a:off x="3808080" y="240984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2" name="CustomShape 49"/>
              <p:cNvSpPr/>
              <p:nvPr/>
            </p:nvSpPr>
            <p:spPr>
              <a:xfrm rot="8408400">
                <a:off x="4082040" y="239148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3" name="CustomShape 50"/>
              <p:cNvSpPr/>
              <p:nvPr/>
            </p:nvSpPr>
            <p:spPr>
              <a:xfrm rot="2391600">
                <a:off x="3808080" y="312336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4" name="CustomShape 51"/>
              <p:cNvSpPr/>
              <p:nvPr/>
            </p:nvSpPr>
            <p:spPr>
              <a:xfrm rot="8408400">
                <a:off x="4082040" y="3105000"/>
                <a:ext cx="449640" cy="16308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95" name="Group 52"/>
            <p:cNvGrpSpPr/>
            <p:nvPr/>
          </p:nvGrpSpPr>
          <p:grpSpPr>
            <a:xfrm>
              <a:off x="4544280" y="1539360"/>
              <a:ext cx="1302480" cy="1264320"/>
              <a:chOff x="4544280" y="1539360"/>
              <a:chExt cx="1302480" cy="1264320"/>
            </a:xfrm>
          </p:grpSpPr>
          <p:sp>
            <p:nvSpPr>
              <p:cNvPr id="96" name="CustomShape 53"/>
              <p:cNvSpPr/>
              <p:nvPr/>
            </p:nvSpPr>
            <p:spPr>
              <a:xfrm rot="10800000">
                <a:off x="5203080" y="215928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7" name="CustomShape 54"/>
              <p:cNvSpPr/>
              <p:nvPr/>
            </p:nvSpPr>
            <p:spPr>
              <a:xfrm rot="10800000">
                <a:off x="5203080" y="153936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8" name="CustomShape 55"/>
              <p:cNvSpPr/>
              <p:nvPr/>
            </p:nvSpPr>
            <p:spPr>
              <a:xfrm rot="10800000">
                <a:off x="4547160" y="15530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99" name="CustomShape 56"/>
              <p:cNvSpPr/>
              <p:nvPr/>
            </p:nvSpPr>
            <p:spPr>
              <a:xfrm rot="10800000">
                <a:off x="4544280" y="2161440"/>
                <a:ext cx="643680" cy="642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00" name="Group 57"/>
            <p:cNvGrpSpPr/>
            <p:nvPr/>
          </p:nvGrpSpPr>
          <p:grpSpPr>
            <a:xfrm>
              <a:off x="5515200" y="360"/>
              <a:ext cx="1260000" cy="1313640"/>
              <a:chOff x="5515200" y="360"/>
              <a:chExt cx="1260000" cy="1313640"/>
            </a:xfrm>
          </p:grpSpPr>
          <p:sp>
            <p:nvSpPr>
              <p:cNvPr id="101" name="CustomShape 58"/>
              <p:cNvSpPr/>
              <p:nvPr/>
            </p:nvSpPr>
            <p:spPr>
              <a:xfrm rot="10800000">
                <a:off x="6148800" y="65664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2" name="CustomShape 59"/>
              <p:cNvSpPr/>
              <p:nvPr/>
            </p:nvSpPr>
            <p:spPr>
              <a:xfrm rot="10800000">
                <a:off x="5528880" y="23400"/>
                <a:ext cx="620640" cy="6555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3" name="CustomShape 60"/>
              <p:cNvSpPr/>
              <p:nvPr/>
            </p:nvSpPr>
            <p:spPr>
              <a:xfrm rot="10800000">
                <a:off x="6154560" y="0"/>
                <a:ext cx="620640" cy="655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4" name="CustomShape 61"/>
              <p:cNvSpPr/>
              <p:nvPr/>
            </p:nvSpPr>
            <p:spPr>
              <a:xfrm rot="10800000">
                <a:off x="5832720" y="98532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5" name="CustomShape 62"/>
              <p:cNvSpPr/>
              <p:nvPr/>
            </p:nvSpPr>
            <p:spPr>
              <a:xfrm rot="10800000">
                <a:off x="5832720" y="66816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6" name="CustomShape 63"/>
              <p:cNvSpPr/>
              <p:nvPr/>
            </p:nvSpPr>
            <p:spPr>
              <a:xfrm rot="10800000">
                <a:off x="5516280" y="6750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07" name="CustomShape 64"/>
              <p:cNvSpPr/>
              <p:nvPr/>
            </p:nvSpPr>
            <p:spPr>
              <a:xfrm rot="10800000">
                <a:off x="5515200" y="986400"/>
                <a:ext cx="309960" cy="32760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08" name="CustomShape 65"/>
            <p:cNvSpPr/>
            <p:nvPr/>
          </p:nvSpPr>
          <p:spPr>
            <a:xfrm>
              <a:off x="5965560" y="2507040"/>
              <a:ext cx="779400" cy="74916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9" name="CustomShape 66"/>
            <p:cNvSpPr/>
            <p:nvPr/>
          </p:nvSpPr>
          <p:spPr>
            <a:xfrm rot="10800000">
              <a:off x="5965920" y="1577880"/>
              <a:ext cx="907920" cy="92844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10" name="CustomShape 67"/>
          <p:cNvSpPr/>
          <p:nvPr/>
        </p:nvSpPr>
        <p:spPr>
          <a:xfrm rot="10800000" flipH="1">
            <a:off x="0" y="-58680"/>
            <a:ext cx="6857280" cy="27666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1" name="CustomShape 68"/>
          <p:cNvSpPr/>
          <p:nvPr/>
        </p:nvSpPr>
        <p:spPr>
          <a:xfrm rot="10800000" flipV="1">
            <a:off x="-118800" y="6423480"/>
            <a:ext cx="6992640" cy="27198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69"/>
          <p:cNvSpPr/>
          <p:nvPr/>
        </p:nvSpPr>
        <p:spPr>
          <a:xfrm>
            <a:off x="195120" y="543960"/>
            <a:ext cx="1794122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3000" b="1" strike="noStrike" spc="-1" dirty="0">
                <a:solidFill>
                  <a:srgbClr val="FFFFFF"/>
                </a:solidFill>
                <a:latin typeface="Segoe UI"/>
                <a:ea typeface="DejaVu Sans"/>
              </a:rPr>
              <a:t>2022 год</a:t>
            </a:r>
            <a:endParaRPr lang="ru-RU" sz="3000" b="0" strike="noStrike" spc="-1" dirty="0">
              <a:latin typeface="Arial"/>
            </a:endParaRPr>
          </a:p>
        </p:txBody>
      </p:sp>
      <p:grpSp>
        <p:nvGrpSpPr>
          <p:cNvPr id="113" name="Group 70"/>
          <p:cNvGrpSpPr/>
          <p:nvPr/>
        </p:nvGrpSpPr>
        <p:grpSpPr>
          <a:xfrm>
            <a:off x="109800" y="4327200"/>
            <a:ext cx="6645240" cy="4716720"/>
            <a:chOff x="109800" y="4327200"/>
            <a:chExt cx="6645240" cy="4716720"/>
          </a:xfrm>
        </p:grpSpPr>
        <p:grpSp>
          <p:nvGrpSpPr>
            <p:cNvPr id="114" name="Group 71"/>
            <p:cNvGrpSpPr/>
            <p:nvPr/>
          </p:nvGrpSpPr>
          <p:grpSpPr>
            <a:xfrm>
              <a:off x="109800" y="4363200"/>
              <a:ext cx="2475720" cy="4671720"/>
              <a:chOff x="109800" y="4363200"/>
              <a:chExt cx="2475720" cy="4671720"/>
            </a:xfrm>
          </p:grpSpPr>
          <p:grpSp>
            <p:nvGrpSpPr>
              <p:cNvPr id="115" name="Group 72"/>
              <p:cNvGrpSpPr/>
              <p:nvPr/>
            </p:nvGrpSpPr>
            <p:grpSpPr>
              <a:xfrm>
                <a:off x="109800" y="4363200"/>
                <a:ext cx="2475720" cy="2396520"/>
                <a:chOff x="109800" y="4363200"/>
                <a:chExt cx="2475720" cy="2396520"/>
              </a:xfrm>
            </p:grpSpPr>
            <p:sp>
              <p:nvSpPr>
                <p:cNvPr id="116" name="CustomShape 73"/>
                <p:cNvSpPr/>
                <p:nvPr/>
              </p:nvSpPr>
              <p:spPr>
                <a:xfrm>
                  <a:off x="10980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7" name="CustomShape 74"/>
                <p:cNvSpPr/>
                <p:nvPr/>
              </p:nvSpPr>
              <p:spPr>
                <a:xfrm>
                  <a:off x="1358640" y="436320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8" name="CustomShape 75"/>
                <p:cNvSpPr/>
                <p:nvPr/>
              </p:nvSpPr>
              <p:spPr>
                <a:xfrm>
                  <a:off x="109800" y="5604120"/>
                  <a:ext cx="122580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19" name="CustomShape 76"/>
                <p:cNvSpPr/>
                <p:nvPr/>
              </p:nvSpPr>
              <p:spPr>
                <a:xfrm>
                  <a:off x="1359360" y="5604120"/>
                  <a:ext cx="1226160" cy="11556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20" name="Group 77"/>
              <p:cNvGrpSpPr/>
              <p:nvPr/>
            </p:nvGrpSpPr>
            <p:grpSpPr>
              <a:xfrm>
                <a:off x="120600" y="6735240"/>
                <a:ext cx="2377080" cy="2299680"/>
                <a:chOff x="120600" y="6735240"/>
                <a:chExt cx="2377080" cy="2299680"/>
              </a:xfrm>
            </p:grpSpPr>
            <p:sp>
              <p:nvSpPr>
                <p:cNvPr id="121" name="CustomShape 78"/>
                <p:cNvSpPr/>
                <p:nvPr/>
              </p:nvSpPr>
              <p:spPr>
                <a:xfrm rot="2545800">
                  <a:off x="109800" y="720540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2" name="CustomShape 79"/>
                <p:cNvSpPr/>
                <p:nvPr/>
              </p:nvSpPr>
              <p:spPr>
                <a:xfrm rot="8254200">
                  <a:off x="996120" y="7171920"/>
                  <a:ext cx="151164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3" name="CustomShape 80"/>
                <p:cNvSpPr/>
                <p:nvPr/>
              </p:nvSpPr>
              <p:spPr>
                <a:xfrm rot="8254200">
                  <a:off x="121680" y="804096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4" name="CustomShape 81"/>
                <p:cNvSpPr/>
                <p:nvPr/>
              </p:nvSpPr>
              <p:spPr>
                <a:xfrm rot="13345800">
                  <a:off x="969480" y="8041680"/>
                  <a:ext cx="1511280" cy="55620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</p:grpSp>
        <p:grpSp>
          <p:nvGrpSpPr>
            <p:cNvPr id="125" name="Group 82"/>
            <p:cNvGrpSpPr/>
            <p:nvPr/>
          </p:nvGrpSpPr>
          <p:grpSpPr>
            <a:xfrm>
              <a:off x="2946600" y="4327200"/>
              <a:ext cx="1733040" cy="1898640"/>
              <a:chOff x="2946600" y="4327200"/>
              <a:chExt cx="1733040" cy="1898640"/>
            </a:xfrm>
          </p:grpSpPr>
          <p:grpSp>
            <p:nvGrpSpPr>
              <p:cNvPr id="126" name="Group 83"/>
              <p:cNvGrpSpPr/>
              <p:nvPr/>
            </p:nvGrpSpPr>
            <p:grpSpPr>
              <a:xfrm>
                <a:off x="3835440" y="5318640"/>
                <a:ext cx="844200" cy="893160"/>
                <a:chOff x="3835440" y="5318640"/>
                <a:chExt cx="844200" cy="893160"/>
              </a:xfrm>
            </p:grpSpPr>
            <p:sp>
              <p:nvSpPr>
                <p:cNvPr id="127" name="CustomShape 84"/>
                <p:cNvSpPr/>
                <p:nvPr/>
              </p:nvSpPr>
              <p:spPr>
                <a:xfrm rot="2806800">
                  <a:off x="3825000" y="548460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8" name="CustomShape 85"/>
                <p:cNvSpPr/>
                <p:nvPr/>
              </p:nvSpPr>
              <p:spPr>
                <a:xfrm rot="7993200">
                  <a:off x="4123080" y="549756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29" name="CustomShape 86"/>
                <p:cNvSpPr/>
                <p:nvPr/>
              </p:nvSpPr>
              <p:spPr>
                <a:xfrm rot="7993200">
                  <a:off x="3820680" y="5837040"/>
                  <a:ext cx="563040" cy="20088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0" name="CustomShape 87"/>
                <p:cNvSpPr/>
                <p:nvPr/>
              </p:nvSpPr>
              <p:spPr>
                <a:xfrm rot="13606800">
                  <a:off x="4143600" y="5834520"/>
                  <a:ext cx="546120" cy="20736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1" name="Group 88"/>
              <p:cNvGrpSpPr/>
              <p:nvPr/>
            </p:nvGrpSpPr>
            <p:grpSpPr>
              <a:xfrm>
                <a:off x="2946600" y="5338080"/>
                <a:ext cx="857520" cy="887760"/>
                <a:chOff x="2946600" y="5338080"/>
                <a:chExt cx="857520" cy="887760"/>
              </a:xfrm>
            </p:grpSpPr>
            <p:sp>
              <p:nvSpPr>
                <p:cNvPr id="132" name="CustomShape 89"/>
                <p:cNvSpPr/>
                <p:nvPr/>
              </p:nvSpPr>
              <p:spPr>
                <a:xfrm rot="10800000">
                  <a:off x="3380400" y="57736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3" name="CustomShape 90"/>
                <p:cNvSpPr/>
                <p:nvPr/>
              </p:nvSpPr>
              <p:spPr>
                <a:xfrm rot="10800000">
                  <a:off x="3380400" y="533808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4" name="CustomShape 91"/>
                <p:cNvSpPr/>
                <p:nvPr/>
              </p:nvSpPr>
              <p:spPr>
                <a:xfrm rot="10800000">
                  <a:off x="2948400" y="534780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5" name="CustomShape 92"/>
                <p:cNvSpPr/>
                <p:nvPr/>
              </p:nvSpPr>
              <p:spPr>
                <a:xfrm rot="10800000">
                  <a:off x="2946600" y="5775120"/>
                  <a:ext cx="423720" cy="450720"/>
                </a:xfrm>
                <a:prstGeom prst="diamond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grpSp>
            <p:nvGrpSpPr>
              <p:cNvPr id="136" name="Group 93"/>
              <p:cNvGrpSpPr/>
              <p:nvPr/>
            </p:nvGrpSpPr>
            <p:grpSpPr>
              <a:xfrm>
                <a:off x="3814920" y="4327200"/>
                <a:ext cx="855720" cy="935280"/>
                <a:chOff x="3814920" y="4327200"/>
                <a:chExt cx="855720" cy="935280"/>
              </a:xfrm>
            </p:grpSpPr>
            <p:sp>
              <p:nvSpPr>
                <p:cNvPr id="137" name="CustomShape 94"/>
                <p:cNvSpPr/>
                <p:nvPr/>
              </p:nvSpPr>
              <p:spPr>
                <a:xfrm>
                  <a:off x="3814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8" name="CustomShape 95"/>
                <p:cNvSpPr/>
                <p:nvPr/>
              </p:nvSpPr>
              <p:spPr>
                <a:xfrm>
                  <a:off x="4246920" y="432720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39" name="CustomShape 96"/>
                <p:cNvSpPr/>
                <p:nvPr/>
              </p:nvSpPr>
              <p:spPr>
                <a:xfrm>
                  <a:off x="3814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  <p:sp>
              <p:nvSpPr>
                <p:cNvPr id="140" name="CustomShape 97"/>
                <p:cNvSpPr/>
                <p:nvPr/>
              </p:nvSpPr>
              <p:spPr>
                <a:xfrm>
                  <a:off x="4246920" y="4811760"/>
                  <a:ext cx="423720" cy="450720"/>
                </a:xfrm>
                <a:prstGeom prst="ellipse">
                  <a:avLst/>
                </a:prstGeom>
                <a:solidFill>
                  <a:srgbClr val="F2F2F2">
                    <a:alpha val="15000"/>
                  </a:srgbClr>
                </a:solidFill>
                <a:ln w="0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/>
              </p:style>
            </p:sp>
          </p:grpSp>
          <p:sp>
            <p:nvSpPr>
              <p:cNvPr id="141" name="CustomShape 98"/>
              <p:cNvSpPr/>
              <p:nvPr/>
            </p:nvSpPr>
            <p:spPr>
              <a:xfrm rot="10800000">
                <a:off x="2946960" y="4358520"/>
                <a:ext cx="847800" cy="90216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2" name="Group 99"/>
            <p:cNvGrpSpPr/>
            <p:nvPr/>
          </p:nvGrpSpPr>
          <p:grpSpPr>
            <a:xfrm>
              <a:off x="2718360" y="6413040"/>
              <a:ext cx="833760" cy="905400"/>
              <a:chOff x="2718360" y="6413040"/>
              <a:chExt cx="833760" cy="905400"/>
            </a:xfrm>
          </p:grpSpPr>
          <p:sp>
            <p:nvSpPr>
              <p:cNvPr id="143" name="CustomShape 100"/>
              <p:cNvSpPr/>
              <p:nvPr/>
            </p:nvSpPr>
            <p:spPr>
              <a:xfrm rot="5400000">
                <a:off x="3124080" y="64252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4" name="CustomShape 101"/>
              <p:cNvSpPr/>
              <p:nvPr/>
            </p:nvSpPr>
            <p:spPr>
              <a:xfrm rot="5400000">
                <a:off x="3124080" y="68742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5" name="CustomShape 102"/>
              <p:cNvSpPr/>
              <p:nvPr/>
            </p:nvSpPr>
            <p:spPr>
              <a:xfrm rot="5400000">
                <a:off x="2706120" y="644148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6" name="CustomShape 103"/>
              <p:cNvSpPr/>
              <p:nvPr/>
            </p:nvSpPr>
            <p:spPr>
              <a:xfrm rot="5400000">
                <a:off x="2706120" y="6890400"/>
                <a:ext cx="440280" cy="415800"/>
              </a:xfrm>
              <a:prstGeom prst="rtTriangl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47" name="Group 104"/>
            <p:cNvGrpSpPr/>
            <p:nvPr/>
          </p:nvGrpSpPr>
          <p:grpSpPr>
            <a:xfrm>
              <a:off x="4093200" y="8099280"/>
              <a:ext cx="844200" cy="896760"/>
              <a:chOff x="4093200" y="8099280"/>
              <a:chExt cx="844200" cy="896760"/>
            </a:xfrm>
          </p:grpSpPr>
          <p:sp>
            <p:nvSpPr>
              <p:cNvPr id="148" name="CustomShape 105"/>
              <p:cNvSpPr/>
              <p:nvPr/>
            </p:nvSpPr>
            <p:spPr>
              <a:xfrm rot="2815200">
                <a:off x="4082040" y="8265960"/>
                <a:ext cx="54684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49" name="CustomShape 106"/>
              <p:cNvSpPr/>
              <p:nvPr/>
            </p:nvSpPr>
            <p:spPr>
              <a:xfrm rot="7985400">
                <a:off x="4380120" y="827964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0" name="CustomShape 107"/>
              <p:cNvSpPr/>
              <p:nvPr/>
            </p:nvSpPr>
            <p:spPr>
              <a:xfrm rot="7985400">
                <a:off x="4077720" y="8620560"/>
                <a:ext cx="564120" cy="20124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1" name="CustomShape 108"/>
              <p:cNvSpPr/>
              <p:nvPr/>
            </p:nvSpPr>
            <p:spPr>
              <a:xfrm rot="13614600">
                <a:off x="4401000" y="8618400"/>
                <a:ext cx="547200" cy="2073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52" name="Group 109"/>
            <p:cNvGrpSpPr/>
            <p:nvPr/>
          </p:nvGrpSpPr>
          <p:grpSpPr>
            <a:xfrm>
              <a:off x="2615400" y="7465680"/>
              <a:ext cx="981360" cy="1578240"/>
              <a:chOff x="2615400" y="7465680"/>
              <a:chExt cx="981360" cy="1578240"/>
            </a:xfrm>
          </p:grpSpPr>
          <p:sp>
            <p:nvSpPr>
              <p:cNvPr id="153" name="CustomShape 110"/>
              <p:cNvSpPr/>
              <p:nvPr/>
            </p:nvSpPr>
            <p:spPr>
              <a:xfrm rot="2434200">
                <a:off x="2614320" y="799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4" name="CustomShape 111"/>
              <p:cNvSpPr/>
              <p:nvPr/>
            </p:nvSpPr>
            <p:spPr>
              <a:xfrm rot="8365800">
                <a:off x="2984400" y="79754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5" name="CustomShape 112"/>
              <p:cNvSpPr/>
              <p:nvPr/>
            </p:nvSpPr>
            <p:spPr>
              <a:xfrm rot="2434200">
                <a:off x="2614320" y="833436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6" name="CustomShape 113"/>
              <p:cNvSpPr/>
              <p:nvPr/>
            </p:nvSpPr>
            <p:spPr>
              <a:xfrm rot="8365800">
                <a:off x="2984400" y="831168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7" name="CustomShape 114"/>
              <p:cNvSpPr/>
              <p:nvPr/>
            </p:nvSpPr>
            <p:spPr>
              <a:xfrm rot="2434200">
                <a:off x="2614320" y="766080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8" name="CustomShape 115"/>
              <p:cNvSpPr/>
              <p:nvPr/>
            </p:nvSpPr>
            <p:spPr>
              <a:xfrm rot="8365800">
                <a:off x="2984400" y="76381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59" name="CustomShape 116"/>
              <p:cNvSpPr/>
              <p:nvPr/>
            </p:nvSpPr>
            <p:spPr>
              <a:xfrm rot="2434200">
                <a:off x="2614320" y="864792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0" name="CustomShape 117"/>
              <p:cNvSpPr/>
              <p:nvPr/>
            </p:nvSpPr>
            <p:spPr>
              <a:xfrm rot="8365800">
                <a:off x="2984400" y="8625240"/>
                <a:ext cx="613080" cy="22356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1" name="Group 118"/>
            <p:cNvGrpSpPr/>
            <p:nvPr/>
          </p:nvGrpSpPr>
          <p:grpSpPr>
            <a:xfrm>
              <a:off x="3612600" y="6456240"/>
              <a:ext cx="1757520" cy="1749600"/>
              <a:chOff x="3612600" y="6456240"/>
              <a:chExt cx="1757520" cy="1749600"/>
            </a:xfrm>
          </p:grpSpPr>
          <p:sp>
            <p:nvSpPr>
              <p:cNvPr id="162" name="CustomShape 119"/>
              <p:cNvSpPr/>
              <p:nvPr/>
            </p:nvSpPr>
            <p:spPr>
              <a:xfrm rot="10800000">
                <a:off x="4501440" y="731376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3" name="CustomShape 120"/>
              <p:cNvSpPr/>
              <p:nvPr/>
            </p:nvSpPr>
            <p:spPr>
              <a:xfrm rot="10800000">
                <a:off x="4501440" y="645624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4" name="CustomShape 121"/>
              <p:cNvSpPr/>
              <p:nvPr/>
            </p:nvSpPr>
            <p:spPr>
              <a:xfrm rot="10800000">
                <a:off x="3616200" y="647532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5" name="CustomShape 122"/>
              <p:cNvSpPr/>
              <p:nvPr/>
            </p:nvSpPr>
            <p:spPr>
              <a:xfrm rot="10800000">
                <a:off x="3612600" y="7317000"/>
                <a:ext cx="868680" cy="8888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grpSp>
          <p:nvGrpSpPr>
            <p:cNvPr id="166" name="Group 123"/>
            <p:cNvGrpSpPr/>
            <p:nvPr/>
          </p:nvGrpSpPr>
          <p:grpSpPr>
            <a:xfrm>
              <a:off x="4922280" y="4327920"/>
              <a:ext cx="1699560" cy="1816560"/>
              <a:chOff x="4922280" y="4327920"/>
              <a:chExt cx="1699560" cy="1816560"/>
            </a:xfrm>
          </p:grpSpPr>
          <p:sp>
            <p:nvSpPr>
              <p:cNvPr id="167" name="CustomShape 124"/>
              <p:cNvSpPr/>
              <p:nvPr/>
            </p:nvSpPr>
            <p:spPr>
              <a:xfrm rot="10800000">
                <a:off x="5777280" y="523620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8" name="CustomShape 125"/>
              <p:cNvSpPr/>
              <p:nvPr/>
            </p:nvSpPr>
            <p:spPr>
              <a:xfrm rot="10800000">
                <a:off x="4941000" y="4360320"/>
                <a:ext cx="837000" cy="907200"/>
              </a:xfrm>
              <a:prstGeom prst="rect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69" name="CustomShape 126"/>
              <p:cNvSpPr/>
              <p:nvPr/>
            </p:nvSpPr>
            <p:spPr>
              <a:xfrm rot="10800000">
                <a:off x="5784840" y="4327920"/>
                <a:ext cx="837000" cy="907200"/>
              </a:xfrm>
              <a:prstGeom prst="ellipse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0" name="CustomShape 127"/>
              <p:cNvSpPr/>
              <p:nvPr/>
            </p:nvSpPr>
            <p:spPr>
              <a:xfrm rot="10800000">
                <a:off x="5350680" y="56901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1" name="CustomShape 128"/>
              <p:cNvSpPr/>
              <p:nvPr/>
            </p:nvSpPr>
            <p:spPr>
              <a:xfrm rot="10800000">
                <a:off x="5350680" y="52520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2" name="CustomShape 129"/>
              <p:cNvSpPr/>
              <p:nvPr/>
            </p:nvSpPr>
            <p:spPr>
              <a:xfrm rot="10800000">
                <a:off x="4924080" y="526176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  <p:sp>
            <p:nvSpPr>
              <p:cNvPr id="173" name="CustomShape 130"/>
              <p:cNvSpPr/>
              <p:nvPr/>
            </p:nvSpPr>
            <p:spPr>
              <a:xfrm rot="10800000">
                <a:off x="4922280" y="5691240"/>
                <a:ext cx="418320" cy="453240"/>
              </a:xfrm>
              <a:prstGeom prst="diamond">
                <a:avLst/>
              </a:prstGeom>
              <a:solidFill>
                <a:srgbClr val="F2F2F2">
                  <a:alpha val="15000"/>
                </a:srgbClr>
              </a:solidFill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</p:sp>
        </p:grpSp>
        <p:sp>
          <p:nvSpPr>
            <p:cNvPr id="174" name="CustomShape 131"/>
            <p:cNvSpPr/>
            <p:nvPr/>
          </p:nvSpPr>
          <p:spPr>
            <a:xfrm>
              <a:off x="5529960" y="7795080"/>
              <a:ext cx="1051560" cy="1036440"/>
            </a:xfrm>
            <a:prstGeom prst="rtTriangl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132"/>
            <p:cNvSpPr/>
            <p:nvPr/>
          </p:nvSpPr>
          <p:spPr>
            <a:xfrm rot="10800000">
              <a:off x="5530320" y="6510600"/>
              <a:ext cx="1224720" cy="1284480"/>
            </a:xfrm>
            <a:prstGeom prst="ellipse">
              <a:avLst/>
            </a:prstGeom>
            <a:solidFill>
              <a:srgbClr val="F2F2F2">
                <a:alpha val="15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76" name="CustomShape 133"/>
          <p:cNvSpPr/>
          <p:nvPr/>
        </p:nvSpPr>
        <p:spPr>
          <a:xfrm>
            <a:off x="1511280" y="7002720"/>
            <a:ext cx="3428280" cy="638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Консолидированный</a:t>
            </a:r>
            <a:r>
              <a:rPr lang="ru-RU" sz="1600" b="1" strike="noStrike" spc="-1">
                <a:solidFill>
                  <a:srgbClr val="215968"/>
                </a:solidFill>
                <a:latin typeface="Calibri"/>
                <a:ea typeface="DejaVu Sans"/>
              </a:rPr>
              <a:t> </a:t>
            </a: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бюджет </a:t>
            </a: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800" b="1" strike="noStrike" spc="-1">
                <a:solidFill>
                  <a:srgbClr val="215968"/>
                </a:solidFill>
                <a:latin typeface="Calibri"/>
                <a:ea typeface="DejaVu Sans"/>
              </a:rPr>
              <a:t>Новокубанского района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7" name="CustomShape 134"/>
          <p:cNvSpPr/>
          <p:nvPr/>
        </p:nvSpPr>
        <p:spPr>
          <a:xfrm>
            <a:off x="783360" y="7278840"/>
            <a:ext cx="6059520" cy="1735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r">
              <a:lnSpc>
                <a:spcPct val="100000"/>
              </a:lnSpc>
            </a:pPr>
            <a:r>
              <a:rPr lang="ru-RU" sz="1800" b="0" strike="noStrike" spc="-1">
                <a:solidFill>
                  <a:srgbClr val="FFFFFF"/>
                </a:solidFill>
                <a:latin typeface="Calibri"/>
                <a:ea typeface="DejaVu Sans"/>
              </a:rPr>
              <a:t>- </a:t>
            </a: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это свод бюджетов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муниципального образования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Новокубанский район, городского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поселения  и 8 сельских поселений района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без учета межбюджетных трансфертами между </a:t>
            </a:r>
            <a:endParaRPr lang="ru-RU" sz="1800" b="0" strike="noStrike" spc="-1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800" b="1" strike="noStrike" spc="-1">
                <a:solidFill>
                  <a:srgbClr val="FFFFFF"/>
                </a:solidFill>
                <a:latin typeface="Calibri"/>
                <a:ea typeface="DejaVu Sans"/>
              </a:rPr>
              <a:t>этими бюджетами</a:t>
            </a:r>
            <a:endParaRPr lang="ru-RU" sz="1800" b="0" strike="noStrike" spc="-1">
              <a:latin typeface="Arial"/>
            </a:endParaRPr>
          </a:p>
        </p:txBody>
      </p:sp>
      <p:sp>
        <p:nvSpPr>
          <p:cNvPr id="178" name="CustomShape 135"/>
          <p:cNvSpPr/>
          <p:nvPr/>
        </p:nvSpPr>
        <p:spPr>
          <a:xfrm>
            <a:off x="82440" y="14796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январь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79" name="CustomShape 136"/>
          <p:cNvSpPr/>
          <p:nvPr/>
        </p:nvSpPr>
        <p:spPr>
          <a:xfrm>
            <a:off x="82440" y="226584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март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0" name="CustomShape 137"/>
          <p:cNvSpPr/>
          <p:nvPr/>
        </p:nvSpPr>
        <p:spPr>
          <a:xfrm>
            <a:off x="82440" y="4565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сентябрь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1" name="CustomShape 138"/>
          <p:cNvSpPr/>
          <p:nvPr/>
        </p:nvSpPr>
        <p:spPr>
          <a:xfrm>
            <a:off x="82440" y="187380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февраль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2" name="CustomShape 139"/>
          <p:cNvSpPr/>
          <p:nvPr/>
        </p:nvSpPr>
        <p:spPr>
          <a:xfrm>
            <a:off x="82440" y="2646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апрель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3" name="CustomShape 140"/>
          <p:cNvSpPr/>
          <p:nvPr/>
        </p:nvSpPr>
        <p:spPr>
          <a:xfrm>
            <a:off x="82440" y="37875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июль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4" name="CustomShape 141"/>
          <p:cNvSpPr/>
          <p:nvPr/>
        </p:nvSpPr>
        <p:spPr>
          <a:xfrm>
            <a:off x="82440" y="302436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май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5" name="CustomShape 142"/>
          <p:cNvSpPr/>
          <p:nvPr/>
        </p:nvSpPr>
        <p:spPr>
          <a:xfrm>
            <a:off x="79920" y="533736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ноябрь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6" name="CustomShape 143"/>
          <p:cNvSpPr/>
          <p:nvPr/>
        </p:nvSpPr>
        <p:spPr>
          <a:xfrm>
            <a:off x="82440" y="340452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июнь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7" name="CustomShape 144"/>
          <p:cNvSpPr/>
          <p:nvPr/>
        </p:nvSpPr>
        <p:spPr>
          <a:xfrm>
            <a:off x="81000" y="4950720"/>
            <a:ext cx="1337040" cy="34056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октябрь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8" name="CustomShape 145"/>
          <p:cNvSpPr/>
          <p:nvPr/>
        </p:nvSpPr>
        <p:spPr>
          <a:xfrm>
            <a:off x="82440" y="4174200"/>
            <a:ext cx="1337040" cy="340560"/>
          </a:xfrm>
          <a:prstGeom prst="roundRect">
            <a:avLst>
              <a:gd name="adj" fmla="val 16667"/>
            </a:avLst>
          </a:prstGeom>
          <a:solidFill>
            <a:srgbClr val="E6B9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август</a:t>
            </a:r>
            <a:endParaRPr lang="ru-RU" sz="2100" b="0" strike="noStrike" spc="-1">
              <a:latin typeface="Arial"/>
            </a:endParaRPr>
          </a:p>
        </p:txBody>
      </p:sp>
      <p:sp>
        <p:nvSpPr>
          <p:cNvPr id="189" name="CustomShape 146"/>
          <p:cNvSpPr/>
          <p:nvPr/>
        </p:nvSpPr>
        <p:spPr>
          <a:xfrm>
            <a:off x="65160" y="5722560"/>
            <a:ext cx="1364400" cy="316800"/>
          </a:xfrm>
          <a:prstGeom prst="roundRect">
            <a:avLst>
              <a:gd name="adj" fmla="val 1666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100" b="0" strike="noStrike" spc="-1">
                <a:solidFill>
                  <a:srgbClr val="215968"/>
                </a:solidFill>
                <a:latin typeface="Times New Roman"/>
                <a:ea typeface="DejaVu Sans"/>
              </a:rPr>
              <a:t>декабрь</a:t>
            </a:r>
            <a:endParaRPr lang="ru-RU" sz="2100" b="0" strike="noStrike" spc="-1">
              <a:latin typeface="Arial"/>
            </a:endParaRPr>
          </a:p>
        </p:txBody>
      </p:sp>
      <p:pic>
        <p:nvPicPr>
          <p:cNvPr id="190" name="Picture 14" descr="https://adm-sovetskoe.ru/upload/medialibrary/fa2/fa2f3e881a6ab5a94ea44ef797fc9f51.jpg"/>
          <p:cNvPicPr/>
          <p:nvPr/>
        </p:nvPicPr>
        <p:blipFill>
          <a:blip r:embed="rId2"/>
          <a:stretch/>
        </p:blipFill>
        <p:spPr>
          <a:xfrm flipH="1">
            <a:off x="3501720" y="5387400"/>
            <a:ext cx="406440" cy="5500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1" name="Picture 12" descr="https://pp.userapi.com/c850016/v850016452/9e08b/6XKAfjYz5OY.jpg?ava=1"/>
          <p:cNvPicPr/>
          <p:nvPr/>
        </p:nvPicPr>
        <p:blipFill>
          <a:blip r:embed="rId3"/>
          <a:stretch/>
        </p:blipFill>
        <p:spPr>
          <a:xfrm>
            <a:off x="3501000" y="4662360"/>
            <a:ext cx="406440" cy="5540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2" name="Рисунок 229" descr="прикубанска.gif"/>
          <p:cNvPicPr/>
          <p:nvPr/>
        </p:nvPicPr>
        <p:blipFill>
          <a:blip r:embed="rId4"/>
          <a:stretch/>
        </p:blipFill>
        <p:spPr>
          <a:xfrm>
            <a:off x="2925000" y="5387400"/>
            <a:ext cx="40248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3" name="Рисунок 230" descr="novoselskoe_selo_coa.gif"/>
          <p:cNvPicPr/>
          <p:nvPr/>
        </p:nvPicPr>
        <p:blipFill>
          <a:blip r:embed="rId5"/>
          <a:stretch/>
        </p:blipFill>
        <p:spPr>
          <a:xfrm>
            <a:off x="292788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" name="Picture 8" descr="https://im0-tub-ru.yandex.net/i?id=b8e081db8a79e9bc73b1c35eff5f8794&amp;n=13"/>
          <p:cNvPicPr/>
          <p:nvPr/>
        </p:nvPicPr>
        <p:blipFill>
          <a:blip r:embed="rId6"/>
          <a:stretch/>
        </p:blipFill>
        <p:spPr>
          <a:xfrm>
            <a:off x="2349000" y="5387400"/>
            <a:ext cx="3996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5" name="Picture 6" descr="https://cdn.turkaramamotoru.com/ru/selskoe-poselenie-komsomolskij-5686.jpg"/>
          <p:cNvPicPr/>
          <p:nvPr/>
        </p:nvPicPr>
        <p:blipFill>
          <a:blip r:embed="rId7"/>
          <a:stretch/>
        </p:blipFill>
        <p:spPr>
          <a:xfrm>
            <a:off x="2349000" y="4659480"/>
            <a:ext cx="399600" cy="5569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6" name="Рисунок 233" descr="верхнекубанка.gif"/>
          <p:cNvPicPr/>
          <p:nvPr/>
        </p:nvPicPr>
        <p:blipFill>
          <a:blip r:embed="rId8"/>
          <a:stretch/>
        </p:blipFill>
        <p:spPr>
          <a:xfrm>
            <a:off x="1769040" y="5387400"/>
            <a:ext cx="403200" cy="55224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7" name="Рисунок 234" descr="бесскорбная.gif"/>
          <p:cNvPicPr/>
          <p:nvPr/>
        </p:nvPicPr>
        <p:blipFill>
          <a:blip r:embed="rId9"/>
          <a:stretch/>
        </p:blipFill>
        <p:spPr>
          <a:xfrm>
            <a:off x="1767960" y="4662360"/>
            <a:ext cx="404640" cy="55728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8" name="Picture 2" descr="https://www.bankgorodov.ru/public/photos/coa/313609_bi.jpg"/>
          <p:cNvPicPr/>
          <p:nvPr/>
        </p:nvPicPr>
        <p:blipFill>
          <a:blip r:embed="rId10"/>
          <a:stretch/>
        </p:blipFill>
        <p:spPr>
          <a:xfrm>
            <a:off x="1767960" y="3938400"/>
            <a:ext cx="404280" cy="576720"/>
          </a:xfrm>
          <a:prstGeom prst="rect">
            <a:avLst/>
          </a:prstGeom>
          <a:ln w="88900" cap="sq">
            <a:solidFill>
              <a:srgbClr val="FFFFFF"/>
            </a:solidFill>
            <a:miter/>
          </a:ln>
          <a:effectLst>
            <a:outerShdw blurRad="5508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99" name="CustomShape 147"/>
          <p:cNvSpPr/>
          <p:nvPr/>
        </p:nvSpPr>
        <p:spPr>
          <a:xfrm>
            <a:off x="2463480" y="3904200"/>
            <a:ext cx="3550320" cy="516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городское поселение  Новокубанское – административный центр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0" name="CustomShape 148"/>
          <p:cNvSpPr/>
          <p:nvPr/>
        </p:nvSpPr>
        <p:spPr>
          <a:xfrm>
            <a:off x="2264760" y="3204000"/>
            <a:ext cx="431064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Муниципальное образование Новокубанский район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1" name="CustomShape 149"/>
          <p:cNvSpPr/>
          <p:nvPr/>
        </p:nvSpPr>
        <p:spPr>
          <a:xfrm>
            <a:off x="4014360" y="4883760"/>
            <a:ext cx="2721600" cy="1155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Бесскорбненское, Верхнекубанское, Ковалевское, Ляпинское, Новосельское, Прикубанское, Прочноокопское, Советское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202" name="CustomShape 150"/>
          <p:cNvSpPr/>
          <p:nvPr/>
        </p:nvSpPr>
        <p:spPr>
          <a:xfrm>
            <a:off x="4138560" y="4599360"/>
            <a:ext cx="2538720" cy="30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0" strike="noStrike" spc="-1">
                <a:solidFill>
                  <a:srgbClr val="10243E"/>
                </a:solidFill>
                <a:latin typeface="Calibri"/>
                <a:ea typeface="DejaVu Sans"/>
              </a:rPr>
              <a:t>восемь сельских  поселений: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203" name="Рисунок 240" descr="novokubanskii_rayon_coa.gif"/>
          <p:cNvPicPr/>
          <p:nvPr/>
        </p:nvPicPr>
        <p:blipFill>
          <a:blip r:embed="rId11"/>
          <a:stretch/>
        </p:blipFill>
        <p:spPr>
          <a:xfrm>
            <a:off x="1714680" y="3086640"/>
            <a:ext cx="515880" cy="696600"/>
          </a:xfrm>
          <a:prstGeom prst="rect">
            <a:avLst/>
          </a:prstGeom>
          <a:ln w="0">
            <a:noFill/>
          </a:ln>
        </p:spPr>
      </p:pic>
      <p:grpSp>
        <p:nvGrpSpPr>
          <p:cNvPr id="204" name="Group 151"/>
          <p:cNvGrpSpPr/>
          <p:nvPr/>
        </p:nvGrpSpPr>
        <p:grpSpPr>
          <a:xfrm>
            <a:off x="5566680" y="434160"/>
            <a:ext cx="1276200" cy="807480"/>
            <a:chOff x="5566680" y="434160"/>
            <a:chExt cx="1276200" cy="807480"/>
          </a:xfrm>
        </p:grpSpPr>
        <p:sp>
          <p:nvSpPr>
            <p:cNvPr id="205" name="CustomShape 152"/>
            <p:cNvSpPr/>
            <p:nvPr/>
          </p:nvSpPr>
          <p:spPr>
            <a:xfrm>
              <a:off x="643752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2D5C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6" name="CustomShape 153"/>
            <p:cNvSpPr/>
            <p:nvPr/>
          </p:nvSpPr>
          <p:spPr>
            <a:xfrm>
              <a:off x="630432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4377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7" name="CustomShape 154"/>
            <p:cNvSpPr/>
            <p:nvPr/>
          </p:nvSpPr>
          <p:spPr>
            <a:xfrm>
              <a:off x="621936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519A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8" name="CustomShape 155"/>
            <p:cNvSpPr/>
            <p:nvPr/>
          </p:nvSpPr>
          <p:spPr>
            <a:xfrm>
              <a:off x="5784840" y="434880"/>
              <a:ext cx="40752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C2D74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09" name="CustomShape 156"/>
            <p:cNvSpPr/>
            <p:nvPr/>
          </p:nvSpPr>
          <p:spPr>
            <a:xfrm>
              <a:off x="600084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96BCA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0" name="CustomShape 157"/>
            <p:cNvSpPr/>
            <p:nvPr/>
          </p:nvSpPr>
          <p:spPr>
            <a:xfrm>
              <a:off x="5566680" y="434880"/>
              <a:ext cx="405360" cy="806760"/>
            </a:xfrm>
            <a:custGeom>
              <a:avLst/>
              <a:gdLst/>
              <a:ahLst/>
              <a:cxnLst/>
              <a:rect l="l" t="t" r="r" b="b"/>
              <a:pathLst>
                <a:path w="1811114" h="3624147">
                  <a:moveTo>
                    <a:pt x="378182" y="0"/>
                  </a:moveTo>
                  <a:lnTo>
                    <a:pt x="1811114" y="1812074"/>
                  </a:lnTo>
                  <a:lnTo>
                    <a:pt x="378182" y="3624147"/>
                  </a:lnTo>
                  <a:lnTo>
                    <a:pt x="0" y="3145901"/>
                  </a:lnTo>
                  <a:lnTo>
                    <a:pt x="1054751" y="1812072"/>
                  </a:lnTo>
                  <a:lnTo>
                    <a:pt x="1" y="478244"/>
                  </a:lnTo>
                  <a:close/>
                </a:path>
              </a:pathLst>
            </a:custGeom>
            <a:solidFill>
              <a:srgbClr val="EABA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1" name="CustomShape 158"/>
            <p:cNvSpPr/>
            <p:nvPr/>
          </p:nvSpPr>
          <p:spPr>
            <a:xfrm flipV="1">
              <a:off x="608616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77A8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2" name="CustomShape 159"/>
            <p:cNvSpPr/>
            <p:nvPr/>
          </p:nvSpPr>
          <p:spPr>
            <a:xfrm flipV="1">
              <a:off x="5651640" y="43344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D0DD7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3" name="CustomShape 160"/>
            <p:cNvSpPr/>
            <p:nvPr/>
          </p:nvSpPr>
          <p:spPr>
            <a:xfrm>
              <a:off x="5870160" y="1133280"/>
              <a:ext cx="217440" cy="108360"/>
            </a:xfrm>
            <a:prstGeom prst="trapezoid">
              <a:avLst>
                <a:gd name="adj" fmla="val 79854"/>
              </a:avLst>
            </a:prstGeom>
            <a:solidFill>
              <a:srgbClr val="B1C2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6" name="CustomShape 3"/>
          <p:cNvSpPr/>
          <p:nvPr/>
        </p:nvSpPr>
        <p:spPr>
          <a:xfrm>
            <a:off x="26640" y="126360"/>
            <a:ext cx="4453920" cy="394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ОСНОВНЫЕ ПАРАМЕТРЫ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17" name="CustomShape 5"/>
          <p:cNvSpPr/>
          <p:nvPr/>
        </p:nvSpPr>
        <p:spPr>
          <a:xfrm>
            <a:off x="109800" y="899640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215968"/>
                </a:solidFill>
                <a:latin typeface="Segoe UI"/>
                <a:ea typeface="DejaVu Sans"/>
              </a:rPr>
              <a:t>Консолидированный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18" name="CustomShape 6"/>
          <p:cNvSpPr/>
          <p:nvPr/>
        </p:nvSpPr>
        <p:spPr>
          <a:xfrm>
            <a:off x="109800" y="3422942"/>
            <a:ext cx="4453920" cy="333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15968"/>
                </a:solidFill>
                <a:latin typeface="Segoe UI"/>
                <a:ea typeface="DejaVu Sans"/>
              </a:rPr>
              <a:t>Районный бюджет</a:t>
            </a:r>
            <a:endParaRPr lang="ru-RU" sz="1600" b="0" strike="noStrike" spc="-1" dirty="0">
              <a:latin typeface="Arial"/>
            </a:endParaRPr>
          </a:p>
        </p:txBody>
      </p:sp>
      <p:sp>
        <p:nvSpPr>
          <p:cNvPr id="219" name="CustomShape 8"/>
          <p:cNvSpPr/>
          <p:nvPr/>
        </p:nvSpPr>
        <p:spPr>
          <a:xfrm>
            <a:off x="5581440" y="96048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0" name="CustomShape 9"/>
          <p:cNvSpPr/>
          <p:nvPr/>
        </p:nvSpPr>
        <p:spPr>
          <a:xfrm>
            <a:off x="5581440" y="3577618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21" name="CustomShape 10"/>
          <p:cNvSpPr/>
          <p:nvPr/>
        </p:nvSpPr>
        <p:spPr>
          <a:xfrm>
            <a:off x="3062620" y="7275716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>
              <a:latin typeface="Arial"/>
            </a:endParaRPr>
          </a:p>
        </p:txBody>
      </p:sp>
      <p:graphicFrame>
        <p:nvGraphicFramePr>
          <p:cNvPr id="222" name="Таблица 3"/>
          <p:cNvGraphicFramePr/>
          <p:nvPr>
            <p:extLst>
              <p:ext uri="{D42A27DB-BD31-4B8C-83A1-F6EECF244321}">
                <p14:modId xmlns:p14="http://schemas.microsoft.com/office/powerpoint/2010/main" val="3297496724"/>
              </p:ext>
            </p:extLst>
          </p:nvPr>
        </p:nvGraphicFramePr>
        <p:xfrm>
          <a:off x="167040" y="1217520"/>
          <a:ext cx="6357240" cy="226272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673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 годового бюджетного назначения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2 916,3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2 067,6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940,8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674,9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1 975,5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1 392,7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70,5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3 039,0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2 022,1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66,5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2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-122,7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23" name="Таблица 4"/>
          <p:cNvGraphicFramePr/>
          <p:nvPr>
            <p:extLst>
              <p:ext uri="{D42A27DB-BD31-4B8C-83A1-F6EECF244321}">
                <p14:modId xmlns:p14="http://schemas.microsoft.com/office/powerpoint/2010/main" val="675835347"/>
              </p:ext>
            </p:extLst>
          </p:nvPr>
        </p:nvGraphicFramePr>
        <p:xfrm>
          <a:off x="167040" y="3853800"/>
          <a:ext cx="6357240" cy="2453760"/>
        </p:xfrm>
        <a:graphic>
          <a:graphicData uri="http://schemas.openxmlformats.org/drawingml/2006/table">
            <a:tbl>
              <a:tblPr/>
              <a:tblGrid>
                <a:gridCol w="2803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9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9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Наименование показателя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Утвержденные бюджетные назначения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Исполнено за </a:t>
                      </a:r>
                      <a:r>
                        <a:rPr lang="en-US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9</a:t>
                      </a: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 мес. 2022 года</a:t>
                      </a:r>
                      <a:endParaRPr lang="ru-RU" sz="1100" b="0" strike="noStrike" spc="-1" dirty="0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% исполнения</a:t>
                      </a:r>
                      <a:endParaRPr lang="ru-RU" sz="1100" b="0" strike="noStrike" spc="-1">
                        <a:latin typeface="Arial"/>
                      </a:endParaRPr>
                    </a:p>
                  </a:txBody>
                  <a:tcPr marL="7560" marR="756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Доходы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2 398,0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1 744,3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72,7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Налоговые и неналоговые доходы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583,3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448,6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76,9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Безвозмездные поступления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1 814,7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1 295,7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71,4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Расходы всего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2 485,1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1 683,7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67,8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2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100" b="0" strike="noStrike" spc="-1" dirty="0">
                          <a:solidFill>
                            <a:schemeClr val="tx1"/>
                          </a:solidFill>
                          <a:latin typeface="Arial"/>
                          <a:ea typeface="DejaVu Sans"/>
                        </a:rPr>
                        <a:t>Дефицит (-)/ профицит (+)</a:t>
                      </a:r>
                      <a:endParaRPr lang="ru-RU" sz="1100" b="0" strike="noStrike" spc="-1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7560" marR="7560" anchor="b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-87,1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60,6</a:t>
                      </a:r>
                    </a:p>
                  </a:txBody>
                  <a:tcPr marL="7620" marR="7620" marT="7620" marB="0" anchor="b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Х</a:t>
                      </a:r>
                    </a:p>
                  </a:txBody>
                  <a:tcPr marL="7620" marR="7620" marT="7620" marB="0" anchor="b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3758B4C3-D433-494E-A3A6-A45A41EE0909}"/>
              </a:ext>
            </a:extLst>
          </p:cNvPr>
          <p:cNvSpPr txBox="1"/>
          <p:nvPr/>
        </p:nvSpPr>
        <p:spPr>
          <a:xfrm>
            <a:off x="3475320" y="641540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+mj-lt"/>
              </a:rPr>
              <a:t>МУНИЦИПАЛЬНЫЙ</a:t>
            </a:r>
            <a:r>
              <a:rPr lang="ru-RU" sz="1200" b="1" baseline="0" dirty="0">
                <a:latin typeface="+mj-lt"/>
              </a:rPr>
              <a:t> ДОЛГ МУНИЦИПАЛЬНОГО ОБРАЗОВАНИЯ НОВОКУБАНСКИЙ РАЙОН</a:t>
            </a:r>
            <a:endParaRPr lang="ru-RU" sz="1200" b="1" dirty="0">
              <a:latin typeface="+mj-lt"/>
            </a:endParaRPr>
          </a:p>
          <a:p>
            <a:pPr algn="ctr"/>
            <a:endParaRPr lang="ru-RU" sz="1200" b="1" dirty="0">
              <a:latin typeface="+mj-lt"/>
            </a:endParaRPr>
          </a:p>
        </p:txBody>
      </p:sp>
      <p:graphicFrame>
        <p:nvGraphicFramePr>
          <p:cNvPr id="18" name="Таблица 4">
            <a:extLst>
              <a:ext uri="{FF2B5EF4-FFF2-40B4-BE49-F238E27FC236}">
                <a16:creationId xmlns:a16="http://schemas.microsoft.com/office/drawing/2014/main" id="{BAED167F-1436-468E-84FC-2D6F3C450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238545"/>
              </p:ext>
            </p:extLst>
          </p:nvPr>
        </p:nvGraphicFramePr>
        <p:xfrm>
          <a:off x="4114530" y="7688986"/>
          <a:ext cx="2518820" cy="10900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336160">
                  <a:extLst>
                    <a:ext uri="{9D8B030D-6E8A-4147-A177-3AD203B41FA5}">
                      <a16:colId xmlns:a16="http://schemas.microsoft.com/office/drawing/2014/main" val="2875423303"/>
                    </a:ext>
                  </a:extLst>
                </a:gridCol>
                <a:gridCol w="1182660">
                  <a:extLst>
                    <a:ext uri="{9D8B030D-6E8A-4147-A177-3AD203B41FA5}">
                      <a16:colId xmlns:a16="http://schemas.microsoft.com/office/drawing/2014/main" val="1639490488"/>
                    </a:ext>
                  </a:extLst>
                </a:gridCol>
              </a:tblGrid>
              <a:tr h="272520">
                <a:tc>
                  <a:txBody>
                    <a:bodyPr/>
                    <a:lstStyle/>
                    <a:p>
                      <a:r>
                        <a:rPr lang="ru-RU" sz="1000" b="0" dirty="0"/>
                        <a:t>на 01.01.2022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31428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01.04.2022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945217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01.0</a:t>
                      </a:r>
                      <a:r>
                        <a:rPr lang="en-US" sz="1000" b="0" dirty="0"/>
                        <a:t>7</a:t>
                      </a:r>
                      <a:r>
                        <a:rPr lang="ru-RU" sz="1000" b="0" dirty="0"/>
                        <a:t>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84145"/>
                  </a:ext>
                </a:extLst>
              </a:tr>
              <a:tr h="2725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/>
                        <a:t>На 01.10.2022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3870979"/>
                  </a:ext>
                </a:extLst>
              </a:tr>
            </a:tbl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00000000-0008-0000-02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4825527"/>
              </p:ext>
            </p:extLst>
          </p:nvPr>
        </p:nvGraphicFramePr>
        <p:xfrm>
          <a:off x="-457470" y="5946244"/>
          <a:ext cx="4572000" cy="302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"/>
          <p:cNvSpPr/>
          <p:nvPr/>
        </p:nvSpPr>
        <p:spPr>
          <a:xfrm rot="10800000" flipV="1">
            <a:off x="-118800" y="8244360"/>
            <a:ext cx="6992640" cy="898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9" name="CustomShape 3"/>
          <p:cNvSpPr/>
          <p:nvPr/>
        </p:nvSpPr>
        <p:spPr>
          <a:xfrm>
            <a:off x="26640" y="0"/>
            <a:ext cx="445392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Calibri"/>
                <a:ea typeface="DejaVu Sans"/>
              </a:rPr>
              <a:t>ДИНАМИКА ПОСТУПЛЕНИЯ НАЛОГОВЫХ И НЕНАЛОГОВЫХ ДОХОДОВ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0" name="CustomShape 4"/>
          <p:cNvSpPr/>
          <p:nvPr/>
        </p:nvSpPr>
        <p:spPr>
          <a:xfrm>
            <a:off x="1201680" y="82764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консолидированный районный бюджет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1" name="CustomShape 5"/>
          <p:cNvSpPr/>
          <p:nvPr/>
        </p:nvSpPr>
        <p:spPr>
          <a:xfrm>
            <a:off x="1238040" y="4860000"/>
            <a:ext cx="445392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 районный бюджет</a:t>
            </a:r>
            <a:endParaRPr lang="ru-RU" sz="1600" b="0" strike="noStrike" spc="-1">
              <a:latin typeface="Arial"/>
            </a:endParaRPr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8398398"/>
              </p:ext>
            </p:extLst>
          </p:nvPr>
        </p:nvGraphicFramePr>
        <p:xfrm>
          <a:off x="26640" y="1161361"/>
          <a:ext cx="6831360" cy="3728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7104874"/>
              </p:ext>
            </p:extLst>
          </p:nvPr>
        </p:nvGraphicFramePr>
        <p:xfrm>
          <a:off x="42480" y="5090985"/>
          <a:ext cx="6831360" cy="3842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4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26640" y="126360"/>
            <a:ext cx="4121640" cy="576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НАЛОГОВЫЕ И НЕНАЛОГОВЫЕ ДОХОДЫ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236" name="CustomShape 7"/>
          <p:cNvSpPr/>
          <p:nvPr/>
        </p:nvSpPr>
        <p:spPr>
          <a:xfrm>
            <a:off x="5575740" y="380151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237" name="CustomShape 8"/>
          <p:cNvSpPr/>
          <p:nvPr/>
        </p:nvSpPr>
        <p:spPr>
          <a:xfrm>
            <a:off x="5575740" y="6725700"/>
            <a:ext cx="94284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млн.рублей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238" name="Таблица 1"/>
          <p:cNvGraphicFramePr/>
          <p:nvPr>
            <p:extLst>
              <p:ext uri="{D42A27DB-BD31-4B8C-83A1-F6EECF244321}">
                <p14:modId xmlns:p14="http://schemas.microsoft.com/office/powerpoint/2010/main" val="1074049500"/>
              </p:ext>
            </p:extLst>
          </p:nvPr>
        </p:nvGraphicFramePr>
        <p:xfrm>
          <a:off x="5473080" y="4036013"/>
          <a:ext cx="965160" cy="1952280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377,4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6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1 392,7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4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48,1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39" name="Таблица 3"/>
          <p:cNvGraphicFramePr/>
          <p:nvPr>
            <p:extLst>
              <p:ext uri="{D42A27DB-BD31-4B8C-83A1-F6EECF244321}">
                <p14:modId xmlns:p14="http://schemas.microsoft.com/office/powerpoint/2010/main" val="4262866779"/>
              </p:ext>
            </p:extLst>
          </p:nvPr>
        </p:nvGraphicFramePr>
        <p:xfrm>
          <a:off x="5473080" y="7020560"/>
          <a:ext cx="965160" cy="1556599"/>
        </p:xfrm>
        <a:graphic>
          <a:graphicData uri="http://schemas.openxmlformats.org/drawingml/2006/table">
            <a:tbl>
              <a:tblPr/>
              <a:tblGrid>
                <a:gridCol w="965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1439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282,9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6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80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1 295,7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F1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2840">
                <a:tc>
                  <a:txBody>
                    <a:bodyPr/>
                    <a:lstStyle/>
                    <a:p>
                      <a:pPr algn="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32,2</a:t>
                      </a:r>
                    </a:p>
                  </a:txBody>
                  <a:tcPr marL="7620" marR="7620" marT="7620" marB="0" anchor="ctr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E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905365"/>
              </p:ext>
            </p:extLst>
          </p:nvPr>
        </p:nvGraphicFramePr>
        <p:xfrm>
          <a:off x="26640" y="703080"/>
          <a:ext cx="6830640" cy="2527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00000000-0008-0000-06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3132735"/>
              </p:ext>
            </p:extLst>
          </p:nvPr>
        </p:nvGraphicFramePr>
        <p:xfrm>
          <a:off x="-118800" y="3238865"/>
          <a:ext cx="6024300" cy="292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0" name="CustomShape 9"/>
          <p:cNvSpPr/>
          <p:nvPr/>
        </p:nvSpPr>
        <p:spPr>
          <a:xfrm>
            <a:off x="1338430" y="4684683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Microsoft YaHei"/>
              </a:rPr>
              <a:t>2 067,6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10243E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00000000-0008-0000-06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8190786"/>
              </p:ext>
            </p:extLst>
          </p:nvPr>
        </p:nvGraphicFramePr>
        <p:xfrm>
          <a:off x="-118799" y="5989110"/>
          <a:ext cx="6164000" cy="3337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1" name="CustomShape 4"/>
          <p:cNvSpPr/>
          <p:nvPr/>
        </p:nvSpPr>
        <p:spPr>
          <a:xfrm>
            <a:off x="1338430" y="7568753"/>
            <a:ext cx="806760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1 744,4</a:t>
            </a:r>
          </a:p>
          <a:p>
            <a:pPr algn="ctr">
              <a:lnSpc>
                <a:spcPct val="100000"/>
              </a:lnSpc>
            </a:pPr>
            <a:r>
              <a:rPr lang="ru-RU" sz="12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млн.руб</a:t>
            </a:r>
            <a:endParaRPr lang="ru-RU" sz="1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 rot="10800000" flipH="1">
            <a:off x="0" y="720"/>
            <a:ext cx="6857280" cy="95904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2"/>
          <p:cNvSpPr/>
          <p:nvPr/>
        </p:nvSpPr>
        <p:spPr>
          <a:xfrm rot="10800000" flipV="1">
            <a:off x="-118800" y="8100360"/>
            <a:ext cx="6992640" cy="104292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7" name="CustomShape 3"/>
          <p:cNvSpPr/>
          <p:nvPr/>
        </p:nvSpPr>
        <p:spPr>
          <a:xfrm>
            <a:off x="235440" y="33480"/>
            <a:ext cx="4453920" cy="699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  <a:ea typeface="DejaVu Sans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48" name="CustomShape 4"/>
          <p:cNvSpPr/>
          <p:nvPr/>
        </p:nvSpPr>
        <p:spPr>
          <a:xfrm>
            <a:off x="208440" y="777600"/>
            <a:ext cx="6532200" cy="425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Консолидированный бюджет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graphicFrame>
        <p:nvGraphicFramePr>
          <p:cNvPr id="249" name="Table 5"/>
          <p:cNvGraphicFramePr/>
          <p:nvPr>
            <p:extLst>
              <p:ext uri="{D42A27DB-BD31-4B8C-83A1-F6EECF244321}">
                <p14:modId xmlns:p14="http://schemas.microsoft.com/office/powerpoint/2010/main" val="3485275137"/>
              </p:ext>
            </p:extLst>
          </p:nvPr>
        </p:nvGraphicFramePr>
        <p:xfrm>
          <a:off x="208440" y="1289160"/>
          <a:ext cx="6440400" cy="6906600"/>
        </p:xfrm>
        <a:graphic>
          <a:graphicData uri="http://schemas.openxmlformats.org/drawingml/2006/table">
            <a:tbl>
              <a:tblPr/>
              <a:tblGrid>
                <a:gridCol w="35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16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Наименование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Утверждено бюджетных назначений     на 2022 год,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Исполнено      за январь</a:t>
                      </a:r>
                      <a:r>
                        <a:rPr lang="en-US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-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сентябрь  2022 года, </a:t>
                      </a:r>
                      <a:endParaRPr lang="ru-RU" sz="1200" b="0" strike="noStrike" spc="-1" dirty="0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млн. руб.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latin typeface="Times New Roman"/>
                          <a:ea typeface="DejaVu Sans"/>
                        </a:rPr>
                        <a:t>% исполнения годовых бюджетных назначений 2022 года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270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ВСЕГО РАСХОДОВ</a:t>
                      </a: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, в том числе: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3 039,1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2 022,3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ОБЩЕГОСУДАРСТВЕННЫЕ ВОПРОСЫ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DejaVu Sans"/>
                          <a:cs typeface="Times New Roman" panose="02020603050405020304" pitchFamily="18" charset="0"/>
                        </a:rPr>
                        <a:t>67,2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ОБОРОНА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2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БЕЗОПАСНОСТЬ И ПРАВООХРАНИТЕЛЬНАЯ ДЕЯТЕЛЬНОСТЬ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НАЦИОНАЛЬНАЯ ЭКОНОМИКА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ЖИЛИЩНО-КОММУНАЛЬНОЕ ХОЗЯЙСТВО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158,8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ОБРАЗОВАНИЕ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1 257,5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КУЛЬТУРА И КИНЕМАТОГРАФИЯ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72,5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ЗДРАВООХРАНЕНИЕ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СОЦИАЛЬНАЯ ПОЛИТИКА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183,2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141,8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0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ФИЗИЧЕСКАЯ КУЛЬТУРА И СПОРТ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156,6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78,9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50,4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8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ОБСЛУЖИВАНИЕ ГОСУДАРСТВЕННОГО И МУНИЦИПАЛЬНОГО ДОЛГА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68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DejaVu Sans"/>
                        </a:rPr>
                        <a:t>МЕЖБЮДЖЕТНЫЕ ТРАНСФЕРТЫ</a:t>
                      </a:r>
                      <a:endParaRPr lang="ru-RU" sz="1200" b="0" strike="noStrike" spc="-1" dirty="0">
                        <a:latin typeface="Arial"/>
                      </a:endParaRPr>
                    </a:p>
                  </a:txBody>
                  <a:tcPr marL="6840" marR="68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7560" marR="7560" anchor="b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8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0" name="CustomShape 4"/>
          <p:cNvSpPr/>
          <p:nvPr/>
        </p:nvSpPr>
        <p:spPr>
          <a:xfrm>
            <a:off x="208440" y="777600"/>
            <a:ext cx="6532560" cy="425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 dirty="0">
                <a:latin typeface="Times New Roman"/>
              </a:rPr>
              <a:t>Консолидированный бюджет Новокубанского района</a:t>
            </a:r>
            <a:endParaRPr lang="ru-RU" sz="2200" b="0" strike="noStrike" spc="-1" dirty="0">
              <a:latin typeface="Arial"/>
            </a:endParaRPr>
          </a:p>
        </p:txBody>
      </p:sp>
      <p:graphicFrame>
        <p:nvGraphicFramePr>
          <p:cNvPr id="8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143678"/>
              </p:ext>
            </p:extLst>
          </p:nvPr>
        </p:nvGraphicFramePr>
        <p:xfrm>
          <a:off x="-607683" y="1203120"/>
          <a:ext cx="8424421" cy="734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 rot="10800000" flipH="1">
            <a:off x="-360" y="360"/>
            <a:ext cx="6857640" cy="95940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3" name="CustomShape 2"/>
          <p:cNvSpPr/>
          <p:nvPr/>
        </p:nvSpPr>
        <p:spPr>
          <a:xfrm rot="10800000" flipV="1">
            <a:off x="-119160" y="8100720"/>
            <a:ext cx="6993000" cy="1043280"/>
          </a:xfrm>
          <a:prstGeom prst="rtTriangle">
            <a:avLst/>
          </a:prstGeom>
          <a:solidFill>
            <a:srgbClr val="519AA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3"/>
          <p:cNvSpPr/>
          <p:nvPr/>
        </p:nvSpPr>
        <p:spPr>
          <a:xfrm>
            <a:off x="235440" y="33480"/>
            <a:ext cx="4454280" cy="700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Исполнение расходной 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strike="noStrike" spc="-1">
                <a:solidFill>
                  <a:srgbClr val="FFFFFF"/>
                </a:solidFill>
                <a:latin typeface="Segoe UI"/>
              </a:rPr>
              <a:t>части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255" name="CustomShape 4"/>
          <p:cNvSpPr/>
          <p:nvPr/>
        </p:nvSpPr>
        <p:spPr>
          <a:xfrm>
            <a:off x="583920" y="372600"/>
            <a:ext cx="601308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200" b="0" strike="noStrike" spc="-1">
                <a:solidFill>
                  <a:srgbClr val="000000"/>
                </a:solidFill>
                <a:latin typeface="Times New Roman"/>
              </a:rPr>
              <a:t>Исполнение муниципальных программ Новокубанского района</a:t>
            </a:r>
            <a:endParaRPr lang="ru-RU" sz="2200" b="0" strike="noStrike" spc="-1">
              <a:latin typeface="Arial"/>
            </a:endParaRPr>
          </a:p>
        </p:txBody>
      </p:sp>
      <p:sp>
        <p:nvSpPr>
          <p:cNvPr id="258" name="CustomShape 7"/>
          <p:cNvSpPr/>
          <p:nvPr/>
        </p:nvSpPr>
        <p:spPr>
          <a:xfrm>
            <a:off x="390293" y="7697880"/>
            <a:ext cx="6206707" cy="6910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300" b="0" strike="noStrike" spc="-1" dirty="0">
                <a:solidFill>
                  <a:srgbClr val="000000"/>
                </a:solidFill>
                <a:latin typeface="Times New Roman"/>
              </a:rPr>
              <a:t>За январь - сентябрь 2022 года муниципальные программы Новокубанского района исполнены в сумме 1 866,0 млн. руб., что составляет 66,5% от утвержденных бюджетных назначений</a:t>
            </a:r>
            <a:endParaRPr lang="ru-RU" sz="1300" b="0" strike="noStrike" spc="-1" dirty="0">
              <a:latin typeface="Arial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186158"/>
              </p:ext>
            </p:extLst>
          </p:nvPr>
        </p:nvGraphicFramePr>
        <p:xfrm>
          <a:off x="390293" y="1298881"/>
          <a:ext cx="6206709" cy="6388011"/>
        </p:xfrm>
        <a:graphic>
          <a:graphicData uri="http://schemas.openxmlformats.org/drawingml/2006/table">
            <a:tbl>
              <a:tblPr/>
              <a:tblGrid>
                <a:gridCol w="39243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4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26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за январь - сентябрь 2022 года, млн. руб.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испол-нения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995,7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поддержка граждан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Дети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жилищно-коммунального хозяйства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безопасности населения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культуры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физической культуры и массового спорта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Экономическое развитие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муниципальной службы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Молодежь Кубани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Информатизация администрации МО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Доступная среда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7760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сельского хозяйства и регулирование рынков сельскохозяйственной продукции, сырья и продовольствия на территории муниципального образования Новокубанский район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45526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Материально-техническое и программное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современной</a:t>
                      </a:r>
                      <a:r>
                        <a:rPr lang="ru-RU" sz="12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среды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29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1 866,0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7221</TotalTime>
  <Words>686</Words>
  <Application>Microsoft Office PowerPoint</Application>
  <PresentationFormat>Экран (4:3)</PresentationFormat>
  <Paragraphs>286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subject/>
  <dc:creator>Соляник Елена Станиславовна</dc:creator>
  <dc:description/>
  <cp:lastModifiedBy>Синельников Александр</cp:lastModifiedBy>
  <cp:revision>811</cp:revision>
  <cp:lastPrinted>2021-06-28T07:36:31Z</cp:lastPrinted>
  <dcterms:modified xsi:type="dcterms:W3CDTF">2022-10-24T12:02:54Z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false</vt:bool>
  </property>
  <property fmtid="{D5CDD505-2E9C-101B-9397-08002B2CF9AE}" pid="4" name="LinksUpToDate">
    <vt:bool>false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Экран (4:3)</vt:lpwstr>
  </property>
  <property fmtid="{D5CDD505-2E9C-101B-9397-08002B2CF9AE}" pid="8" name="ScaleCrop">
    <vt:bool>false</vt:bool>
  </property>
  <property fmtid="{D5CDD505-2E9C-101B-9397-08002B2CF9AE}" pid="9" name="ShareDoc">
    <vt:bool>false</vt:bool>
  </property>
  <property fmtid="{D5CDD505-2E9C-101B-9397-08002B2CF9AE}" pid="10" name="Slides">
    <vt:i4>7</vt:i4>
  </property>
</Properties>
</file>