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3006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10.21\&#1050;&#1088;&#1072;&#1089;&#1086;&#1090;&#1072;%202021%20-%209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10.21\&#1050;&#1088;&#1072;&#1089;&#1086;&#1090;&#1072;%202021%20-%209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10.21\&#1050;&#1088;&#1072;&#1089;&#1086;&#1090;&#1072;%202021%20-%209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10.21\&#1050;&#1088;&#1072;&#1089;&#1086;&#1090;&#1072;%202021%20-%209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10.21\&#1050;&#1088;&#1072;&#1089;&#1086;&#1090;&#1072;%202021%20-%209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10.21\&#1050;&#1088;&#1072;&#1089;&#1086;&#1090;&#1072;%202021%20-%209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10.21\&#1050;&#1088;&#1072;&#1089;&#1086;&#1090;&#1072;%202021%20-%209%20&#1084;&#1077;&#1089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МУНИЦИПАЛЬНЫЙ ДОЛГ КОНСОЛИДИРОВАННОГО БЮДЖЕТА НОВОКУБАНСКОГО РАЙОНА</a:t>
            </a:r>
          </a:p>
        </c:rich>
      </c:tx>
      <c:layout>
        <c:manualLayout>
          <c:xMode val="edge"/>
          <c:yMode val="edge"/>
          <c:x val="0.13715966754155731"/>
          <c:y val="6.275351944643282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415307886877118"/>
          <c:y val="0.56952461808916099"/>
          <c:w val="0.62386974767899928"/>
          <c:h val="0.3143934170390863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параметры'!$A$4:$A$7</c:f>
              <c:strCache>
                <c:ptCount val="4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  <c:pt idx="3">
                  <c:v>на 01.10.2021г.</c:v>
                </c:pt>
              </c:strCache>
            </c:strRef>
          </c:cat>
          <c:val>
            <c:numRef>
              <c:f>'Осн параметры'!$B$4:$B$7</c:f>
              <c:numCache>
                <c:formatCode>#\ ##0.0</c:formatCode>
                <c:ptCount val="4"/>
                <c:pt idx="0">
                  <c:v>12.8</c:v>
                </c:pt>
                <c:pt idx="1">
                  <c:v>12.8</c:v>
                </c:pt>
                <c:pt idx="2">
                  <c:v>12.109107679999999</c:v>
                </c:pt>
                <c:pt idx="3">
                  <c:v>24.3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32-4C5B-8A08-1458435E1FBE}"/>
            </c:ext>
          </c:extLst>
        </c:ser>
        <c:ser>
          <c:idx val="1"/>
          <c:order val="1"/>
          <c:tx>
            <c:strRef>
              <c:f>'Осн параметры'!$C$3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параметры'!$A$4:$A$7</c:f>
              <c:strCache>
                <c:ptCount val="4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  <c:pt idx="3">
                  <c:v>на 01.10.2021г.</c:v>
                </c:pt>
              </c:strCache>
            </c:strRef>
          </c:cat>
          <c:val>
            <c:numRef>
              <c:f>'Осн параметры'!$C$4:$C$7</c:f>
              <c:numCache>
                <c:formatCode>#\ ##0.0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032-4C5B-8A08-1458435E1FBE}"/>
            </c:ext>
          </c:extLst>
        </c:ser>
        <c:ser>
          <c:idx val="2"/>
          <c:order val="2"/>
          <c:tx>
            <c:strRef>
              <c:f>'Осн параметры'!$D$3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параметры'!$A$4:$A$7</c:f>
              <c:strCache>
                <c:ptCount val="4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  <c:pt idx="3">
                  <c:v>на 01.10.2021г.</c:v>
                </c:pt>
              </c:strCache>
            </c:strRef>
          </c:cat>
          <c:val>
            <c:numRef>
              <c:f>'Осн параметры'!$D$4:$D$7</c:f>
              <c:numCache>
                <c:formatCode>#\ ##0.0</c:formatCode>
                <c:ptCount val="4"/>
                <c:pt idx="0">
                  <c:v>9.1999999999999993</c:v>
                </c:pt>
                <c:pt idx="1">
                  <c:v>2.2000000000000002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032-4C5B-8A08-1458435E1F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33467208"/>
        <c:axId val="233507968"/>
      </c:barChart>
      <c:catAx>
        <c:axId val="23346720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233507968"/>
        <c:crosses val="autoZero"/>
        <c:auto val="1"/>
        <c:lblAlgn val="ctr"/>
        <c:lblOffset val="100"/>
        <c:noMultiLvlLbl val="0"/>
      </c:catAx>
      <c:valAx>
        <c:axId val="233507968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2334672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8644888082274655E-2"/>
          <c:y val="0.33635702507693094"/>
          <c:w val="0.90925589836660625"/>
          <c:h val="0.1641436122134419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МУНИЦИПАЛЬНЫЙ ДОЛГ МУНИЦИПАЛЬНОГО ОБРАЗОВАНИЯ НОВОКУБАНСКИЙ РАЙОН</a:t>
            </a:r>
          </a:p>
        </c:rich>
      </c:tx>
      <c:layout>
        <c:manualLayout>
          <c:xMode val="edge"/>
          <c:yMode val="edge"/>
          <c:x val="0.10359036132706652"/>
          <c:y val="2.264165931857359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7455782514016575"/>
          <c:y val="0.56170491647005549"/>
          <c:w val="0.69102890025323427"/>
          <c:h val="0.3525408514255300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параметры'!$B$10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параметры'!$A$11:$A$14</c:f>
              <c:strCache>
                <c:ptCount val="4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  <c:pt idx="3">
                  <c:v>на 01.10.2021г.</c:v>
                </c:pt>
              </c:strCache>
            </c:strRef>
          </c:cat>
          <c:val>
            <c:numRef>
              <c:f>'Осн параметры'!$B$11:$B$14</c:f>
              <c:numCache>
                <c:formatCode>#\ ##0.0</c:formatCode>
                <c:ptCount val="4"/>
                <c:pt idx="0">
                  <c:v>3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718-4123-BBB6-A9A474FDA0D4}"/>
            </c:ext>
          </c:extLst>
        </c:ser>
        <c:ser>
          <c:idx val="1"/>
          <c:order val="1"/>
          <c:tx>
            <c:strRef>
              <c:f>'Осн параметры'!$C$10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параметры'!$A$11:$A$14</c:f>
              <c:strCache>
                <c:ptCount val="4"/>
                <c:pt idx="0">
                  <c:v>на 01.01.2021г.</c:v>
                </c:pt>
                <c:pt idx="1">
                  <c:v>на 01.04.2021г.</c:v>
                </c:pt>
                <c:pt idx="2">
                  <c:v>на 01.07.2021г.</c:v>
                </c:pt>
                <c:pt idx="3">
                  <c:v>на 01.10.2021г.</c:v>
                </c:pt>
              </c:strCache>
            </c:strRef>
          </c:cat>
          <c:val>
            <c:numRef>
              <c:f>'Осн параметры'!$C$11:$C$13</c:f>
              <c:numCache>
                <c:formatCode>#\ ##0.0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718-4123-BBB6-A9A474FDA0D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33542888"/>
        <c:axId val="233543272"/>
      </c:barChart>
      <c:catAx>
        <c:axId val="2335428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233543272"/>
        <c:crosses val="autoZero"/>
        <c:auto val="1"/>
        <c:lblAlgn val="ctr"/>
        <c:lblOffset val="100"/>
        <c:noMultiLvlLbl val="0"/>
      </c:catAx>
      <c:valAx>
        <c:axId val="233543272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2335428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970385369554721"/>
          <c:y val="0.33429017420938495"/>
          <c:w val="0.69039187285071002"/>
          <c:h val="0.1870598095056520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85998207243606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конс'!$B$2:$M$2</c:f>
              <c:numCache>
                <c:formatCode>#\ ##0.0</c:formatCode>
                <c:ptCount val="12"/>
                <c:pt idx="0">
                  <c:v>44.365773139999995</c:v>
                </c:pt>
                <c:pt idx="1">
                  <c:v>76.69808827</c:v>
                </c:pt>
                <c:pt idx="2">
                  <c:v>75.061016230000035</c:v>
                </c:pt>
                <c:pt idx="3">
                  <c:v>90.839159219999985</c:v>
                </c:pt>
                <c:pt idx="4">
                  <c:v>49.076354359999996</c:v>
                </c:pt>
                <c:pt idx="5">
                  <c:v>55.523665620000003</c:v>
                </c:pt>
                <c:pt idx="6">
                  <c:v>77.136216869999998</c:v>
                </c:pt>
                <c:pt idx="7">
                  <c:v>62.855071719999991</c:v>
                </c:pt>
                <c:pt idx="8">
                  <c:v>65.700933479999975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79-4DA3-9C0F-A62E7D59C901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2020год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49.536766999999998</c:v>
                </c:pt>
                <c:pt idx="1">
                  <c:v>45.479109000000022</c:v>
                </c:pt>
                <c:pt idx="2">
                  <c:v>54.017404999999997</c:v>
                </c:pt>
                <c:pt idx="3">
                  <c:v>58.353533550000002</c:v>
                </c:pt>
                <c:pt idx="4">
                  <c:v>38.415250560000011</c:v>
                </c:pt>
                <c:pt idx="5">
                  <c:v>47.072118360000005</c:v>
                </c:pt>
                <c:pt idx="6">
                  <c:v>148.79540712999997</c:v>
                </c:pt>
                <c:pt idx="7">
                  <c:v>56.357695860000014</c:v>
                </c:pt>
                <c:pt idx="8">
                  <c:v>58.523515760000009</c:v>
                </c:pt>
                <c:pt idx="9">
                  <c:v>93.330727740000015</c:v>
                </c:pt>
                <c:pt idx="10">
                  <c:v>85.865053990000021</c:v>
                </c:pt>
                <c:pt idx="11">
                  <c:v>96.626775560000013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A79-4DA3-9C0F-A62E7D59C9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33654920"/>
        <c:axId val="233655304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2020 году</c:v>
                </c:pt>
              </c:strCache>
            </c:strRef>
          </c:tx>
          <c:dLbls>
            <c:dLbl>
              <c:idx val="0"/>
              <c:layout>
                <c:manualLayout>
                  <c:x val="-4.455312212063222E-2"/>
                  <c:y val="-3.53705410422753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A79-4DA3-9C0F-A62E7D59C90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9184120065206606E-2"/>
                  <c:y val="-4.34959662981138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A79-4DA3-9C0F-A62E7D59C901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1274924988777849E-2"/>
                  <c:y val="3.15558971182393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7A79-4DA3-9C0F-A62E7D59C901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6.1903011080397856E-2"/>
                  <c:y val="4.86131388037742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7A79-4DA3-9C0F-A62E7D59C901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5.8152449972830721E-2"/>
                  <c:y val="3.83787937924533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7A79-4DA3-9C0F-A62E7D59C90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108.33832413250421</c:v>
                </c:pt>
                <c:pt idx="1">
                  <c:v>89.264075118329302</c:v>
                </c:pt>
                <c:pt idx="2">
                  <c:v>111.43852133246605</c:v>
                </c:pt>
                <c:pt idx="3">
                  <c:v>83.903102098787727</c:v>
                </c:pt>
                <c:pt idx="4">
                  <c:v>83.78047708434066</c:v>
                </c:pt>
                <c:pt idx="5">
                  <c:v>122.25384271960098</c:v>
                </c:pt>
                <c:pt idx="6">
                  <c:v>195.07789017536189</c:v>
                </c:pt>
                <c:pt idx="7">
                  <c:v>114.85804558885091</c:v>
                </c:pt>
                <c:pt idx="8">
                  <c:v>104.46214102287965</c:v>
                </c:pt>
                <c:pt idx="9">
                  <c:v>102.56919120487859</c:v>
                </c:pt>
                <c:pt idx="10">
                  <c:v>110.12353693313328</c:v>
                </c:pt>
                <c:pt idx="11">
                  <c:v>106.24552038083151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A79-4DA3-9C0F-A62E7D59C901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2021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57003803738E-2"/>
                  <c:y val="5.11703819667080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A79-4DA3-9C0F-A62E7D59C901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690076665012876E-2"/>
                  <c:y val="5.88474838150951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A79-4DA3-9C0F-A62E7D59C901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1898522219859733E-2"/>
                  <c:y val="4.86131388037742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A79-4DA3-9C0F-A62E7D59C90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конс'!$B$5:$M$5</c:f>
              <c:numCache>
                <c:formatCode>0.0</c:formatCode>
                <c:ptCount val="12"/>
                <c:pt idx="0">
                  <c:v>89.561301285568348</c:v>
                </c:pt>
                <c:pt idx="1">
                  <c:v>168.64465895758855</c:v>
                </c:pt>
                <c:pt idx="2">
                  <c:v>138.95709397739495</c:v>
                </c:pt>
                <c:pt idx="3">
                  <c:v>155.67036594650227</c:v>
                </c:pt>
                <c:pt idx="4">
                  <c:v>127.75226933206807</c:v>
                </c:pt>
                <c:pt idx="5">
                  <c:v>117.95446551898073</c:v>
                </c:pt>
                <c:pt idx="6">
                  <c:v>51.840455534092811</c:v>
                </c:pt>
                <c:pt idx="7">
                  <c:v>111.52881742387113</c:v>
                </c:pt>
                <c:pt idx="8">
                  <c:v>112.26416018722108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7A79-4DA3-9C0F-A62E7D59C9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3655688"/>
        <c:axId val="233656072"/>
      </c:lineChart>
      <c:catAx>
        <c:axId val="233654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33655304"/>
        <c:crosses val="autoZero"/>
        <c:auto val="1"/>
        <c:lblAlgn val="ctr"/>
        <c:lblOffset val="100"/>
        <c:noMultiLvlLbl val="0"/>
      </c:catAx>
      <c:valAx>
        <c:axId val="233655304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233654920"/>
        <c:crosses val="autoZero"/>
        <c:crossBetween val="between"/>
      </c:valAx>
      <c:catAx>
        <c:axId val="2336556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3656072"/>
        <c:crosses val="autoZero"/>
        <c:auto val="1"/>
        <c:lblAlgn val="ctr"/>
        <c:lblOffset val="100"/>
        <c:noMultiLvlLbl val="0"/>
      </c:catAx>
      <c:valAx>
        <c:axId val="233656072"/>
        <c:scaling>
          <c:orientation val="minMax"/>
          <c:max val="20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233655688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586067815149029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район'!$B$2:$M$2</c:f>
              <c:numCache>
                <c:formatCode>#\ ##0.0</c:formatCode>
                <c:ptCount val="12"/>
                <c:pt idx="0">
                  <c:v>27.530521450000006</c:v>
                </c:pt>
                <c:pt idx="1">
                  <c:v>47.312795569999992</c:v>
                </c:pt>
                <c:pt idx="2">
                  <c:v>49.146691359999991</c:v>
                </c:pt>
                <c:pt idx="3">
                  <c:v>57.7452702</c:v>
                </c:pt>
                <c:pt idx="4">
                  <c:v>35.01129989999999</c:v>
                </c:pt>
                <c:pt idx="5">
                  <c:v>37.179221929999997</c:v>
                </c:pt>
                <c:pt idx="6">
                  <c:v>49.414679160000006</c:v>
                </c:pt>
                <c:pt idx="7">
                  <c:v>41.192781969999992</c:v>
                </c:pt>
                <c:pt idx="8">
                  <c:v>45.384136739999995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2DA-4FF5-9D1F-FED4622D10DB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26.564919999999997</c:v>
                </c:pt>
                <c:pt idx="1">
                  <c:v>28.651189000000002</c:v>
                </c:pt>
                <c:pt idx="2">
                  <c:v>34.666889999999995</c:v>
                </c:pt>
                <c:pt idx="3">
                  <c:v>34.713073119999997</c:v>
                </c:pt>
                <c:pt idx="4">
                  <c:v>25.850966540000002</c:v>
                </c:pt>
                <c:pt idx="5">
                  <c:v>31.4193</c:v>
                </c:pt>
                <c:pt idx="6">
                  <c:v>99.800771600000004</c:v>
                </c:pt>
                <c:pt idx="7">
                  <c:v>36.926328819999995</c:v>
                </c:pt>
                <c:pt idx="8">
                  <c:v>39.10347792999999</c:v>
                </c:pt>
                <c:pt idx="9">
                  <c:v>46.041000000000004</c:v>
                </c:pt>
                <c:pt idx="10">
                  <c:v>38.765573530000019</c:v>
                </c:pt>
                <c:pt idx="11">
                  <c:v>57.412567719999991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2DA-4FF5-9D1F-FED4622D10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34083808"/>
        <c:axId val="234084192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2020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2DA-4FF5-9D1F-FED4622D10DB}"/>
                </c:ex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108.15014452632006</c:v>
                </c:pt>
                <c:pt idx="1">
                  <c:v>91.59490644759822</c:v>
                </c:pt>
                <c:pt idx="2">
                  <c:v>108.95891060230419</c:v>
                </c:pt>
                <c:pt idx="3">
                  <c:v>81.488956465603238</c:v>
                </c:pt>
                <c:pt idx="4">
                  <c:v>87.033815126887873</c:v>
                </c:pt>
                <c:pt idx="5">
                  <c:v>119.74033071476509</c:v>
                </c:pt>
                <c:pt idx="6">
                  <c:v>228.11182604390643</c:v>
                </c:pt>
                <c:pt idx="7">
                  <c:v>117.80679812485761</c:v>
                </c:pt>
                <c:pt idx="8">
                  <c:v>118.17356166705999</c:v>
                </c:pt>
                <c:pt idx="9">
                  <c:v>96.145272267515281</c:v>
                </c:pt>
                <c:pt idx="10">
                  <c:v>107.39876511948061</c:v>
                </c:pt>
                <c:pt idx="11">
                  <c:v>106.62835767728839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2DA-4FF5-9D1F-FED4622D10DB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2021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2DA-4FF5-9D1F-FED4622D10DB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8776047203912397E-2"/>
                  <c:y val="6.18993001752093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2DA-4FF5-9D1F-FED4622D10DB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6685242280341154E-2"/>
                  <c:y val="-5.38604300225847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42DA-4FF5-9D1F-FED4622D10DB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377380277364337E-2"/>
                  <c:y val="4.58215598699601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42DA-4FF5-9D1F-FED4622D10DB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690076665012876E-2"/>
                  <c:y val="3.617491568681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42DA-4FF5-9D1F-FED4622D10DB}"/>
                </c:ex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район'!$B$5:$M$5</c:f>
              <c:numCache>
                <c:formatCode>0.0</c:formatCode>
                <c:ptCount val="12"/>
                <c:pt idx="0">
                  <c:v>103.63487430039318</c:v>
                </c:pt>
                <c:pt idx="1">
                  <c:v>165.1337945172188</c:v>
                </c:pt>
                <c:pt idx="2">
                  <c:v>141.76838868441905</c:v>
                </c:pt>
                <c:pt idx="3">
                  <c:v>166.35021048231528</c:v>
                </c:pt>
                <c:pt idx="4">
                  <c:v>135.43516775601375</c:v>
                </c:pt>
                <c:pt idx="5">
                  <c:v>118.33243239028242</c:v>
                </c:pt>
                <c:pt idx="6">
                  <c:v>49.513323762719288</c:v>
                </c:pt>
                <c:pt idx="7">
                  <c:v>111.55395969850434</c:v>
                </c:pt>
                <c:pt idx="8">
                  <c:v>116.06163733375112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42DA-4FF5-9D1F-FED4622D10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4084600"/>
        <c:axId val="234084992"/>
      </c:lineChart>
      <c:catAx>
        <c:axId val="23408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34084192"/>
        <c:crosses val="autoZero"/>
        <c:auto val="1"/>
        <c:lblAlgn val="ctr"/>
        <c:lblOffset val="100"/>
        <c:noMultiLvlLbl val="0"/>
      </c:catAx>
      <c:valAx>
        <c:axId val="234084192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234083808"/>
        <c:crosses val="autoZero"/>
        <c:crossBetween val="between"/>
      </c:valAx>
      <c:catAx>
        <c:axId val="2340846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4084992"/>
        <c:crosses val="autoZero"/>
        <c:auto val="1"/>
        <c:lblAlgn val="ctr"/>
        <c:lblOffset val="100"/>
        <c:noMultiLvlLbl val="0"/>
      </c:catAx>
      <c:valAx>
        <c:axId val="234084992"/>
        <c:scaling>
          <c:orientation val="minMax"/>
          <c:max val="23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234084600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7.8061875398681688E-2"/>
          <c:y val="0.85831257152695506"/>
          <c:w val="0.8438762492026366"/>
          <c:h val="5.4867630824699462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7694740253592892"/>
          <c:y val="0.21522823354407697"/>
          <c:w val="0.80798195531231565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99.593355188186919</c:v>
                </c:pt>
                <c:pt idx="1">
                  <c:v>112.8519034455103</c:v>
                </c:pt>
                <c:pt idx="2">
                  <c:v>104.60616100571374</c:v>
                </c:pt>
                <c:pt idx="3">
                  <c:v>112.6731476106288</c:v>
                </c:pt>
                <c:pt idx="4">
                  <c:v>103.1325788042405</c:v>
                </c:pt>
                <c:pt idx="5">
                  <c:v>116.69780989780485</c:v>
                </c:pt>
                <c:pt idx="6">
                  <c:v>104.33856101885317</c:v>
                </c:pt>
                <c:pt idx="7">
                  <c:v>104.14868341263687</c:v>
                </c:pt>
                <c:pt idx="8">
                  <c:v>104.33453688054928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EB-4224-B169-3731859FED7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4085776"/>
        <c:axId val="234086168"/>
      </c:barChart>
      <c:catAx>
        <c:axId val="2340857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234086168"/>
        <c:crosses val="autoZero"/>
        <c:auto val="1"/>
        <c:lblAlgn val="ctr"/>
        <c:lblOffset val="100"/>
        <c:noMultiLvlLbl val="0"/>
      </c:catAx>
      <c:valAx>
        <c:axId val="234086168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2340857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Структура</a:t>
            </a:r>
            <a:r>
              <a:rPr lang="ru-RU" sz="1600" baseline="0"/>
              <a:t> доходов консолидированного бюджета Новокубанского района</a:t>
            </a:r>
          </a:p>
        </c:rich>
      </c:tx>
      <c:layout>
        <c:manualLayout>
          <c:xMode val="edge"/>
          <c:yMode val="edge"/>
          <c:x val="0.25821570154612467"/>
          <c:y val="4.834871990101836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886292733547411"/>
          <c:y val="0.24127311950762984"/>
          <c:w val="0.38205408890583237"/>
          <c:h val="0.70232004060784869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район'!$A$5:$A$11</c:f>
              <c:strCache>
                <c:ptCount val="7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Земельный налог</c:v>
                </c:pt>
                <c:pt idx="3">
                  <c:v>Акцизы на нефтепродукты</c:v>
                </c:pt>
                <c:pt idx="4">
                  <c:v>Прочие налоговые доходы</c:v>
                </c:pt>
                <c:pt idx="5">
                  <c:v>Безвозмездные поступления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'Структура конс и район'!$B$5:$B$11</c:f>
              <c:numCache>
                <c:formatCode>#\ ##0.0</c:formatCode>
                <c:ptCount val="7"/>
                <c:pt idx="0">
                  <c:v>339.89311746999999</c:v>
                </c:pt>
                <c:pt idx="1">
                  <c:v>95.535416870000006</c:v>
                </c:pt>
                <c:pt idx="2">
                  <c:v>50.160817670000007</c:v>
                </c:pt>
                <c:pt idx="3">
                  <c:v>43.791591849999996</c:v>
                </c:pt>
                <c:pt idx="4">
                  <c:v>25.273483859999999</c:v>
                </c:pt>
                <c:pt idx="5">
                  <c:v>1093.7886993599998</c:v>
                </c:pt>
                <c:pt idx="6" formatCode="0.0">
                  <c:v>42.601849849999994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CD-4B0C-9703-930A775D306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0549911526997602"/>
          <c:y val="0.28049934963992262"/>
          <c:w val="0.38135030873652132"/>
          <c:h val="0.6315903683258778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Структура доходов бюджета Новокубанского района</a:t>
            </a:r>
          </a:p>
        </c:rich>
      </c:tx>
      <c:layout>
        <c:manualLayout>
          <c:xMode val="edge"/>
          <c:yMode val="edge"/>
          <c:x val="0.40330403042267449"/>
          <c:y val="7.216878738386640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486217452319147"/>
          <c:y val="0.23134659135351743"/>
          <c:w val="0.41775061986926393"/>
          <c:h val="0.72620118077361995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район'!$A$18:$A$22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район'!$B$18:$B$22</c:f>
              <c:numCache>
                <c:formatCode>#\ ##0.0</c:formatCode>
                <c:ptCount val="5"/>
                <c:pt idx="0">
                  <c:v>257.46320489999999</c:v>
                </c:pt>
                <c:pt idx="1">
                  <c:v>72.817850300000003</c:v>
                </c:pt>
                <c:pt idx="2">
                  <c:v>27.004003110000003</c:v>
                </c:pt>
                <c:pt idx="3">
                  <c:v>956.33768451999993</c:v>
                </c:pt>
                <c:pt idx="4" formatCode="0.0">
                  <c:v>32.732339970000005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2CC-44FB-9AFA-DCC403F5D94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7519959426739087"/>
          <c:y val="0.29446269184562895"/>
          <c:w val="0.42480040573260913"/>
          <c:h val="0.5078656958588687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10,6%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6DD-443C-80D4-933E23CA14C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0,9 %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3,8%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8,6%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3,0%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6DD-443C-80D4-933E23CA14CD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0,5%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36DD-443C-80D4-933E23CA14CD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58,4%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6DD-443C-80D4-933E23CA14CD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8,2 %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6DD-443C-80D4-933E23CA14CD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5,9%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6DD-443C-80D4-933E23CA14CD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36DD-443C-80D4-933E23CA14C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1 698,1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3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0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80920" cy="546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2021 год</a:t>
            </a:r>
            <a:endParaRPr lang="ru-RU" sz="3000" b="0" strike="noStrike" spc="-1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1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поселений: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3944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413320" y="95976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426640" y="358092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84120" y="745236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>
            <p:extLst>
              <p:ext uri="{D42A27DB-BD31-4B8C-83A1-F6EECF244321}">
                <p14:modId xmlns:p14="http://schemas.microsoft.com/office/powerpoint/2010/main" val="1753638817"/>
              </p:ext>
            </p:extLst>
          </p:nvPr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2021 года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9 мес. 2021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Microsoft YaHei"/>
                        </a:rPr>
                        <a:t>2 742,6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 dirty="0">
                          <a:latin typeface="Arial"/>
                        </a:rPr>
                        <a:t>1 691,1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 dirty="0">
                          <a:latin typeface="Arial"/>
                        </a:rPr>
                        <a:t>61,7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 dirty="0">
                          <a:latin typeface="Arial"/>
                        </a:rPr>
                        <a:t>863,9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 dirty="0">
                          <a:latin typeface="Arial"/>
                        </a:rPr>
                        <a:t>597,4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 dirty="0">
                          <a:latin typeface="Arial"/>
                        </a:rPr>
                        <a:t>69,2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 dirty="0">
                          <a:latin typeface="Arial"/>
                        </a:rPr>
                        <a:t>1 878,7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 dirty="0">
                          <a:latin typeface="Arial"/>
                        </a:rPr>
                        <a:t>1 093,8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 dirty="0">
                          <a:latin typeface="Arial"/>
                        </a:rPr>
                        <a:t>58,2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2 940,8</a:t>
                      </a:r>
                      <a:endParaRPr lang="ru-RU" sz="1100" b="0" strike="noStrike" spc="-1" dirty="0">
                        <a:latin typeface="Times New Roman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1 698,1</a:t>
                      </a:r>
                      <a:endParaRPr lang="ru-RU" sz="1100" b="0" strike="noStrike" spc="-1" dirty="0">
                        <a:latin typeface="Times New Roman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57,7</a:t>
                      </a:r>
                      <a:endParaRPr lang="ru-RU" sz="1100" b="0" strike="noStrike" spc="-1" dirty="0">
                        <a:latin typeface="Times New Roman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 dirty="0">
                          <a:latin typeface="Arial"/>
                        </a:rPr>
                        <a:t>-198,2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 dirty="0">
                          <a:latin typeface="Arial"/>
                        </a:rPr>
                        <a:t>-7,0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 dirty="0">
                          <a:latin typeface="Arial"/>
                        </a:rPr>
                        <a:t>3,5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223" name="Таблица 4"/>
          <p:cNvGraphicFramePr/>
          <p:nvPr>
            <p:extLst>
              <p:ext uri="{D42A27DB-BD31-4B8C-83A1-F6EECF244321}">
                <p14:modId xmlns:p14="http://schemas.microsoft.com/office/powerpoint/2010/main" val="449320292"/>
              </p:ext>
            </p:extLst>
          </p:nvPr>
        </p:nvGraphicFramePr>
        <p:xfrm>
          <a:off x="167040" y="3853800"/>
          <a:ext cx="6357240" cy="245376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2021 года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9 мес. 2021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 dirty="0">
                          <a:latin typeface="Arial"/>
                        </a:rPr>
                        <a:t>2 157,0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 dirty="0">
                          <a:latin typeface="Arial"/>
                        </a:rPr>
                        <a:t>1 346,3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 dirty="0">
                          <a:latin typeface="Arial"/>
                        </a:rPr>
                        <a:t>62,4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 dirty="0">
                          <a:latin typeface="Arial"/>
                        </a:rPr>
                        <a:t>523,4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 dirty="0">
                          <a:latin typeface="Arial"/>
                        </a:rPr>
                        <a:t>390,0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 dirty="0">
                          <a:latin typeface="Arial"/>
                        </a:rPr>
                        <a:t>74,5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 dirty="0">
                          <a:latin typeface="Arial"/>
                        </a:rPr>
                        <a:t>1 633,6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 dirty="0">
                          <a:latin typeface="Arial"/>
                        </a:rPr>
                        <a:t>956,3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 dirty="0">
                          <a:latin typeface="Arial"/>
                        </a:rPr>
                        <a:t>58,5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2 298,8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1 328,4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57,8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 dirty="0">
                          <a:latin typeface="Arial"/>
                        </a:rPr>
                        <a:t>-141,8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 dirty="0">
                          <a:latin typeface="Arial"/>
                        </a:rPr>
                        <a:t>17,9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 dirty="0">
                          <a:latin typeface="Arial"/>
                        </a:rPr>
                        <a:t>-12,6</a:t>
                      </a: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xmlns="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8469833"/>
              </p:ext>
            </p:extLst>
          </p:nvPr>
        </p:nvGraphicFramePr>
        <p:xfrm>
          <a:off x="-219570" y="6286132"/>
          <a:ext cx="4198620" cy="2751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xmlns="" id="{00000000-0008-0000-02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1645528"/>
              </p:ext>
            </p:extLst>
          </p:nvPr>
        </p:nvGraphicFramePr>
        <p:xfrm>
          <a:off x="3271170" y="6411772"/>
          <a:ext cx="4059480" cy="2517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xmlns="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7957268"/>
              </p:ext>
            </p:extLst>
          </p:nvPr>
        </p:nvGraphicFramePr>
        <p:xfrm>
          <a:off x="18001" y="1210681"/>
          <a:ext cx="6772320" cy="3722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xmlns="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9346525"/>
              </p:ext>
            </p:extLst>
          </p:nvPr>
        </p:nvGraphicFramePr>
        <p:xfrm>
          <a:off x="26640" y="5193720"/>
          <a:ext cx="6772320" cy="3949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576400" y="392256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501160" y="673020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38" name="Таблица 1"/>
          <p:cNvGraphicFramePr/>
          <p:nvPr>
            <p:extLst>
              <p:ext uri="{D42A27DB-BD31-4B8C-83A1-F6EECF244321}">
                <p14:modId xmlns:p14="http://schemas.microsoft.com/office/powerpoint/2010/main" val="823255968"/>
              </p:ext>
            </p:extLst>
          </p:nvPr>
        </p:nvGraphicFramePr>
        <p:xfrm>
          <a:off x="5473080" y="4216320"/>
          <a:ext cx="965160" cy="1952280"/>
        </p:xfrm>
        <a:graphic>
          <a:graphicData uri="http://schemas.openxmlformats.org/drawingml/2006/table">
            <a:tbl>
              <a:tblPr/>
              <a:tblGrid>
                <a:gridCol w="965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339,9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95,5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50,2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43,8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25,3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1 093,8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04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239" name="Таблица 3"/>
          <p:cNvGraphicFramePr/>
          <p:nvPr/>
        </p:nvGraphicFramePr>
        <p:xfrm>
          <a:off x="5366160" y="7019280"/>
          <a:ext cx="965160" cy="1546920"/>
        </p:xfrm>
        <a:graphic>
          <a:graphicData uri="http://schemas.openxmlformats.org/drawingml/2006/table">
            <a:tbl>
              <a:tblPr/>
              <a:tblGrid>
                <a:gridCol w="965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11760"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Times New Roman"/>
                        </a:rPr>
                        <a:t>225,3</a:t>
                      </a: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1760"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Times New Roman"/>
                        </a:rPr>
                        <a:t>68,8</a:t>
                      </a: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1760"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Times New Roman"/>
                        </a:rPr>
                        <a:t>24,7</a:t>
                      </a: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Times New Roman"/>
                        </a:rPr>
                        <a:t>848,3</a:t>
                      </a: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2840">
                <a:tc>
                  <a:txBody>
                    <a:bodyPr/>
                    <a:lstStyle/>
                    <a:p>
                      <a:pPr algn="r"/>
                      <a:r>
                        <a:rPr lang="ru-RU" sz="1100" b="0" strike="noStrike" spc="-1">
                          <a:latin typeface="Times New Roman"/>
                        </a:rPr>
                        <a:t>25,8</a:t>
                      </a: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40" name="CustomShape 9"/>
          <p:cNvSpPr/>
          <p:nvPr/>
        </p:nvSpPr>
        <p:spPr>
          <a:xfrm>
            <a:off x="1354265" y="4926499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1 </a:t>
            </a:r>
            <a:r>
              <a:rPr lang="en-US" sz="1200" b="1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691</a:t>
            </a: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,</a:t>
            </a:r>
            <a:r>
              <a:rPr lang="en-US" sz="1200" b="1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0</a:t>
            </a: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41" name="CustomShape 4"/>
          <p:cNvSpPr/>
          <p:nvPr/>
        </p:nvSpPr>
        <p:spPr>
          <a:xfrm>
            <a:off x="1354265" y="7648200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 </a:t>
            </a:r>
            <a:r>
              <a:rPr lang="en-US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346</a:t>
            </a: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,</a:t>
            </a:r>
            <a:r>
              <a:rPr lang="en-US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4</a:t>
            </a: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xmlns="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0361535"/>
              </p:ext>
            </p:extLst>
          </p:nvPr>
        </p:nvGraphicFramePr>
        <p:xfrm>
          <a:off x="26640" y="676559"/>
          <a:ext cx="6804720" cy="2818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xmlns="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0864652"/>
              </p:ext>
            </p:extLst>
          </p:nvPr>
        </p:nvGraphicFramePr>
        <p:xfrm>
          <a:off x="-248436" y="3290100"/>
          <a:ext cx="5794423" cy="315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xmlns="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2754521"/>
              </p:ext>
            </p:extLst>
          </p:nvPr>
        </p:nvGraphicFramePr>
        <p:xfrm>
          <a:off x="-165413" y="6151682"/>
          <a:ext cx="5501160" cy="2991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4167419184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2021 год, </a:t>
                      </a:r>
                      <a:endParaRPr lang="ru-RU" sz="1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январь </a:t>
                      </a:r>
                      <a:r>
                        <a:rPr lang="en-US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сентябрь 2021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2021 года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ВСЕГО РАСХОДОВ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, в том числе: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2 940,9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1 698,1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57,7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265,8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179,4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67,5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4,4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2,7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61,4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23,9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14,8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61,9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242,3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64,2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26,5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238,4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146,7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61,5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1 642,0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991,4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60,4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КУЛЬТУРА И КИНЕМАТОГРАФИЯ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209,9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139,6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66,5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16,4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8,4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51,2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164,6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100,4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61,0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132,6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50,1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37,8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66,7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МЕЖБЮДЖЕТНЫЕ ТРАНСФЕРТЫ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-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-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-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2574507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январь-сентябрь 2021 года муниципальные программы Новокубанского района исполнены в сумме 1 560,5 млн. руб., что составляет 57,0 %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242529"/>
              </p:ext>
            </p:extLst>
          </p:nvPr>
        </p:nvGraphicFramePr>
        <p:xfrm>
          <a:off x="390293" y="1298881"/>
          <a:ext cx="6206709" cy="6388011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 – </a:t>
                      </a:r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 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1 560,5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6294</TotalTime>
  <Words>626</Words>
  <Application>Microsoft Office PowerPoint</Application>
  <PresentationFormat>Экран (4:3)</PresentationFormat>
  <Paragraphs>259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Microsoft YaHei</vt:lpstr>
      <vt:lpstr>Arial</vt:lpstr>
      <vt:lpstr>Calibri</vt:lpstr>
      <vt:lpstr>DejaVu Sans</vt:lpstr>
      <vt:lpstr>Segoe UI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Страх Илья Алексеевич</cp:lastModifiedBy>
  <cp:revision>667</cp:revision>
  <cp:lastPrinted>2021-06-28T07:36:31Z</cp:lastPrinted>
  <dcterms:modified xsi:type="dcterms:W3CDTF">2021-11-16T06:49:17Z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