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0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0.21\&#1050;&#1088;&#1072;&#1089;&#1086;&#1090;&#1072;%202021%20-%209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15307886877118"/>
          <c:y val="0.56952461808916099"/>
          <c:w val="0.62386974767899928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  <c:pt idx="3">
                  <c:v>24.3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32-4C5B-8A08-1458435E1FBE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32-4C5B-8A08-1458435E1FBE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32-4C5B-8A08-1458435E1F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3467208"/>
        <c:axId val="233507968"/>
      </c:barChart>
      <c:catAx>
        <c:axId val="2334672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33507968"/>
        <c:crosses val="autoZero"/>
        <c:auto val="1"/>
        <c:lblAlgn val="ctr"/>
        <c:lblOffset val="100"/>
        <c:noMultiLvlLbl val="0"/>
      </c:catAx>
      <c:valAx>
        <c:axId val="23350796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33467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8644888082274655E-2"/>
          <c:y val="0.33635702507693094"/>
          <c:w val="0.90925589836660625"/>
          <c:h val="0.164143612213441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0.10359036132706652"/>
          <c:y val="2.26416593185735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455782514016575"/>
          <c:y val="0.56170491647005549"/>
          <c:w val="0.69102890025323427"/>
          <c:h val="0.352540851425530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параметры'!$B$10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параметры'!$A$11:$A$14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</c:strCache>
            </c:strRef>
          </c:cat>
          <c:val>
            <c:numRef>
              <c:f>'Осн параметры'!$B$11:$B$14</c:f>
              <c:numCache>
                <c:formatCode>#\ 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18-4123-BBB6-A9A474FDA0D4}"/>
            </c:ext>
          </c:extLst>
        </c:ser>
        <c:ser>
          <c:idx val="1"/>
          <c:order val="1"/>
          <c:tx>
            <c:strRef>
              <c:f>'Осн параметры'!$C$10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параметры'!$A$11:$A$14</c:f>
              <c:strCache>
                <c:ptCount val="4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</c:strCache>
            </c:strRef>
          </c:cat>
          <c:val>
            <c:numRef>
              <c:f>'Осн параметры'!$C$11:$C$13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18-4123-BBB6-A9A474FDA0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3542888"/>
        <c:axId val="233543272"/>
      </c:barChart>
      <c:catAx>
        <c:axId val="2335428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33543272"/>
        <c:crosses val="autoZero"/>
        <c:auto val="1"/>
        <c:lblAlgn val="ctr"/>
        <c:lblOffset val="100"/>
        <c:noMultiLvlLbl val="0"/>
      </c:catAx>
      <c:valAx>
        <c:axId val="23354327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335428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70385369554721"/>
          <c:y val="0.33429017420938495"/>
          <c:w val="0.69039187285071002"/>
          <c:h val="0.187059809505652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8599820724360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79-4DA3-9C0F-A62E7D59C901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79-4DA3-9C0F-A62E7D59C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3654920"/>
        <c:axId val="233655304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455312212063222E-2"/>
                  <c:y val="-3.53705410422753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9184120065206606E-2"/>
                  <c:y val="-4.34959662981138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1274924988777849E-2"/>
                  <c:y val="3.1555897118239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903011080397856E-2"/>
                  <c:y val="4.8613138803774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5.8152449972830721E-2"/>
                  <c:y val="3.83787937924533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7A79-4DA3-9C0F-A62E7D59C90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A79-4DA3-9C0F-A62E7D59C901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57003803738E-2"/>
                  <c:y val="5.1170381966708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690076665012876E-2"/>
                  <c:y val="5.88474838150951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A79-4DA3-9C0F-A62E7D59C90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1898522219859733E-2"/>
                  <c:y val="4.86131388037742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A79-4DA3-9C0F-A62E7D59C90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111.52881742387113</c:v>
                </c:pt>
                <c:pt idx="8">
                  <c:v>112.26416018722108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A79-4DA3-9C0F-A62E7D59C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655688"/>
        <c:axId val="233656072"/>
      </c:lineChart>
      <c:catAx>
        <c:axId val="233654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3655304"/>
        <c:crosses val="autoZero"/>
        <c:auto val="1"/>
        <c:lblAlgn val="ctr"/>
        <c:lblOffset val="100"/>
        <c:noMultiLvlLbl val="0"/>
      </c:catAx>
      <c:valAx>
        <c:axId val="23365530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3654920"/>
        <c:crosses val="autoZero"/>
        <c:crossBetween val="between"/>
      </c:valAx>
      <c:catAx>
        <c:axId val="233655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3656072"/>
        <c:crosses val="autoZero"/>
        <c:auto val="1"/>
        <c:lblAlgn val="ctr"/>
        <c:lblOffset val="100"/>
        <c:noMultiLvlLbl val="0"/>
      </c:catAx>
      <c:valAx>
        <c:axId val="233656072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365568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586067815149029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DA-4FF5-9D1F-FED4622D10DB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DA-4FF5-9D1F-FED4622D1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4083808"/>
        <c:axId val="23408419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2DA-4FF5-9D1F-FED4622D10DB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2DA-4FF5-9D1F-FED4622D10DB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2DA-4FF5-9D1F-FED4622D10D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776047203912397E-2"/>
                  <c:y val="6.1899300175209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2DA-4FF5-9D1F-FED4622D10D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6685242280341154E-2"/>
                  <c:y val="-5.38604300225847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2DA-4FF5-9D1F-FED4622D10D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377380277364337E-2"/>
                  <c:y val="4.5821559869960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2DA-4FF5-9D1F-FED4622D10D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690076665012876E-2"/>
                  <c:y val="3.617491568681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2DA-4FF5-9D1F-FED4622D10DB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2DA-4FF5-9D1F-FED4622D1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084600"/>
        <c:axId val="234084992"/>
      </c:lineChart>
      <c:catAx>
        <c:axId val="234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4084192"/>
        <c:crosses val="autoZero"/>
        <c:auto val="1"/>
        <c:lblAlgn val="ctr"/>
        <c:lblOffset val="100"/>
        <c:noMultiLvlLbl val="0"/>
      </c:catAx>
      <c:valAx>
        <c:axId val="23408419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4083808"/>
        <c:crosses val="autoZero"/>
        <c:crossBetween val="between"/>
      </c:valAx>
      <c:catAx>
        <c:axId val="234084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084992"/>
        <c:crosses val="autoZero"/>
        <c:auto val="1"/>
        <c:lblAlgn val="ctr"/>
        <c:lblOffset val="100"/>
        <c:noMultiLvlLbl val="0"/>
      </c:catAx>
      <c:valAx>
        <c:axId val="234084992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4084600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7.8061875398681688E-2"/>
          <c:y val="0.85831257152695506"/>
          <c:w val="0.8438762492026366"/>
          <c:h val="5.486763082469946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99.593355188186919</c:v>
                </c:pt>
                <c:pt idx="1">
                  <c:v>112.8519034455103</c:v>
                </c:pt>
                <c:pt idx="2">
                  <c:v>104.60616100571374</c:v>
                </c:pt>
                <c:pt idx="3">
                  <c:v>112.6731476106288</c:v>
                </c:pt>
                <c:pt idx="4">
                  <c:v>103.1325788042405</c:v>
                </c:pt>
                <c:pt idx="5">
                  <c:v>116.69780989780485</c:v>
                </c:pt>
                <c:pt idx="6">
                  <c:v>104.33856101885317</c:v>
                </c:pt>
                <c:pt idx="7">
                  <c:v>104.14868341263687</c:v>
                </c:pt>
                <c:pt idx="8">
                  <c:v>104.33453688054928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EB-4224-B169-3731859FED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4085776"/>
        <c:axId val="234086168"/>
      </c:barChart>
      <c:catAx>
        <c:axId val="2340857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34086168"/>
        <c:crosses val="autoZero"/>
        <c:auto val="1"/>
        <c:lblAlgn val="ctr"/>
        <c:lblOffset val="100"/>
        <c:noMultiLvlLbl val="0"/>
      </c:catAx>
      <c:valAx>
        <c:axId val="23408616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34085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5821570154612467"/>
          <c:y val="4.83487199010183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886292733547411"/>
          <c:y val="0.24127311950762984"/>
          <c:w val="0.38205408890583237"/>
          <c:h val="0.7023200406078486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339.89311746999999</c:v>
                </c:pt>
                <c:pt idx="1">
                  <c:v>95.535416870000006</c:v>
                </c:pt>
                <c:pt idx="2">
                  <c:v>50.160817670000007</c:v>
                </c:pt>
                <c:pt idx="3">
                  <c:v>43.791591849999996</c:v>
                </c:pt>
                <c:pt idx="4">
                  <c:v>25.273483859999999</c:v>
                </c:pt>
                <c:pt idx="5">
                  <c:v>1093.7886993599998</c:v>
                </c:pt>
                <c:pt idx="6" formatCode="0.0">
                  <c:v>42.601849849999994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CD-4B0C-9703-930A775D306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549911526997602"/>
          <c:y val="0.28049934963992262"/>
          <c:w val="0.38135030873652132"/>
          <c:h val="0.631590368325877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40330403042267449"/>
          <c:y val="7.21687873838664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486217452319147"/>
          <c:y val="0.23134659135351743"/>
          <c:w val="0.41775061986926393"/>
          <c:h val="0.7262011807736199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257.46320489999999</c:v>
                </c:pt>
                <c:pt idx="1">
                  <c:v>72.817850300000003</c:v>
                </c:pt>
                <c:pt idx="2">
                  <c:v>27.004003110000003</c:v>
                </c:pt>
                <c:pt idx="3">
                  <c:v>956.33768451999993</c:v>
                </c:pt>
                <c:pt idx="4" formatCode="0.0">
                  <c:v>32.732339970000005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CC-44FB-9AFA-DCC403F5D9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519959426739087"/>
          <c:y val="0.29446269184562895"/>
          <c:w val="0.42480040573260913"/>
          <c:h val="0.507865695858868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3,0%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8,2 %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1 698,1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80920" cy="54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2021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3944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413320" y="9597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426640" y="358092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84120" y="74523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753638817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9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2 742,6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1 691,1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61,7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863,9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597,4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69,2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1 878,7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1 093,8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58,2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2 940,8</a:t>
                      </a:r>
                      <a:endParaRPr lang="ru-RU" sz="1100" b="0" strike="noStrike" spc="-1" dirty="0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1 698,1</a:t>
                      </a:r>
                      <a:endParaRPr lang="ru-RU" sz="1100" b="0" strike="noStrike" spc="-1" dirty="0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57,7</a:t>
                      </a:r>
                      <a:endParaRPr lang="ru-RU" sz="1100" b="0" strike="noStrike" spc="-1" dirty="0">
                        <a:latin typeface="Times New Roman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-198,2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-7,0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3,5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449320292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9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2 157,0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1 346,3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62,4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523,4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390,0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74,5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1 633,6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956,3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58,5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2 298,8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1 328,4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57,8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-141,8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17,9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 dirty="0">
                          <a:latin typeface="Arial"/>
                        </a:rPr>
                        <a:t>-12,6</a:t>
                      </a: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469833"/>
              </p:ext>
            </p:extLst>
          </p:nvPr>
        </p:nvGraphicFramePr>
        <p:xfrm>
          <a:off x="-219570" y="6286132"/>
          <a:ext cx="4198620" cy="2751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645528"/>
              </p:ext>
            </p:extLst>
          </p:nvPr>
        </p:nvGraphicFramePr>
        <p:xfrm>
          <a:off x="3271170" y="6411772"/>
          <a:ext cx="4059480" cy="251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957268"/>
              </p:ext>
            </p:extLst>
          </p:nvPr>
        </p:nvGraphicFramePr>
        <p:xfrm>
          <a:off x="18001" y="1210681"/>
          <a:ext cx="6772320" cy="3722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346525"/>
              </p:ext>
            </p:extLst>
          </p:nvPr>
        </p:nvGraphicFramePr>
        <p:xfrm>
          <a:off x="26640" y="5193720"/>
          <a:ext cx="677232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60" y="67302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823255968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339,9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/>
        </p:nvGraphicFramePr>
        <p:xfrm>
          <a:off x="5366160" y="7019280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225,3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68,8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24,7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848,3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/>
                      <a:r>
                        <a:rPr lang="ru-RU" sz="1100" b="0" strike="noStrike" spc="-1">
                          <a:latin typeface="Times New Roman"/>
                        </a:rPr>
                        <a:t>25,8</a:t>
                      </a: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54265" y="492649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1 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691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,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0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354265" y="764820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346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361535"/>
              </p:ext>
            </p:extLst>
          </p:nvPr>
        </p:nvGraphicFramePr>
        <p:xfrm>
          <a:off x="26640" y="676559"/>
          <a:ext cx="6804720" cy="2818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0864652"/>
              </p:ext>
            </p:extLst>
          </p:nvPr>
        </p:nvGraphicFramePr>
        <p:xfrm>
          <a:off x="-248436" y="3290100"/>
          <a:ext cx="5794423" cy="315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754521"/>
              </p:ext>
            </p:extLst>
          </p:nvPr>
        </p:nvGraphicFramePr>
        <p:xfrm>
          <a:off x="-165413" y="6151682"/>
          <a:ext cx="5501160" cy="299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4167419184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2021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сентябрь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2 940,9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1 698,1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57,7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265,8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179,4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67,5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61,9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242,3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26,5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238,4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146,7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61,5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1 642,0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991,4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60,4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209,9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139,6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66,5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51,2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164,6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100,4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61,0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37,8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66,7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2574507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январь-сентябрь 2021 года муниципальные программы Новокубанского района исполнены в сумме 1 560,5 млн. руб., что составляет 57,0 %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42529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</a:t>
                      </a:r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2021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6294</TotalTime>
  <Words>626</Words>
  <Application>Microsoft Office PowerPoint</Application>
  <PresentationFormat>Экран (4:3)</PresentationFormat>
  <Paragraphs>259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Microsoft YaHei</vt:lpstr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667</cp:revision>
  <cp:lastPrinted>2021-06-28T07:36:31Z</cp:lastPrinted>
  <dcterms:modified xsi:type="dcterms:W3CDTF">2021-11-16T06:49:17Z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