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80" d="100"/>
          <a:sy n="80" d="100"/>
        </p:scale>
        <p:origin x="3564" y="108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9.22\&#1050;&#1088;&#1072;&#1089;&#1086;&#1090;&#1072;%202022%20-%208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9.22\&#1050;&#1088;&#1072;&#1089;&#1086;&#1090;&#1072;%202022%20-%208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9.22\&#1050;&#1088;&#1072;&#1089;&#1086;&#1090;&#1072;%202022%20-%208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9.22\&#1050;&#1088;&#1072;&#1089;&#1086;&#1090;&#1072;%202022%20-%208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9.22\&#1050;&#1088;&#1072;&#1089;&#1086;&#1090;&#1072;%202022%20-%208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9.22\&#1050;&#1088;&#1072;&#1089;&#1086;&#1090;&#1072;%202022%20-%208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6278016520522753"/>
          <c:y val="0.1887094540024404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89153651029073"/>
          <c:y val="0.58837727410825003"/>
          <c:w val="0.53523733978671717"/>
          <c:h val="0.364775707493916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01.09.2022г.</c:v>
                </c:pt>
              </c:strCache>
            </c:strRef>
          </c:cat>
          <c:val>
            <c:numRef>
              <c:f>'Осн параметры'!$B$4:$B$7</c:f>
              <c:numCache>
                <c:formatCode>#\ ##0.0</c:formatCode>
                <c:ptCount val="4"/>
                <c:pt idx="0">
                  <c:v>26.6</c:v>
                </c:pt>
                <c:pt idx="1">
                  <c:v>9.9</c:v>
                </c:pt>
                <c:pt idx="2">
                  <c:v>12.109107679999999</c:v>
                </c:pt>
                <c:pt idx="3">
                  <c:v>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7A-4FC9-8568-F3EEF08D539C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01.09.2022г.</c:v>
                </c:pt>
              </c:strCache>
            </c:strRef>
          </c:cat>
          <c:val>
            <c:numRef>
              <c:f>'Осн параметры'!$C$4:$C$7</c:f>
              <c:numCache>
                <c:formatCode>#\ ##0.0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7A-4FC9-8568-F3EEF08D539C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01.09.2022г.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7A-4FC9-8568-F3EEF08D53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463736230039786"/>
          <c:y val="0.43751179803938489"/>
          <c:w val="0.5530719675222"/>
          <c:h val="0.114205351838609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353024201186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9A-4ABE-AD2E-A357FFABB0A0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90.839159199999983</c:v>
                </c:pt>
                <c:pt idx="4">
                  <c:v>49.076353040000001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62.855071719999984</c:v>
                </c:pt>
                <c:pt idx="8">
                  <c:v>65.700933479999975</c:v>
                </c:pt>
                <c:pt idx="9">
                  <c:v>111.60705233000002</c:v>
                </c:pt>
                <c:pt idx="10">
                  <c:v>98.722860939999975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9A-4ABE-AD2E-A357FFABB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9A-4ABE-AD2E-A357FFABB0A0}"/>
                </c:ext>
              </c:extLst>
            </c:dLbl>
            <c:dLbl>
              <c:idx val="4"/>
              <c:layout>
                <c:manualLayout>
                  <c:x val="-3.6970165147864949E-2"/>
                  <c:y val="4.150882684569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B9A-4ABE-AD2E-A357FFABB0A0}"/>
                </c:ext>
              </c:extLst>
            </c:dLbl>
            <c:dLbl>
              <c:idx val="5"/>
              <c:layout>
                <c:manualLayout>
                  <c:x val="-5.7293594264632354E-2"/>
                  <c:y val="3.4731875523946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B9A-4ABE-AD2E-A357FFABB0A0}"/>
                </c:ext>
              </c:extLst>
            </c:dLbl>
            <c:dLbl>
              <c:idx val="6"/>
              <c:layout>
                <c:manualLayout>
                  <c:x val="-5.9676978224690227E-3"/>
                  <c:y val="2.11779728804551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B9A-4ABE-AD2E-A357FFABB0A0}"/>
                </c:ext>
              </c:extLst>
            </c:dLbl>
            <c:dLbl>
              <c:idx val="7"/>
              <c:layout>
                <c:manualLayout>
                  <c:x val="-9.2563981704550779E-3"/>
                  <c:y val="4.15088268456920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B9A-4ABE-AD2E-A357FFABB0A0}"/>
                </c:ext>
              </c:extLst>
            </c:dLbl>
            <c:dLbl>
              <c:idx val="9"/>
              <c:layout>
                <c:manualLayout>
                  <c:x val="-6.2836347660114283E-2"/>
                  <c:y val="4.48973025065648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B9A-4ABE-AD2E-A357FFABB0A0}"/>
                </c:ext>
              </c:extLst>
            </c:dLbl>
            <c:dLbl>
              <c:idx val="10"/>
              <c:layout>
                <c:manualLayout>
                  <c:x val="-4.4360503008507621E-2"/>
                  <c:y val="-4.9980015997874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B9A-4ABE-AD2E-A357FFABB0A0}"/>
                </c:ext>
              </c:extLst>
            </c:dLbl>
            <c:dLbl>
              <c:idx val="11"/>
              <c:layout>
                <c:manualLayout>
                  <c:x val="-6.2836347660114422E-2"/>
                  <c:y val="4.15088268456920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B9A-4ABE-AD2E-A357FFABB0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155.67036591222842</c:v>
                </c:pt>
                <c:pt idx="4">
                  <c:v>127.75226589593274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</c:v>
                </c:pt>
                <c:pt idx="8">
                  <c:v>112.26416018722108</c:v>
                </c:pt>
                <c:pt idx="9">
                  <c:v>119.58232302753926</c:v>
                </c:pt>
                <c:pt idx="10">
                  <c:v>114.97443529412723</c:v>
                </c:pt>
                <c:pt idx="11">
                  <c:v>116.42858353494661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B9A-4ABE-AD2E-A357FFABB0A0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9A-4ABE-AD2E-A357FFABB0A0}"/>
                </c:ext>
              </c:extLst>
            </c:dLbl>
            <c:dLbl>
              <c:idx val="2"/>
              <c:layout>
                <c:manualLayout>
                  <c:x val="-5.5612292401336083E-3"/>
                  <c:y val="-2.541356745654613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B9A-4ABE-AD2E-A357FFABB0A0}"/>
                </c:ext>
              </c:extLst>
            </c:dLbl>
            <c:dLbl>
              <c:idx val="3"/>
              <c:layout>
                <c:manualLayout>
                  <c:x val="-2.6291126939236294E-2"/>
                  <c:y val="5.5062729489183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9A-4ABE-AD2E-A357FFABB0A0}"/>
                </c:ext>
              </c:extLst>
            </c:dLbl>
            <c:dLbl>
              <c:idx val="4"/>
              <c:layout>
                <c:manualLayout>
                  <c:x val="-3.5122580682704282E-2"/>
                  <c:y val="-5.67569673196196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B9A-4ABE-AD2E-A357FFABB0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B9A-4ABE-AD2E-A357FFABB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6938842580438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6F-4FDE-8302-6B024A8F4C14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6F-4FDE-8302-6B024A8F4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6F-4FDE-8302-6B024A8F4C14}"/>
                </c:ext>
              </c:extLst>
            </c:dLbl>
            <c:dLbl>
              <c:idx val="5"/>
              <c:layout>
                <c:manualLayout>
                  <c:x val="-5.5446009799471688E-2"/>
                  <c:y val="3.8384995272656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6F-4FDE-8302-6B024A8F4C14}"/>
                </c:ext>
              </c:extLst>
            </c:dLbl>
            <c:dLbl>
              <c:idx val="6"/>
              <c:layout>
                <c:manualLayout>
                  <c:x val="-3.9224218195361031E-2"/>
                  <c:y val="2.58511192652582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6F-4FDE-8302-6B024A8F4C14}"/>
                </c:ext>
              </c:extLst>
            </c:dLbl>
            <c:dLbl>
              <c:idx val="7"/>
              <c:layout>
                <c:manualLayout>
                  <c:x val="-2.2189489426579681E-2"/>
                  <c:y val="4.15184642745057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6F-4FDE-8302-6B024A8F4C1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  <c:pt idx="10">
                  <c:v>120.65724082168627</c:v>
                </c:pt>
                <c:pt idx="11">
                  <c:v>123.69161871724069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B6F-4FDE-8302-6B024A8F4C14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6F-4FDE-8302-6B024A8F4C14}"/>
                </c:ext>
              </c:extLst>
            </c:dLbl>
            <c:dLbl>
              <c:idx val="2"/>
              <c:layout>
                <c:manualLayout>
                  <c:x val="-4.4360503008507621E-2"/>
                  <c:y val="4.7785402278204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B6F-4FDE-8302-6B024A8F4C14}"/>
                </c:ext>
              </c:extLst>
            </c:dLbl>
            <c:dLbl>
              <c:idx val="4"/>
              <c:layout>
                <c:manualLayout>
                  <c:x val="-3.3274996217543686E-2"/>
                  <c:y val="3.8384995272656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B6F-4FDE-8302-6B024A8F4C1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B6F-4FDE-8302-6B024A8F4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99.919668812294788</c:v>
                </c:pt>
                <c:pt idx="1">
                  <c:v>112.02835704915385</c:v>
                </c:pt>
                <c:pt idx="2">
                  <c:v>90.588894163963474</c:v>
                </c:pt>
                <c:pt idx="3">
                  <c:v>145.7799864960086</c:v>
                </c:pt>
                <c:pt idx="4">
                  <c:v>121.81192822746813</c:v>
                </c:pt>
                <c:pt idx="5">
                  <c:v>107.48300213981537</c:v>
                </c:pt>
                <c:pt idx="6">
                  <c:v>113.60844619783721</c:v>
                </c:pt>
                <c:pt idx="7">
                  <c:v>107.1640157873623</c:v>
                </c:pt>
                <c:pt idx="8">
                  <c:v>106.01979358861028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A4-437A-B1B4-C9470E8A9A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8020122312718556"/>
          <c:y val="0.21898446693300372"/>
          <c:w val="0.36793507724596652"/>
          <c:h val="0.7739654153093892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324.83694302999999</c:v>
                </c:pt>
                <c:pt idx="1">
                  <c:v>121.75632028999999</c:v>
                </c:pt>
                <c:pt idx="2">
                  <c:v>39.409300999999999</c:v>
                </c:pt>
                <c:pt idx="3">
                  <c:v>45.397584999999999</c:v>
                </c:pt>
                <c:pt idx="4">
                  <c:v>25.613572830000006</c:v>
                </c:pt>
                <c:pt idx="5">
                  <c:v>1186.56167858</c:v>
                </c:pt>
                <c:pt idx="6" formatCode="0.0">
                  <c:v>38.73013787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E1-4C43-B978-3395372B4A2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536540052818288"/>
          <c:y val="0.2917347597848185"/>
          <c:w val="0.36235776945732856"/>
          <c:h val="0.663842796012080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4939346810861399"/>
          <c:y val="3.605404131736356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11841461782291"/>
          <c:y val="0.24175070601887996"/>
          <c:w val="0.35561198532586363"/>
          <c:h val="0.7282468430633505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243.5196</c:v>
                </c:pt>
                <c:pt idx="1">
                  <c:v>97.341499999999996</c:v>
                </c:pt>
                <c:pt idx="2">
                  <c:v>27.061700000000005</c:v>
                </c:pt>
                <c:pt idx="3">
                  <c:v>1099.5725932999999</c:v>
                </c:pt>
                <c:pt idx="4" formatCode="0.0">
                  <c:v>27.369500000000002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0E-41D4-845C-52198F1662E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727794525124542"/>
          <c:y val="0.32991277319295281"/>
          <c:w val="0.33882532667081416"/>
          <c:h val="0.4859930207198758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3,2%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62,7%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1 761,2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875553148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2 899,8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1 782,3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1 961,3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1 186,6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3 022,8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1 761,2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-123,0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4077214390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2 383,8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1 494,8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1 800,5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1 099,6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2 471,2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1 457,6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-87,4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268796"/>
              </p:ext>
            </p:extLst>
          </p:nvPr>
        </p:nvGraphicFramePr>
        <p:xfrm>
          <a:off x="4114530" y="7688986"/>
          <a:ext cx="2518820" cy="1090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272520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</a:t>
                      </a:r>
                      <a:r>
                        <a:rPr lang="en-US" sz="1000" b="0" dirty="0"/>
                        <a:t>7</a:t>
                      </a:r>
                      <a:r>
                        <a:rPr lang="ru-RU" sz="1000" b="0" dirty="0"/>
                        <a:t>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414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01.09.2022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870979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1929543"/>
              </p:ext>
            </p:extLst>
          </p:nvPr>
        </p:nvGraphicFramePr>
        <p:xfrm>
          <a:off x="-393266" y="5876206"/>
          <a:ext cx="4956986" cy="302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004869"/>
              </p:ext>
            </p:extLst>
          </p:nvPr>
        </p:nvGraphicFramePr>
        <p:xfrm>
          <a:off x="0" y="1062682"/>
          <a:ext cx="6873840" cy="3747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083374"/>
              </p:ext>
            </p:extLst>
          </p:nvPr>
        </p:nvGraphicFramePr>
        <p:xfrm>
          <a:off x="-15840" y="5090984"/>
          <a:ext cx="6873840" cy="405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5740" y="380151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3052992008"/>
              </p:ext>
            </p:extLst>
          </p:nvPr>
        </p:nvGraphicFramePr>
        <p:xfrm>
          <a:off x="5473080" y="4036013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324,8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1 186,6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967857663"/>
              </p:ext>
            </p:extLst>
          </p:nvPr>
        </p:nvGraphicFramePr>
        <p:xfrm>
          <a:off x="5473080" y="7020560"/>
          <a:ext cx="965160" cy="1556599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14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243,5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1 099,6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054811"/>
              </p:ext>
            </p:extLst>
          </p:nvPr>
        </p:nvGraphicFramePr>
        <p:xfrm>
          <a:off x="-1" y="703081"/>
          <a:ext cx="6857281" cy="2435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0740447"/>
              </p:ext>
            </p:extLst>
          </p:nvPr>
        </p:nvGraphicFramePr>
        <p:xfrm>
          <a:off x="-517239" y="3160621"/>
          <a:ext cx="6308420" cy="2998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48590" y="4729410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1 782,3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349843"/>
              </p:ext>
            </p:extLst>
          </p:nvPr>
        </p:nvGraphicFramePr>
        <p:xfrm>
          <a:off x="-416560" y="5988293"/>
          <a:ext cx="6492239" cy="3170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348590" y="7658357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1 494,9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235085940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август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3 022,9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1 761,2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60,8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645539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август 2022 года муниципальные программы Новокубанского района исполнены в сумме 1 623,5 млн. руб., что составляет 58,1%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960402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август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7133</TotalTime>
  <Words>668</Words>
  <Application>Microsoft Office PowerPoint</Application>
  <PresentationFormat>Экран (4:3)</PresentationFormat>
  <Paragraphs>268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797</cp:revision>
  <cp:lastPrinted>2021-06-28T07:36:31Z</cp:lastPrinted>
  <dcterms:modified xsi:type="dcterms:W3CDTF">2022-09-27T13:55:06Z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