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75" d="100"/>
          <a:sy n="75" d="100"/>
        </p:scale>
        <p:origin x="-2748" y="-10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8.23\&#1050;&#1088;&#1072;&#1089;&#1086;&#1090;&#1072;%202023%20-%207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8.23\&#1050;&#1088;&#1072;&#1089;&#1086;&#1090;&#1072;%202023%20-%207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1950850746576362"/>
          <c:y val="0.1122699625701809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15696855180702"/>
          <c:y val="0.55623212986067794"/>
          <c:w val="0.63609547708544856"/>
          <c:h val="0.39692081253898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01.08.2023г.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  <c:pt idx="3">
                  <c:v>32.4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78-4EB5-8292-4A402E8B784A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01.08.2023г.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78-4EB5-8292-4A402E8B784A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01.08.2023г.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78-4EB5-8292-4A402E8B78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285312"/>
        <c:axId val="104286848"/>
      </c:barChart>
      <c:catAx>
        <c:axId val="104285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4286848"/>
        <c:crosses val="autoZero"/>
        <c:auto val="1"/>
        <c:lblAlgn val="ctr"/>
        <c:lblOffset val="100"/>
        <c:noMultiLvlLbl val="0"/>
      </c:catAx>
      <c:valAx>
        <c:axId val="104286848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042853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5314622074309939E-2"/>
          <c:y val="0.34586549958411311"/>
          <c:w val="0.73809750489521242"/>
          <c:h val="0.139107987627365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59-491A-B364-4E453FC52BCF}"/>
                </c:ext>
              </c:extLst>
            </c:dLbl>
            <c:dLbl>
              <c:idx val="6"/>
              <c:layout>
                <c:manualLayout>
                  <c:x val="0"/>
                  <c:y val="0.316654086035337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559-491A-B364-4E453FC52BC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конс'!$B$2:$H$2</c:f>
              <c:numCache>
                <c:formatCode>#\ ##0.0</c:formatCode>
                <c:ptCount val="7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59-491A-B364-4E453FC52BCF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559-491A-B364-4E453FC52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5708928"/>
        <c:axId val="105788544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4.0720580570075278E-2"/>
                  <c:y val="4.3092640101443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9-491A-B364-4E453FC52BCF}"/>
                </c:ext>
              </c:extLst>
            </c:dLbl>
            <c:dLbl>
              <c:idx val="1"/>
              <c:layout>
                <c:manualLayout>
                  <c:x val="-4.3086364778834464E-2"/>
                  <c:y val="-5.7367948542655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559-491A-B364-4E453FC52BCF}"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59-491A-B364-4E453FC52BCF}"/>
                </c:ext>
              </c:extLst>
            </c:dLbl>
            <c:dLbl>
              <c:idx val="3"/>
              <c:layout>
                <c:manualLayout>
                  <c:x val="3.2829472948143336E-3"/>
                  <c:y val="-9.418618417451030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559-491A-B364-4E453FC52BCF}"/>
                </c:ext>
              </c:extLst>
            </c:dLbl>
            <c:dLbl>
              <c:idx val="4"/>
              <c:layout>
                <c:manualLayout>
                  <c:x val="-3.6751367456570941E-2"/>
                  <c:y val="-4.3956968577547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59-491A-B364-4E453FC52BCF}"/>
                </c:ext>
              </c:extLst>
            </c:dLbl>
            <c:dLbl>
              <c:idx val="5"/>
              <c:layout>
                <c:manualLayout>
                  <c:x val="-3.4094077273326792E-2"/>
                  <c:y val="5.2795232898094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59-491A-B364-4E453FC52BCF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59-491A-B364-4E453FC52BCF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59-491A-B364-4E453FC52BCF}"/>
                </c:ext>
              </c:extLst>
            </c:dLbl>
            <c:dLbl>
              <c:idx val="8"/>
              <c:layout>
                <c:manualLayout>
                  <c:x val="-3.683023179836549E-2"/>
                  <c:y val="-3.5826617595462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59-491A-B364-4E453FC52BCF}"/>
                </c:ext>
              </c:extLst>
            </c:dLbl>
            <c:dLbl>
              <c:idx val="9"/>
              <c:layout>
                <c:manualLayout>
                  <c:x val="-6.6904856451563341E-2"/>
                  <c:y val="2.2824204757123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59-491A-B364-4E453FC52BCF}"/>
                </c:ext>
              </c:extLst>
            </c:dLbl>
            <c:dLbl>
              <c:idx val="10"/>
              <c:layout>
                <c:manualLayout>
                  <c:x val="-5.2477355345636849E-2"/>
                  <c:y val="-4.2666004329463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59-491A-B364-4E453FC52BCF}"/>
                </c:ext>
              </c:extLst>
            </c:dLbl>
            <c:dLbl>
              <c:idx val="11"/>
              <c:layout>
                <c:manualLayout>
                  <c:x val="-6.159334303170011E-2"/>
                  <c:y val="-3.15376066488299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59-491A-B364-4E453FC5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559-491A-B364-4E453FC52BCF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559-491A-B364-4E453FC52BCF}"/>
                </c:ext>
              </c:extLst>
            </c:dLbl>
            <c:dLbl>
              <c:idx val="1"/>
              <c:layout>
                <c:manualLayout>
                  <c:x val="-1.1339085854205243E-2"/>
                  <c:y val="-2.035796952655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559-491A-B364-4E453FC52BCF}"/>
                </c:ext>
              </c:extLst>
            </c:dLbl>
            <c:dLbl>
              <c:idx val="2"/>
              <c:layout>
                <c:manualLayout>
                  <c:x val="-2.3037880734040086E-2"/>
                  <c:y val="-5.5960212303884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559-491A-B364-4E453FC52BCF}"/>
                </c:ext>
              </c:extLst>
            </c:dLbl>
            <c:dLbl>
              <c:idx val="3"/>
              <c:layout>
                <c:manualLayout>
                  <c:x val="-1.5206651593841046E-2"/>
                  <c:y val="-4.1812463104231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59-491A-B364-4E453FC52BCF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559-491A-B364-4E453FC52BCF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559-491A-B364-4E453FC52BCF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559-491A-B364-4E453FC5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конс'!$B$5:$H$5</c:f>
              <c:numCache>
                <c:formatCode>0.0</c:formatCode>
                <c:ptCount val="7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0559-491A-B364-4E453FC52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90464"/>
        <c:axId val="105825024"/>
      </c:lineChart>
      <c:catAx>
        <c:axId val="10570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5788544"/>
        <c:crosses val="autoZero"/>
        <c:auto val="1"/>
        <c:lblAlgn val="ctr"/>
        <c:lblOffset val="100"/>
        <c:noMultiLvlLbl val="0"/>
      </c:catAx>
      <c:valAx>
        <c:axId val="105788544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5708928"/>
        <c:crosses val="autoZero"/>
        <c:crossBetween val="between"/>
      </c:valAx>
      <c:catAx>
        <c:axId val="105790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825024"/>
        <c:crosses val="autoZero"/>
        <c:auto val="1"/>
        <c:lblAlgn val="ctr"/>
        <c:lblOffset val="100"/>
        <c:noMultiLvlLbl val="0"/>
      </c:catAx>
      <c:valAx>
        <c:axId val="10582502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579046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5.7604325897787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6E-4D1F-93E5-75A906813257}"/>
                </c:ext>
              </c:extLst>
            </c:dLbl>
            <c:dLbl>
              <c:idx val="2"/>
              <c:layout>
                <c:manualLayout>
                  <c:x val="0"/>
                  <c:y val="0.275829507694407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16E-4D1F-93E5-75A906813257}"/>
                </c:ext>
              </c:extLst>
            </c:dLbl>
            <c:dLbl>
              <c:idx val="6"/>
              <c:layout>
                <c:manualLayout>
                  <c:x val="0"/>
                  <c:y val="8.8741892256193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16E-4D1F-93E5-75A906813257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6E-4D1F-93E5-75A90681325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район'!$B$2:$H$2</c:f>
              <c:numCache>
                <c:formatCode>#\ ##0.0</c:formatCode>
                <c:ptCount val="7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6E-4D1F-93E5-75A906813257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16E-4D1F-93E5-75A906813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6523648"/>
        <c:axId val="10655411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6E-4D1F-93E5-75A906813257}"/>
                </c:ext>
              </c:extLst>
            </c:dLbl>
            <c:dLbl>
              <c:idx val="2"/>
              <c:layout>
                <c:manualLayout>
                  <c:x val="-1.8494320496258279E-2"/>
                  <c:y val="-2.1047356736799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16E-4D1F-93E5-75A906813257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6E-4D1F-93E5-75A906813257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6E-4D1F-93E5-75A906813257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6E-4D1F-93E5-75A906813257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6E-4D1F-93E5-75A906813257}"/>
                </c:ext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6E-4D1F-93E5-75A90681325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A16E-4D1F-93E5-75A906813257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6E-4D1F-93E5-75A906813257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16E-4D1F-93E5-75A906813257}"/>
                </c:ext>
              </c:extLst>
            </c:dLbl>
            <c:dLbl>
              <c:idx val="2"/>
              <c:layout>
                <c:manualLayout>
                  <c:x val="-4.0665334078186281E-2"/>
                  <c:y val="-6.4701133672382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16E-4D1F-93E5-75A906813257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6E-4D1F-93E5-75A906813257}"/>
                </c:ext>
              </c:extLst>
            </c:dLbl>
            <c:dLbl>
              <c:idx val="5"/>
              <c:layout>
                <c:manualLayout>
                  <c:x val="-4.9903256403989689E-2"/>
                  <c:y val="-4.5992372128561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16E-4D1F-93E5-75A906813257}"/>
                </c:ext>
              </c:extLst>
            </c:dLbl>
            <c:dLbl>
              <c:idx val="6"/>
              <c:layout>
                <c:manualLayout>
                  <c:x val="-1.8475844651538926E-5"/>
                  <c:y val="-2.728361058473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16E-4D1F-93E5-75A906813257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16E-4D1F-93E5-75A906813257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16E-4D1F-93E5-75A90681325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район'!$B$5:$H$5</c:f>
              <c:numCache>
                <c:formatCode>0.0</c:formatCode>
                <c:ptCount val="7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A16E-4D1F-93E5-75A906813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556032"/>
        <c:axId val="106439040"/>
      </c:lineChart>
      <c:catAx>
        <c:axId val="10652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6554112"/>
        <c:crosses val="autoZero"/>
        <c:auto val="1"/>
        <c:lblAlgn val="ctr"/>
        <c:lblOffset val="100"/>
        <c:noMultiLvlLbl val="0"/>
      </c:catAx>
      <c:valAx>
        <c:axId val="106554112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6523648"/>
        <c:crosses val="autoZero"/>
        <c:crossBetween val="between"/>
      </c:valAx>
      <c:catAx>
        <c:axId val="106556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6439040"/>
        <c:crosses val="autoZero"/>
        <c:auto val="1"/>
        <c:lblAlgn val="ctr"/>
        <c:lblOffset val="100"/>
        <c:noMultiLvlLbl val="0"/>
      </c:catAx>
      <c:valAx>
        <c:axId val="106439040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6556032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137125362552372"/>
          <c:y val="0.21522823354407697"/>
          <c:w val="0.74355805612250991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150.68852740910529</c:v>
                </c:pt>
                <c:pt idx="1">
                  <c:v>93.257977553130956</c:v>
                </c:pt>
                <c:pt idx="2">
                  <c:v>98.522637336802092</c:v>
                </c:pt>
                <c:pt idx="3">
                  <c:v>90.163050137833395</c:v>
                </c:pt>
                <c:pt idx="4">
                  <c:v>73.382979538783459</c:v>
                </c:pt>
                <c:pt idx="5">
                  <c:v>96.586661582905279</c:v>
                </c:pt>
                <c:pt idx="6">
                  <c:v>104.39968306754935</c:v>
                </c:pt>
                <c:pt idx="7">
                  <c:v>98.783419083552829</c:v>
                </c:pt>
                <c:pt idx="8">
                  <c:v>106.56557431555686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FF-4ABF-89D3-9A40899B1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6178432"/>
        <c:axId val="106179968"/>
      </c:barChart>
      <c:catAx>
        <c:axId val="1061784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6179968"/>
        <c:crosses val="autoZero"/>
        <c:auto val="1"/>
        <c:lblAlgn val="ctr"/>
        <c:lblOffset val="100"/>
        <c:noMultiLvlLbl val="0"/>
      </c:catAx>
      <c:valAx>
        <c:axId val="10617996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06178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096773682275223"/>
          <c:y val="0.22451445528368605"/>
          <c:w val="0.34531204432779233"/>
          <c:h val="0.744496658697842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306.78392561000004</c:v>
                </c:pt>
                <c:pt idx="1">
                  <c:v>239.79294494999994</c:v>
                </c:pt>
                <c:pt idx="2">
                  <c:v>1318.35415657</c:v>
                </c:pt>
                <c:pt idx="3" formatCode="0.0">
                  <c:v>40.838375070000005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B9-45D2-A273-3823E02EA6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724533074670014"/>
          <c:y val="0.44769279976380566"/>
          <c:w val="0.35022648889903257"/>
          <c:h val="0.47089328746133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794100702115474"/>
          <c:y val="0.22976928393648505"/>
          <c:w val="0.36215458269070355"/>
          <c:h val="0.7201588723867827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230.058076</c:v>
                </c:pt>
                <c:pt idx="1">
                  <c:v>92.953081000000012</c:v>
                </c:pt>
                <c:pt idx="2">
                  <c:v>26.718268000000002</c:v>
                </c:pt>
                <c:pt idx="3">
                  <c:v>1149.8884396199999</c:v>
                </c:pt>
                <c:pt idx="4" formatCode="0.0">
                  <c:v>27.717994000000001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09-4CC8-BC6F-635932E066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30980997917225"/>
          <c:y val="0.31541091778051417"/>
          <c:w val="0.35022643339000575"/>
          <c:h val="0.562908365667452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1,2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3,0%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5,2%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муниципального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долга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0,02%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3 646,1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247117725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7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3 127,5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1 905,7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1 012,4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2 115,2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1 318,4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3 646,1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1 862,7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772292023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7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2 521,8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1 527,3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1 873,8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1 149,9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2 996,3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1 520,7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36518"/>
              </p:ext>
            </p:extLst>
          </p:nvPr>
        </p:nvGraphicFramePr>
        <p:xfrm>
          <a:off x="4316973" y="7754919"/>
          <a:ext cx="2207307" cy="992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xmlns="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xmlns="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53980544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124364211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на 01.08.2023г.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533555009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922856"/>
              </p:ext>
            </p:extLst>
          </p:nvPr>
        </p:nvGraphicFramePr>
        <p:xfrm>
          <a:off x="0" y="6065520"/>
          <a:ext cx="4316973" cy="307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043768"/>
              </p:ext>
            </p:extLst>
          </p:nvPr>
        </p:nvGraphicFramePr>
        <p:xfrm>
          <a:off x="26639" y="1161361"/>
          <a:ext cx="6847201" cy="3708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453218"/>
              </p:ext>
            </p:extLst>
          </p:nvPr>
        </p:nvGraphicFramePr>
        <p:xfrm>
          <a:off x="0" y="5071042"/>
          <a:ext cx="6873840" cy="407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606281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306,8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239,8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1 318,4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476980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1 149,9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678287926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91141"/>
              </p:ext>
            </p:extLst>
          </p:nvPr>
        </p:nvGraphicFramePr>
        <p:xfrm>
          <a:off x="0" y="632141"/>
          <a:ext cx="6858000" cy="257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767466"/>
              </p:ext>
            </p:extLst>
          </p:nvPr>
        </p:nvGraphicFramePr>
        <p:xfrm>
          <a:off x="-86360" y="3159684"/>
          <a:ext cx="6309360" cy="292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78555" y="466269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1 905,8</a:t>
            </a:r>
            <a:r>
              <a:rPr lang="ru-RU" sz="1200" b="1" dirty="0"/>
              <a:t>  </a:t>
            </a: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95051"/>
              </p:ext>
            </p:extLst>
          </p:nvPr>
        </p:nvGraphicFramePr>
        <p:xfrm>
          <a:off x="-165466" y="5971138"/>
          <a:ext cx="6309361" cy="317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78555" y="7594485"/>
            <a:ext cx="82525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1 527,3</a:t>
            </a:r>
            <a:r>
              <a:rPr lang="ru-RU" sz="1200" b="1" dirty="0"/>
              <a:t> 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4192802283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июль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3 646,1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48,5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jaVu Sans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136,0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190,8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571532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январь-июль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2023 года муниципальные программы Новокубанского района исполнены в сумме 1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738,6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млн. руб., что составляет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51,4%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469273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январь-июль 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7905</TotalTime>
  <Words>678</Words>
  <Application>Microsoft Office PowerPoint</Application>
  <PresentationFormat>Экран (4:3)</PresentationFormat>
  <Paragraphs>297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Соляник Елена</cp:lastModifiedBy>
  <cp:revision>918</cp:revision>
  <cp:lastPrinted>2021-06-28T07:36:31Z</cp:lastPrinted>
  <dcterms:modified xsi:type="dcterms:W3CDTF">2023-09-07T12:31:58Z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