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72" d="100"/>
          <a:sy n="72" d="100"/>
        </p:scale>
        <p:origin x="-2814" y="210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7.23\&#1050;&#1088;&#1072;&#1089;&#1086;&#1090;&#1072;%202023%20-%206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1950850746576362"/>
          <c:y val="0.1122699625701809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15696855180702"/>
          <c:y val="0.55623212986067794"/>
          <c:w val="0.63609547708544856"/>
          <c:h val="0.39692081253898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78-4EB5-8292-4A402E8B784A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78-4EB5-8292-4A402E8B784A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'Мун долг'!$A$4:$A$8</c:f>
              <c:strCache>
                <c:ptCount val="3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78-4EB5-8292-4A402E8B78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5197056"/>
        <c:axId val="55211136"/>
      </c:barChart>
      <c:catAx>
        <c:axId val="551970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5211136"/>
        <c:crosses val="autoZero"/>
        <c:auto val="1"/>
        <c:lblAlgn val="ctr"/>
        <c:lblOffset val="100"/>
        <c:noMultiLvlLbl val="0"/>
      </c:catAx>
      <c:valAx>
        <c:axId val="55211136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551970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5314622074309939E-2"/>
          <c:y val="0.34586549958411311"/>
          <c:w val="0.73809750489521242"/>
          <c:h val="0.1391079876273653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3647607236377052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конс'!$B$2:$G$2</c:f>
              <c:numCache>
                <c:formatCode>#\ ##0.0</c:formatCode>
                <c:ptCount val="6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E9-4282-8211-3A78C02B166E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E9-4282-8211-3A78C02B1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0198656"/>
        <c:axId val="10103193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850022166223409E-2"/>
                  <c:y val="-3.32259125658709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524044519109619E-2"/>
                  <c:y val="-4.24784224761610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7609139483876991E-2"/>
                  <c:y val="2.9674078947469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2447471883895654E-2"/>
                  <c:y val="-4.10287677242343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BAE9-4282-8211-3A78C02B166E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598225535489324E-2"/>
                  <c:y val="-3.72564347979700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058711325773483E-2"/>
                  <c:y val="-5.4541529378071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355353726258807E-2"/>
                  <c:y val="5.61696347326407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BAE9-4282-8211-3A78C02B16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BAE9-4282-8211-3A78C02B166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BAE9-4282-8211-3A78C02B166E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BAE9-4282-8211-3A78C02B166E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конс'!$B$5:$G$5</c:f>
              <c:numCache>
                <c:formatCode>0.0</c:formatCode>
                <c:ptCount val="6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BAE9-4282-8211-3A78C02B1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33856"/>
        <c:axId val="101035392"/>
      </c:lineChart>
      <c:catAx>
        <c:axId val="10019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1031936"/>
        <c:crosses val="autoZero"/>
        <c:auto val="1"/>
        <c:lblAlgn val="ctr"/>
        <c:lblOffset val="100"/>
        <c:noMultiLvlLbl val="0"/>
      </c:catAx>
      <c:valAx>
        <c:axId val="101031936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0198656"/>
        <c:crosses val="autoZero"/>
        <c:crossBetween val="between"/>
      </c:valAx>
      <c:catAx>
        <c:axId val="101033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1035392"/>
        <c:crosses val="autoZero"/>
        <c:auto val="1"/>
        <c:lblAlgn val="ctr"/>
        <c:lblOffset val="100"/>
        <c:noMultiLvlLbl val="0"/>
      </c:catAx>
      <c:valAx>
        <c:axId val="101035392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103385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0329356739420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3.7037037037037208E-3"/>
                  <c:y val="0.145087006206542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3368875599674788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376-472E-8436-0F6DC7C9137E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район'!$B$2:$G$2</c:f>
              <c:numCache>
                <c:formatCode>#\ ##0.0</c:formatCode>
                <c:ptCount val="6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376-472E-8436-0F6DC7C9137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376-472E-8436-0F6DC7C91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3241600"/>
        <c:axId val="103243136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777777777777772E-3"/>
                  <c:y val="8.140526772846484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179921259842533E-2"/>
                  <c:y val="-3.4163803807920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2645523476232275E-2"/>
                  <c:y val="5.1211477040253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D376-472E-8436-0F6DC7C9137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D376-472E-8436-0F6DC7C9137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D376-472E-8436-0F6DC7C9137E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D376-472E-8436-0F6DC7C9137E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район'!$B$5:$G$5</c:f>
              <c:numCache>
                <c:formatCode>0.0</c:formatCode>
                <c:ptCount val="6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D376-472E-8436-0F6DC7C91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57600"/>
        <c:axId val="103259136"/>
      </c:lineChart>
      <c:catAx>
        <c:axId val="10324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3243136"/>
        <c:crosses val="autoZero"/>
        <c:auto val="1"/>
        <c:lblAlgn val="ctr"/>
        <c:lblOffset val="100"/>
        <c:noMultiLvlLbl val="0"/>
      </c:catAx>
      <c:valAx>
        <c:axId val="103243136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3241600"/>
        <c:crosses val="autoZero"/>
        <c:crossBetween val="between"/>
      </c:valAx>
      <c:catAx>
        <c:axId val="1032576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3259136"/>
        <c:crosses val="autoZero"/>
        <c:auto val="1"/>
        <c:lblAlgn val="ctr"/>
        <c:lblOffset val="100"/>
        <c:noMultiLvlLbl val="0"/>
      </c:catAx>
      <c:valAx>
        <c:axId val="103259136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325760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137125362552372"/>
          <c:y val="0.21522823354407697"/>
          <c:w val="0.74355805612250991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143.36931959842769</c:v>
                </c:pt>
                <c:pt idx="1">
                  <c:v>86.445087142103858</c:v>
                </c:pt>
                <c:pt idx="2">
                  <c:v>78.669268278566477</c:v>
                </c:pt>
                <c:pt idx="3">
                  <c:v>82.719342259169764</c:v>
                </c:pt>
                <c:pt idx="4">
                  <c:v>59.05771538674076</c:v>
                </c:pt>
                <c:pt idx="5">
                  <c:v>90.258641214859892</c:v>
                </c:pt>
                <c:pt idx="6">
                  <c:v>93.619078833617451</c:v>
                </c:pt>
                <c:pt idx="7">
                  <c:v>95.508848526726226</c:v>
                </c:pt>
                <c:pt idx="8">
                  <c:v>99.965667300389669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FF-4ABF-89D3-9A40899B17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3461248"/>
        <c:axId val="103745792"/>
      </c:barChart>
      <c:catAx>
        <c:axId val="1034612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3745792"/>
        <c:crosses val="autoZero"/>
        <c:auto val="1"/>
        <c:lblAlgn val="ctr"/>
        <c:lblOffset val="100"/>
        <c:noMultiLvlLbl val="0"/>
      </c:catAx>
      <c:valAx>
        <c:axId val="10374579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03461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096773682275223"/>
          <c:y val="0.22451445528368605"/>
          <c:w val="0.34531204432779233"/>
          <c:h val="0.744496658697842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228.79078066</c:v>
                </c:pt>
                <c:pt idx="1">
                  <c:v>176.99032424000012</c:v>
                </c:pt>
                <c:pt idx="2">
                  <c:v>1122.53731844</c:v>
                </c:pt>
                <c:pt idx="3" formatCode="0.0">
                  <c:v>33.482077650000001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B9-45D2-A273-3823E02EA6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724533074670014"/>
          <c:y val="0.44769279976380566"/>
          <c:w val="0.35022648889903257"/>
          <c:h val="0.470893287461334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794100702115474"/>
          <c:y val="0.22976928393648505"/>
          <c:w val="0.36215458269070355"/>
          <c:h val="0.7201588723867827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171.612956</c:v>
                </c:pt>
                <c:pt idx="1">
                  <c:v>68.382036999999997</c:v>
                </c:pt>
                <c:pt idx="2">
                  <c:v>20.726676000000001</c:v>
                </c:pt>
                <c:pt idx="3">
                  <c:v>1006.7410419299999</c:v>
                </c:pt>
                <c:pt idx="4" formatCode="0.0">
                  <c:v>23.757591000000001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09-4CC8-BC6F-635932E066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730980997917225"/>
          <c:y val="0.31541091778051417"/>
          <c:w val="0.35022643339000575"/>
          <c:h val="0.5629083656674528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9,0%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1,1 %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4,3%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64,8%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544,9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536457899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6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3 127,4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1 561,8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1 012,3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439,2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2 115,2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1 122,5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3 580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-452,9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1791775792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6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2 521,8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1 291,1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1 873,8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1 006,7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930,7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1 298,8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-408,9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527278"/>
              </p:ext>
            </p:extLst>
          </p:nvPr>
        </p:nvGraphicFramePr>
        <p:xfrm>
          <a:off x="4316973" y="7754919"/>
          <a:ext cx="2207307" cy="744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=""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=""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353980544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3124364211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=""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027097"/>
              </p:ext>
            </p:extLst>
          </p:nvPr>
        </p:nvGraphicFramePr>
        <p:xfrm>
          <a:off x="0" y="6065520"/>
          <a:ext cx="4316973" cy="307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9033459"/>
              </p:ext>
            </p:extLst>
          </p:nvPr>
        </p:nvGraphicFramePr>
        <p:xfrm>
          <a:off x="-15841" y="959761"/>
          <a:ext cx="6857280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6983189"/>
              </p:ext>
            </p:extLst>
          </p:nvPr>
        </p:nvGraphicFramePr>
        <p:xfrm>
          <a:off x="0" y="5071041"/>
          <a:ext cx="6858000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67833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228,8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1 122,5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30113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=""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68,4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1 006,7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=""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279399"/>
              </p:ext>
            </p:extLst>
          </p:nvPr>
        </p:nvGraphicFramePr>
        <p:xfrm>
          <a:off x="0" y="632141"/>
          <a:ext cx="6858000" cy="257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=""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411734"/>
              </p:ext>
            </p:extLst>
          </p:nvPr>
        </p:nvGraphicFramePr>
        <p:xfrm>
          <a:off x="-86360" y="3159684"/>
          <a:ext cx="6309360" cy="292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378555" y="466269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1 561,8</a:t>
            </a:r>
            <a:r>
              <a:rPr lang="ru-RU" sz="1200" b="1" dirty="0"/>
              <a:t> </a:t>
            </a: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0" name="Диаграмма 19">
            <a:extLst>
              <a:ext uri="{FF2B5EF4-FFF2-40B4-BE49-F238E27FC236}">
                <a16:creationId xmlns=""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351610"/>
              </p:ext>
            </p:extLst>
          </p:nvPr>
        </p:nvGraphicFramePr>
        <p:xfrm>
          <a:off x="-165466" y="5971138"/>
          <a:ext cx="6309361" cy="3172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378555" y="7594485"/>
            <a:ext cx="82525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1 291,2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489999253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январь- июнь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544,9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2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663160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январь-июнь 2023 года муниципальные программы Новокубанского района исполнены в сумме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1 </a:t>
            </a:r>
            <a:r>
              <a:rPr lang="ru-RU" sz="1300" b="0" strike="noStrike" spc="-1" smtClean="0">
                <a:solidFill>
                  <a:srgbClr val="000000"/>
                </a:solidFill>
                <a:latin typeface="Times New Roman"/>
              </a:rPr>
              <a:t>441,7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млн. руб., что составляет 43,2%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68791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январь-июнь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7816</TotalTime>
  <Words>673</Words>
  <Application>Microsoft Office PowerPoint</Application>
  <PresentationFormat>Экран (4:3)</PresentationFormat>
  <Paragraphs>292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Соляник Елена</cp:lastModifiedBy>
  <cp:revision>910</cp:revision>
  <cp:lastPrinted>2021-06-28T07:36:31Z</cp:lastPrinted>
  <dcterms:modified xsi:type="dcterms:W3CDTF">2023-09-07T07:18:54Z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