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096" y="9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0;&#1088;&#1072;&#1089;&#1086;&#1090;&#1072;%202022%20-%206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0;&#1088;&#1072;&#1089;&#1086;&#1090;&#1072;%202022%20-%206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0;&#1088;&#1072;&#1089;&#1086;&#1090;&#1072;%202022%20-%206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0;&#1088;&#1072;&#1089;&#1086;&#1090;&#1072;%202022%20-%206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0;&#1088;&#1072;&#1089;&#1086;&#1090;&#1072;%202022%20-%206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0;&#1088;&#1072;&#1089;&#1086;&#1090;&#1072;%202022%20-%206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3407991657926485"/>
          <c:y val="0.1173344150337849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0471169527181463"/>
          <c:y val="0.52120076684363326"/>
          <c:w val="0.65549346153612975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</c:strCache>
            </c:strRef>
          </c:cat>
          <c:val>
            <c:numRef>
              <c:f>'Осн параметры'!$B$4:$B$6</c:f>
              <c:numCache>
                <c:formatCode>#\ ##0.0</c:formatCode>
                <c:ptCount val="3"/>
                <c:pt idx="0">
                  <c:v>26.6</c:v>
                </c:pt>
                <c:pt idx="1">
                  <c:v>9.9</c:v>
                </c:pt>
                <c:pt idx="2">
                  <c:v>12.109107679999999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01-4CEA-AB60-2432A545161E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</c:strCache>
            </c:strRef>
          </c:cat>
          <c:val>
            <c:numRef>
              <c:f>'Осн параметры'!$C$4:$C$6</c:f>
              <c:numCache>
                <c:formatCode>#\ ##0.0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01-4CEA-AB60-2432A545161E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</c:strCache>
            </c:strRef>
          </c:cat>
          <c:val>
            <c:numRef>
              <c:f>'Осн параметры'!$D$4:$D$6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01-4CEA-AB60-2432A54516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6459408173534532E-2"/>
          <c:y val="0.31995291032630524"/>
          <c:w val="0.85283070866141741"/>
          <c:h val="0.1645877322870724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83844762226805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DF-47FF-B933-F5A6A77C8D4B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90.839159199999983</c:v>
                </c:pt>
                <c:pt idx="4">
                  <c:v>49.076353040000001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62.855071719999984</c:v>
                </c:pt>
                <c:pt idx="8">
                  <c:v>65.700933479999975</c:v>
                </c:pt>
                <c:pt idx="9">
                  <c:v>111.60705233000002</c:v>
                </c:pt>
                <c:pt idx="10">
                  <c:v>98.722860939999975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DF-47FF-B933-F5A6A77C8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DF-47FF-B933-F5A6A77C8D4B}"/>
                </c:ext>
              </c:extLst>
            </c:dLbl>
            <c:dLbl>
              <c:idx val="4"/>
              <c:layout>
                <c:manualLayout>
                  <c:x val="-3.7059446311073781E-2"/>
                  <c:y val="5.6551662529820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6DF-47FF-B933-F5A6A77C8D4B}"/>
                </c:ext>
              </c:extLst>
            </c:dLbl>
            <c:dLbl>
              <c:idx val="5"/>
              <c:layout>
                <c:manualLayout>
                  <c:x val="-5.7431955527556117E-2"/>
                  <c:y val="4.61113556012383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6DF-47FF-B933-F5A6A77C8D4B}"/>
                </c:ext>
              </c:extLst>
            </c:dLbl>
            <c:dLbl>
              <c:idx val="6"/>
              <c:layout>
                <c:manualLayout>
                  <c:x val="-5.7839405711885832E-2"/>
                  <c:y val="4.26312532917109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6DF-47FF-B933-F5A6A77C8D4B}"/>
                </c:ext>
              </c:extLst>
            </c:dLbl>
            <c:dLbl>
              <c:idx val="9"/>
              <c:layout>
                <c:manualLayout>
                  <c:x val="-6.1136048112371083E-2"/>
                  <c:y val="4.61113556012383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6DF-47FF-B933-F5A6A77C8D4B}"/>
                </c:ext>
              </c:extLst>
            </c:dLbl>
            <c:dLbl>
              <c:idx val="10"/>
              <c:layout>
                <c:manualLayout>
                  <c:x val="-6.2988094404778566E-2"/>
                  <c:y val="4.26312532917109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6DF-47FF-B933-F5A6A77C8D4B}"/>
                </c:ext>
              </c:extLst>
            </c:dLbl>
            <c:dLbl>
              <c:idx val="11"/>
              <c:layout>
                <c:manualLayout>
                  <c:x val="-6.1136048112371222E-2"/>
                  <c:y val="4.61113556012383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6DF-47FF-B933-F5A6A77C8D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155.67036591222842</c:v>
                </c:pt>
                <c:pt idx="4">
                  <c:v>127.75226589593274</c:v>
                </c:pt>
                <c:pt idx="5">
                  <c:v>117.95446551898073</c:v>
                </c:pt>
                <c:pt idx="6">
                  <c:v>51.840455534092811</c:v>
                </c:pt>
                <c:pt idx="7">
                  <c:v>111.5288174238711</c:v>
                </c:pt>
                <c:pt idx="8">
                  <c:v>112.26416018722108</c:v>
                </c:pt>
                <c:pt idx="9">
                  <c:v>119.58232302753926</c:v>
                </c:pt>
                <c:pt idx="10">
                  <c:v>114.97443529412723</c:v>
                </c:pt>
                <c:pt idx="11">
                  <c:v>116.42858353494661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6DF-47FF-B933-F5A6A77C8D4B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DF-47FF-B933-F5A6A77C8D4B}"/>
                </c:ext>
              </c:extLst>
            </c:dLbl>
            <c:dLbl>
              <c:idx val="2"/>
              <c:layout>
                <c:manualLayout>
                  <c:x val="-3.7226130477390792E-3"/>
                  <c:y val="8.7002557738185605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6DF-47FF-B933-F5A6A77C8D4B}"/>
                </c:ext>
              </c:extLst>
            </c:dLbl>
            <c:dLbl>
              <c:idx val="3"/>
              <c:layout>
                <c:manualLayout>
                  <c:x val="-2.4502572448551096E-2"/>
                  <c:y val="4.95914579107657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DF-47FF-B933-F5A6A77C8D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6DF-47FF-B933-F5A6A77C8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195975503062114E-2"/>
          <c:y val="8.6051649655315976E-2"/>
          <c:w val="0.9247161407926634"/>
          <c:h val="0.662128654167090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A8-4020-A173-2EC1CFB844E6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  <c:pt idx="11">
                  <c:v>71.014534359999985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A8-4020-A173-2EC1CFB84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A8-4020-A173-2EC1CFB844E6}"/>
                </c:ext>
              </c:extLst>
            </c:dLbl>
            <c:dLbl>
              <c:idx val="5"/>
              <c:layout>
                <c:manualLayout>
                  <c:x val="-5.1870370370370372E-2"/>
                  <c:y val="4.6401002605225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2A8-4020-A173-2EC1CFB844E6}"/>
                </c:ext>
              </c:extLst>
            </c:dLbl>
            <c:dLbl>
              <c:idx val="6"/>
              <c:layout>
                <c:manualLayout>
                  <c:x val="-5.5981481481481479E-2"/>
                  <c:y val="4.6401002605224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2A8-4020-A173-2EC1CFB844E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  <c:pt idx="6">
                  <c:v>49.513323762719288</c:v>
                </c:pt>
                <c:pt idx="7">
                  <c:v>111.55395969850434</c:v>
                </c:pt>
                <c:pt idx="8">
                  <c:v>116.06163733375112</c:v>
                </c:pt>
                <c:pt idx="9">
                  <c:v>109.75200204165851</c:v>
                </c:pt>
                <c:pt idx="10">
                  <c:v>120.65724082168627</c:v>
                </c:pt>
                <c:pt idx="11">
                  <c:v>123.69161871724069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2A8-4020-A173-2EC1CFB844E6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A8-4020-A173-2EC1CFB844E6}"/>
                </c:ext>
              </c:extLst>
            </c:dLbl>
            <c:dLbl>
              <c:idx val="2"/>
              <c:layout>
                <c:manualLayout>
                  <c:x val="-4.816666666666667E-2"/>
                  <c:y val="4.6401002605224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2A8-4020-A173-2EC1CFB844E6}"/>
                </c:ext>
              </c:extLst>
            </c:dLbl>
            <c:dLbl>
              <c:idx val="4"/>
              <c:layout>
                <c:manualLayout>
                  <c:x val="-3.3351851851851855E-2"/>
                  <c:y val="4.6401002605224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2A8-4020-A173-2EC1CFB844E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2A8-4020-A173-2EC1CFB84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8.1481481481481488E-2"/>
          <c:y val="0.89233916177957284"/>
          <c:w val="0.83333333333333337"/>
          <c:h val="5.55614668742095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95.602555935318421</c:v>
                </c:pt>
                <c:pt idx="1">
                  <c:v>112.41933155749413</c:v>
                </c:pt>
                <c:pt idx="2">
                  <c:v>83.930336737927462</c:v>
                </c:pt>
                <c:pt idx="3">
                  <c:v>118.85347794015333</c:v>
                </c:pt>
                <c:pt idx="4">
                  <c:v>133.43851309869748</c:v>
                </c:pt>
                <c:pt idx="5">
                  <c:v>106.44174429401745</c:v>
                </c:pt>
                <c:pt idx="6">
                  <c:v>120.68431470671652</c:v>
                </c:pt>
                <c:pt idx="7">
                  <c:v>108.64286884049893</c:v>
                </c:pt>
                <c:pt idx="8">
                  <c:v>103.9230245227287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C0-403D-A2E3-81EBAD2B1D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Структура</a:t>
            </a:r>
            <a:r>
              <a:rPr lang="ru-RU" sz="1600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222278654165861E-2"/>
          <c:y val="0.22725155945538547"/>
          <c:w val="0.39404044815992356"/>
          <c:h val="0.75063032893204951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229.35999014999996</c:v>
                </c:pt>
                <c:pt idx="1">
                  <c:v>87.728383130000012</c:v>
                </c:pt>
                <c:pt idx="2">
                  <c:v>25.649483780000001</c:v>
                </c:pt>
                <c:pt idx="3">
                  <c:v>32.88743376</c:v>
                </c:pt>
                <c:pt idx="4">
                  <c:v>16.479862039999997</c:v>
                </c:pt>
                <c:pt idx="5">
                  <c:v>820.26386355</c:v>
                </c:pt>
                <c:pt idx="6" formatCode="0.0">
                  <c:v>28.932715639999998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D9-4561-9178-20CF8CBCFB3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4205393087989828"/>
          <c:y val="0.3226623004280883"/>
          <c:w val="0.38484412932847117"/>
          <c:h val="0.613118001317095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8685146877751554E-2"/>
          <c:y val="0.21437988396290636"/>
          <c:w val="0.418614768597802"/>
          <c:h val="0.78562011603709359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171.94601689999999</c:v>
                </c:pt>
                <c:pt idx="1">
                  <c:v>69.576747960000006</c:v>
                </c:pt>
                <c:pt idx="2">
                  <c:v>17.442448469999999</c:v>
                </c:pt>
                <c:pt idx="3">
                  <c:v>760.97488966999992</c:v>
                </c:pt>
                <c:pt idx="4" formatCode="0.0">
                  <c:v>20.8994502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38-4F05-A766-721EFE52495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159588148244779"/>
          <c:y val="0.2945120490161644"/>
          <c:w val="0.38258479106420595"/>
          <c:h val="0.5247201250936146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3,2%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2,3%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64,1%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1 272,3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2022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2837265515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6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2 836,4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1 241,3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1 914,8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2 917,3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1 272,3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-80,9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-31,0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1716316452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6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2 330,0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1 040,7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1 758,3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2 378,3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1 048,5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-48,3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-7,8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75320" y="6415400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BAED167F-1436-468E-84FC-2D6F3C450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002020"/>
              </p:ext>
            </p:extLst>
          </p:nvPr>
        </p:nvGraphicFramePr>
        <p:xfrm>
          <a:off x="4044654" y="7754613"/>
          <a:ext cx="2518820" cy="817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36160">
                  <a:extLst>
                    <a:ext uri="{9D8B030D-6E8A-4147-A177-3AD203B41FA5}">
                      <a16:colId xmlns:a16="http://schemas.microsoft.com/office/drawing/2014/main" val="2875423303"/>
                    </a:ext>
                  </a:extLst>
                </a:gridCol>
                <a:gridCol w="1182660">
                  <a:extLst>
                    <a:ext uri="{9D8B030D-6E8A-4147-A177-3AD203B41FA5}">
                      <a16:colId xmlns:a16="http://schemas.microsoft.com/office/drawing/2014/main" val="1639490488"/>
                    </a:ext>
                  </a:extLst>
                </a:gridCol>
              </a:tblGrid>
              <a:tr h="272520">
                <a:tc>
                  <a:txBody>
                    <a:bodyPr/>
                    <a:lstStyle/>
                    <a:p>
                      <a:r>
                        <a:rPr lang="ru-RU" sz="1000" b="0" dirty="0"/>
                        <a:t>на 01.01.2022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4285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01.04.2022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217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</a:t>
                      </a:r>
                      <a:r>
                        <a:rPr lang="en-US" sz="1000" b="0" dirty="0"/>
                        <a:t>7</a:t>
                      </a:r>
                      <a:r>
                        <a:rPr lang="ru-RU" sz="1000" b="0" dirty="0"/>
                        <a:t>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4145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0452418"/>
              </p:ext>
            </p:extLst>
          </p:nvPr>
        </p:nvGraphicFramePr>
        <p:xfrm>
          <a:off x="-118800" y="6118413"/>
          <a:ext cx="4123675" cy="302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03964"/>
              </p:ext>
            </p:extLst>
          </p:nvPr>
        </p:nvGraphicFramePr>
        <p:xfrm>
          <a:off x="0" y="1161361"/>
          <a:ext cx="6857280" cy="3649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9442413"/>
              </p:ext>
            </p:extLst>
          </p:nvPr>
        </p:nvGraphicFramePr>
        <p:xfrm>
          <a:off x="15840" y="5044040"/>
          <a:ext cx="6858000" cy="390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400" y="39225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5740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579939795"/>
              </p:ext>
            </p:extLst>
          </p:nvPr>
        </p:nvGraphicFramePr>
        <p:xfrm>
          <a:off x="5473080" y="4216320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229,4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820,3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159520912"/>
              </p:ext>
            </p:extLst>
          </p:nvPr>
        </p:nvGraphicFramePr>
        <p:xfrm>
          <a:off x="5473080" y="7020560"/>
          <a:ext cx="965160" cy="1556599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143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171,9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761,0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0" name="CustomShape 9"/>
          <p:cNvSpPr/>
          <p:nvPr/>
        </p:nvSpPr>
        <p:spPr>
          <a:xfrm>
            <a:off x="1163256" y="4865041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1 241,3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41" name="CustomShape 4"/>
          <p:cNvSpPr/>
          <p:nvPr/>
        </p:nvSpPr>
        <p:spPr>
          <a:xfrm>
            <a:off x="1163256" y="7739112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1 040,8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358176"/>
              </p:ext>
            </p:extLst>
          </p:nvPr>
        </p:nvGraphicFramePr>
        <p:xfrm>
          <a:off x="-660" y="724321"/>
          <a:ext cx="6857280" cy="2711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8874339"/>
              </p:ext>
            </p:extLst>
          </p:nvPr>
        </p:nvGraphicFramePr>
        <p:xfrm>
          <a:off x="0" y="3216149"/>
          <a:ext cx="5906820" cy="310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863134"/>
              </p:ext>
            </p:extLst>
          </p:nvPr>
        </p:nvGraphicFramePr>
        <p:xfrm>
          <a:off x="-1321" y="6150960"/>
          <a:ext cx="5672915" cy="2992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1593784522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2022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июнь 2022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2022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2 917,2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1 272,3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44,0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1 711,7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815,6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5153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- июнь 2022 года муниципальные программы Новокубанского района исполнены в сумме 1 170,1 млн. руб., что составляет 43,6%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155425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июнь 2022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7011</TotalTime>
  <Words>662</Words>
  <Application>Microsoft Office PowerPoint</Application>
  <PresentationFormat>Экран (4:3)</PresentationFormat>
  <Paragraphs>266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776</cp:revision>
  <cp:lastPrinted>2021-06-28T07:36:31Z</cp:lastPrinted>
  <dcterms:modified xsi:type="dcterms:W3CDTF">2022-08-01T09:31:47Z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