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505BE72-66FD-4A37-A001-52E12CA58045}">
          <p14:sldIdLst>
            <p14:sldId id="256"/>
            <p14:sldId id="257"/>
            <p14:sldId id="258"/>
            <p14:sldId id="259"/>
            <p14:sldId id="260"/>
            <p14:sldId id="263"/>
            <p14:sldId id="264"/>
          </p14:sldIdLst>
        </p14:section>
        <p14:section name="Раздел без заголовка" id="{818EC24C-7B0D-46A4-9D9E-E825F7B3AA3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>
        <p:scale>
          <a:sx n="100" d="100"/>
          <a:sy n="100" d="100"/>
        </p:scale>
        <p:origin x="2040" y="-917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5.24\&#1050;&#1088;&#1072;&#1089;&#1086;&#1090;&#1072;%202024%20-%204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5.24\&#1050;&#1088;&#1072;&#1089;&#1086;&#1090;&#1072;%202024%20-%204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5.24\&#1050;&#1088;&#1072;&#1089;&#1086;&#1090;&#1072;%202024%20-%204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5.24\&#1050;&#1088;&#1072;&#1089;&#1086;&#1090;&#1072;%202024%20-%204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5.24\&#1050;&#1088;&#1072;&#1089;&#1086;&#1090;&#1072;%202024%20-%204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4%20&#1075;&#1086;&#1076;\&#1053;&#1072;%2001.05.24\&#1050;&#1088;&#1072;&#1089;&#1086;&#1090;&#1072;%202024%20-%204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33.33\obmen\&#1041;&#1070;&#1044;&#1046;&#1045;&#1058;%20&#1044;&#1051;&#1071;%20&#1043;&#1056;&#1040;&#1046;&#1044;&#1040;&#1053;\&#1053;&#1072;%20&#1089;&#1072;&#1081;&#1090;\2024%20&#1075;&#1086;&#1076;\&#1053;&#1072;%2001.04.24\&#1051;&#1080;&#1089;&#1090;%20Microsoft%20Excel11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0479912661024288"/>
          <c:y val="4.93213323743847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539184284914453"/>
          <c:y val="0.55816586989324646"/>
          <c:w val="0.70964238136305235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долг'!$A$4:$A$6</c:f>
              <c:strCache>
                <c:ptCount val="3"/>
                <c:pt idx="0">
                  <c:v>на 01.01.2024г.</c:v>
                </c:pt>
                <c:pt idx="1">
                  <c:v>на 01.04.2024г.</c:v>
                </c:pt>
                <c:pt idx="2">
                  <c:v>на 01.05.2024г.</c:v>
                </c:pt>
              </c:strCache>
              <c:extLst/>
            </c:strRef>
          </c:cat>
          <c:val>
            <c:numRef>
              <c:f>'Мун долг'!$B$4:$B$6</c:f>
              <c:numCache>
                <c:formatCode>#\ ##0.0</c:formatCode>
                <c:ptCount val="3"/>
                <c:pt idx="0">
                  <c:v>27</c:v>
                </c:pt>
                <c:pt idx="1">
                  <c:v>23.3</c:v>
                </c:pt>
                <c:pt idx="2">
                  <c:v>23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8FDE-419F-9F92-055E625626C7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долг'!$A$4:$A$6</c:f>
              <c:strCache>
                <c:ptCount val="3"/>
                <c:pt idx="0">
                  <c:v>на 01.01.2024г.</c:v>
                </c:pt>
                <c:pt idx="1">
                  <c:v>на 01.04.2024г.</c:v>
                </c:pt>
                <c:pt idx="2">
                  <c:v>на 01.05.2024г.</c:v>
                </c:pt>
              </c:strCache>
              <c:extLst/>
            </c:strRef>
          </c:cat>
          <c:val>
            <c:numRef>
              <c:f>'Мун долг'!$C$4:$C$6</c:f>
              <c:numCache>
                <c:formatCode>#\ ##0.0</c:formatCode>
                <c:ptCount val="3"/>
                <c:pt idx="0">
                  <c:v>14</c:v>
                </c:pt>
                <c:pt idx="1">
                  <c:v>14</c:v>
                </c:pt>
                <c:pt idx="2">
                  <c:v>14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8FDE-419F-9F92-055E625626C7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долг'!$A$4:$A$6</c:f>
              <c:strCache>
                <c:ptCount val="3"/>
                <c:pt idx="0">
                  <c:v>на 01.01.2024г.</c:v>
                </c:pt>
                <c:pt idx="1">
                  <c:v>на 01.04.2024г.</c:v>
                </c:pt>
                <c:pt idx="2">
                  <c:v>на 01.05.2024г.</c:v>
                </c:pt>
              </c:strCache>
              <c:extLst/>
            </c:strRef>
          </c:cat>
          <c:val>
            <c:numRef>
              <c:f>'Мун долг'!$D$4:$D$6</c:f>
              <c:numCache>
                <c:formatCode>#\ ##0.0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2-8FDE-419F-9F92-055E625626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29758041770670279"/>
          <c:w val="0.85283070866141741"/>
          <c:h val="0.1673767116526349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78C-47C2-80CC-2C53E6133C4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конс'!$B$2:$E$2</c:f>
              <c:numCache>
                <c:formatCode>#\ ##0.0</c:formatCode>
                <c:ptCount val="4"/>
                <c:pt idx="0">
                  <c:v>59.24489715</c:v>
                </c:pt>
                <c:pt idx="1">
                  <c:v>99.297623389999998</c:v>
                </c:pt>
                <c:pt idx="2">
                  <c:v>93.978740829999978</c:v>
                </c:pt>
                <c:pt idx="3">
                  <c:v>88.458025479999975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8C-47C2-80CC-2C53E6133C46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2.8066377849317086E-17"/>
                  <c:y val="0.1522397030466149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78C-47C2-80CC-2C53E6133C46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  <c:pt idx="5">
                  <c:v>89.319944839999977</c:v>
                </c:pt>
                <c:pt idx="6">
                  <c:v>148.15206398000001</c:v>
                </c:pt>
                <c:pt idx="7">
                  <c:v>48.238956809999969</c:v>
                </c:pt>
                <c:pt idx="8">
                  <c:v>115.22403219999997</c:v>
                </c:pt>
                <c:pt idx="9">
                  <c:v>150.49070164000003</c:v>
                </c:pt>
                <c:pt idx="10">
                  <c:v>119.27633099000002</c:v>
                </c:pt>
                <c:pt idx="11">
                  <c:v>147.39340672999998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8C-47C2-80CC-2C53E6133C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2023 году</c:v>
                </c:pt>
              </c:strCache>
            </c:strRef>
          </c:tx>
          <c:dLbls>
            <c:dLbl>
              <c:idx val="0"/>
              <c:layout>
                <c:manualLayout>
                  <c:x val="-1.6461512535268213E-2"/>
                  <c:y val="-3.65429817636937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78C-47C2-80CC-2C53E6133C46}"/>
                </c:ext>
              </c:extLst>
            </c:dLbl>
            <c:dLbl>
              <c:idx val="1"/>
              <c:layout>
                <c:manualLayout>
                  <c:x val="-6.2652593857502784E-2"/>
                  <c:y val="-3.274652851079029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78C-47C2-80CC-2C53E6133C46}"/>
                </c:ext>
              </c:extLst>
            </c:dLbl>
            <c:dLbl>
              <c:idx val="2"/>
              <c:layout>
                <c:manualLayout>
                  <c:x val="-7.1845654274002246E-2"/>
                  <c:y val="-2.3898123975669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78C-47C2-80CC-2C53E6133C46}"/>
                </c:ext>
              </c:extLst>
            </c:dLbl>
            <c:dLbl>
              <c:idx val="4"/>
              <c:layout>
                <c:manualLayout>
                  <c:x val="-3.3601086054798959E-2"/>
                  <c:y val="-4.9766585591128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78C-47C2-80CC-2C53E6133C46}"/>
                </c:ext>
              </c:extLst>
            </c:dLbl>
            <c:dLbl>
              <c:idx val="5"/>
              <c:layout>
                <c:manualLayout>
                  <c:x val="-4.1277700750050023E-2"/>
                  <c:y val="-5.5763063415191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78C-47C2-80CC-2C53E6133C46}"/>
                </c:ext>
              </c:extLst>
            </c:dLbl>
            <c:dLbl>
              <c:idx val="6"/>
              <c:layout>
                <c:manualLayout>
                  <c:x val="-4.9637077652387729E-2"/>
                  <c:y val="-3.80174836112916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78C-47C2-80CC-2C53E6133C46}"/>
                </c:ext>
              </c:extLst>
            </c:dLbl>
            <c:dLbl>
              <c:idx val="7"/>
              <c:layout>
                <c:manualLayout>
                  <c:x val="-3.0528294490383943E-2"/>
                  <c:y val="-7.341110175177513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78C-47C2-80CC-2C53E6133C46}"/>
                </c:ext>
              </c:extLst>
            </c:dLbl>
            <c:dLbl>
              <c:idx val="8"/>
              <c:layout>
                <c:manualLayout>
                  <c:x val="-3.0529861564658568E-2"/>
                  <c:y val="-3.81147928370191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78C-47C2-80CC-2C53E6133C46}"/>
                </c:ext>
              </c:extLst>
            </c:dLbl>
            <c:dLbl>
              <c:idx val="9"/>
              <c:layout>
                <c:manualLayout>
                  <c:x val="-5.3509197641095151E-2"/>
                  <c:y val="2.96742045319159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78C-47C2-80CC-2C53E6133C46}"/>
                </c:ext>
              </c:extLst>
            </c:dLbl>
            <c:dLbl>
              <c:idx val="10"/>
              <c:layout>
                <c:manualLayout>
                  <c:x val="-4.8914897500082571E-2"/>
                  <c:y val="-6.72200054762566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78C-47C2-80CC-2C53E6133C46}"/>
                </c:ext>
              </c:extLst>
            </c:dLbl>
            <c:dLbl>
              <c:idx val="11"/>
              <c:layout>
                <c:manualLayout>
                  <c:x val="-5.0464704716841564E-2"/>
                  <c:y val="5.06612942216312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D78C-47C2-80CC-2C53E6133C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  <c:pt idx="5">
                  <c:v>126.45582845901424</c:v>
                </c:pt>
                <c:pt idx="6">
                  <c:v>149.44813493668292</c:v>
                </c:pt>
                <c:pt idx="7">
                  <c:v>63.830712416780443</c:v>
                </c:pt>
                <c:pt idx="8">
                  <c:v>145.62554296950805</c:v>
                </c:pt>
                <c:pt idx="9">
                  <c:v>136.90163527447646</c:v>
                </c:pt>
                <c:pt idx="10">
                  <c:v>104.54636802003341</c:v>
                </c:pt>
                <c:pt idx="11">
                  <c:v>104.24035408276062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D78C-47C2-80CC-2C53E6133C46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2024году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D78C-47C2-80CC-2C53E6133C46}"/>
                </c:ext>
              </c:extLst>
            </c:dLbl>
            <c:dLbl>
              <c:idx val="1"/>
              <c:layout>
                <c:manualLayout>
                  <c:x val="-1.1339108363668275E-2"/>
                  <c:y val="-1.6932966484519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D78C-47C2-80CC-2C53E6133C46}"/>
                </c:ext>
              </c:extLst>
            </c:dLbl>
            <c:dLbl>
              <c:idx val="2"/>
              <c:layout>
                <c:manualLayout>
                  <c:x val="-3.6796603238276826E-2"/>
                  <c:y val="5.6490640701762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D78C-47C2-80CC-2C53E6133C46}"/>
                </c:ext>
              </c:extLst>
            </c:dLbl>
            <c:dLbl>
              <c:idx val="3"/>
              <c:layout>
                <c:manualLayout>
                  <c:x val="-1.1561803655336156E-2"/>
                  <c:y val="2.63812038185352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D78C-47C2-80CC-2C53E6133C46}"/>
                </c:ext>
              </c:extLst>
            </c:dLbl>
            <c:dLbl>
              <c:idx val="4"/>
              <c:layout>
                <c:manualLayout>
                  <c:x val="-1.8975702392825981E-2"/>
                  <c:y val="-4.7493869402658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D78C-47C2-80CC-2C53E6133C46}"/>
                </c:ext>
              </c:extLst>
            </c:dLbl>
            <c:dLbl>
              <c:idx val="5"/>
              <c:layout>
                <c:manualLayout>
                  <c:x val="-2.5918323606623911E-2"/>
                  <c:y val="3.8040707770176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D78C-47C2-80CC-2C53E6133C46}"/>
                </c:ext>
              </c:extLst>
            </c:dLbl>
            <c:dLbl>
              <c:idx val="6"/>
              <c:layout>
                <c:manualLayout>
                  <c:x val="3.1689858160489945E-3"/>
                  <c:y val="-2.6847592154043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D78C-47C2-80CC-2C53E6133C46}"/>
                </c:ext>
              </c:extLst>
            </c:dLbl>
            <c:dLbl>
              <c:idx val="7"/>
              <c:layout>
                <c:manualLayout>
                  <c:x val="-2.8161168526301655E-2"/>
                  <c:y val="-8.28874875431417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D78C-47C2-80CC-2C53E6133C46}"/>
                </c:ext>
              </c:extLst>
            </c:dLbl>
            <c:dLbl>
              <c:idx val="9"/>
              <c:layout>
                <c:manualLayout>
                  <c:x val="-3.432004400039676E-2"/>
                  <c:y val="3.26723538788121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D78C-47C2-80CC-2C53E6133C46}"/>
                </c:ext>
              </c:extLst>
            </c:dLbl>
            <c:dLbl>
              <c:idx val="10"/>
              <c:layout>
                <c:manualLayout>
                  <c:x val="-3.0559756520053608E-2"/>
                  <c:y val="4.6494533845844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D78C-47C2-80CC-2C53E6133C46}"/>
                </c:ext>
              </c:extLst>
            </c:dLbl>
            <c:dLbl>
              <c:idx val="11"/>
              <c:layout>
                <c:manualLayout>
                  <c:x val="-4.5867252115853872E-2"/>
                  <c:y val="-6.02705045590868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D78C-47C2-80CC-2C53E6133C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конс'!$B$5:$E$5</c:f>
              <c:numCache>
                <c:formatCode>0.0</c:formatCode>
                <c:ptCount val="4"/>
                <c:pt idx="0">
                  <c:v>185.68296688061054</c:v>
                </c:pt>
                <c:pt idx="1">
                  <c:v>1428.4532176524187</c:v>
                </c:pt>
                <c:pt idx="2">
                  <c:v>65.379291626239606</c:v>
                </c:pt>
                <c:pt idx="3">
                  <c:v>74.112016553621999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D78C-47C2-80CC-2C53E6133C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5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190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2024 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2.785379396430657E-17"/>
                  <c:y val="2.1350669721900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00-4748-98B0-CF6B2EB09DB0}"/>
                </c:ext>
              </c:extLst>
            </c:dLbl>
            <c:dLbl>
              <c:idx val="11"/>
              <c:layout>
                <c:manualLayout>
                  <c:x val="0"/>
                  <c:y val="0.17488115996918066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600-4748-98B0-CF6B2EB09DB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район'!$B$2:$E$2</c:f>
              <c:numCache>
                <c:formatCode>#\ ##0.0</c:formatCode>
                <c:ptCount val="4"/>
                <c:pt idx="0">
                  <c:v>40.379569000000004</c:v>
                </c:pt>
                <c:pt idx="1">
                  <c:v>51.632329740000003</c:v>
                </c:pt>
                <c:pt idx="2">
                  <c:v>57.550386199999998</c:v>
                </c:pt>
                <c:pt idx="3">
                  <c:v>66.870143719999987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00-4748-98B0-CF6B2EB09DB0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1.5193154036569803E-3"/>
                  <c:y val="0.1255825898929474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00-4748-98B0-CF6B2EB09DB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  <c:pt idx="5">
                  <c:v>50.865869030000027</c:v>
                </c:pt>
                <c:pt idx="6">
                  <c:v>93.053199900000024</c:v>
                </c:pt>
                <c:pt idx="7">
                  <c:v>54.42443432999999</c:v>
                </c:pt>
                <c:pt idx="8">
                  <c:v>87.747060489999996</c:v>
                </c:pt>
                <c:pt idx="9">
                  <c:v>80.768433519999988</c:v>
                </c:pt>
                <c:pt idx="10">
                  <c:v>62.641480110000003</c:v>
                </c:pt>
                <c:pt idx="11">
                  <c:v>91.320413259999995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600-4748-98B0-CF6B2EB09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2023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00-4748-98B0-CF6B2EB09DB0}"/>
                </c:ext>
              </c:extLst>
            </c:dLbl>
            <c:dLbl>
              <c:idx val="1"/>
              <c:layout>
                <c:manualLayout>
                  <c:x val="-3.1791734637089383E-2"/>
                  <c:y val="-0.11211949120632815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600-4748-98B0-CF6B2EB09DB0}"/>
                </c:ext>
              </c:extLst>
            </c:dLbl>
            <c:dLbl>
              <c:idx val="2"/>
              <c:layout>
                <c:manualLayout>
                  <c:x val="-6.9782156489965136E-2"/>
                  <c:y val="-1.297186453387508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600-4748-98B0-CF6B2EB09DB0}"/>
                </c:ext>
              </c:extLst>
            </c:dLbl>
            <c:dLbl>
              <c:idx val="4"/>
              <c:layout>
                <c:manualLayout>
                  <c:x val="-1.1235397225610441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600-4748-98B0-CF6B2EB09DB0}"/>
                </c:ext>
              </c:extLst>
            </c:dLbl>
            <c:dLbl>
              <c:idx val="5"/>
              <c:layout>
                <c:manualLayout>
                  <c:x val="-3.7876533013168463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600-4748-98B0-CF6B2EB09DB0}"/>
                </c:ext>
              </c:extLst>
            </c:dLbl>
            <c:dLbl>
              <c:idx val="6"/>
              <c:layout>
                <c:manualLayout>
                  <c:x val="-5.5295543931662923E-2"/>
                  <c:y val="-1.551411137163024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2600-4748-98B0-CF6B2EB09DB0}"/>
                </c:ext>
              </c:extLst>
            </c:dLbl>
            <c:dLbl>
              <c:idx val="7"/>
              <c:layout>
                <c:manualLayout>
                  <c:x val="-3.1799271398540593E-2"/>
                  <c:y val="-6.635904812673440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600-4748-98B0-CF6B2EB09DB0}"/>
                </c:ext>
              </c:extLst>
            </c:dLbl>
            <c:dLbl>
              <c:idx val="8"/>
              <c:layout>
                <c:manualLayout>
                  <c:x val="-2.5722009783912786E-2"/>
                  <c:y val="-3.330983923591672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2600-4748-98B0-CF6B2EB09DB0}"/>
                </c:ext>
              </c:extLst>
            </c:dLbl>
            <c:dLbl>
              <c:idx val="9"/>
              <c:layout>
                <c:manualLayout>
                  <c:x val="-5.0031056242424467E-2"/>
                  <c:y val="2.00773443569426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600-4748-98B0-CF6B2EB09DB0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2600-4748-98B0-CF6B2EB09DB0}"/>
                </c:ext>
              </c:extLst>
            </c:dLbl>
            <c:dLbl>
              <c:idx val="11"/>
              <c:layout>
                <c:manualLayout>
                  <c:x val="-4.2434479224139572E-2"/>
                  <c:y val="2.5161838032453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600-4748-98B0-CF6B2EB09DB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  <c:pt idx="5">
                  <c:v>100.95903141444577</c:v>
                </c:pt>
                <c:pt idx="6">
                  <c:v>149.87619536601079</c:v>
                </c:pt>
                <c:pt idx="7">
                  <c:v>101.87364820254152</c:v>
                </c:pt>
                <c:pt idx="8">
                  <c:v>164.48181906938854</c:v>
                </c:pt>
                <c:pt idx="9">
                  <c:v>133.80054702435237</c:v>
                </c:pt>
                <c:pt idx="10">
                  <c:v>114.64916070280286</c:v>
                </c:pt>
                <c:pt idx="11">
                  <c:v>96.17323478660883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2600-4748-98B0-CF6B2EB09DB0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2024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2600-4748-98B0-CF6B2EB09DB0}"/>
                </c:ext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2600-4748-98B0-CF6B2EB09DB0}"/>
                </c:ext>
              </c:extLst>
            </c:dLbl>
            <c:dLbl>
              <c:idx val="2"/>
              <c:layout>
                <c:manualLayout>
                  <c:x val="-2.572200639320547E-2"/>
                  <c:y val="4.67919957488103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2600-4748-98B0-CF6B2EB09DB0}"/>
                </c:ext>
              </c:extLst>
            </c:dLbl>
            <c:dLbl>
              <c:idx val="3"/>
              <c:layout>
                <c:manualLayout>
                  <c:x val="-1.1538248401698632E-2"/>
                  <c:y val="-2.41138393715726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2600-4748-98B0-CF6B2EB09DB0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2600-4748-98B0-CF6B2EB09DB0}"/>
                </c:ext>
              </c:extLst>
            </c:dLbl>
            <c:dLbl>
              <c:idx val="6"/>
              <c:layout>
                <c:manualLayout>
                  <c:x val="-1.0528855747342985E-2"/>
                  <c:y val="-1.8056358209385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600-4748-98B0-CF6B2EB09DB0}"/>
                </c:ext>
              </c:extLst>
            </c:dLbl>
            <c:dLbl>
              <c:idx val="7"/>
              <c:layout>
                <c:manualLayout>
                  <c:x val="-3.1799271398540593E-2"/>
                  <c:y val="-5.11055671002031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2600-4748-98B0-CF6B2EB09DB0}"/>
                </c:ext>
              </c:extLst>
            </c:dLbl>
            <c:dLbl>
              <c:idx val="9"/>
              <c:layout>
                <c:manualLayout>
                  <c:x val="-1.2048171150999964E-2"/>
                  <c:y val="-3.5852086073671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2600-4748-98B0-CF6B2EB09DB0}"/>
                </c:ext>
              </c:extLst>
            </c:dLbl>
            <c:dLbl>
              <c:idx val="10"/>
              <c:layout>
                <c:manualLayout>
                  <c:x val="-7.4902249400289125E-3"/>
                  <c:y val="1.499285068143224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2600-4748-98B0-CF6B2EB09DB0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2600-4748-98B0-CF6B2EB09DB0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район'!$B$5:$E$5</c:f>
              <c:numCache>
                <c:formatCode>0.0</c:formatCode>
                <c:ptCount val="4"/>
                <c:pt idx="0">
                  <c:v>149.94685333652393</c:v>
                </c:pt>
                <c:pt idx="1">
                  <c:v>592.76846357269096</c:v>
                </c:pt>
                <c:pt idx="2">
                  <c:v>67.923942306462365</c:v>
                </c:pt>
                <c:pt idx="3">
                  <c:v>76.831261386465115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2600-4748-98B0-CF6B2EB09D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ru-RU" sz="1400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3607005166398234"/>
          <c:y val="0.21522823354407697"/>
          <c:w val="0.74885918949827324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167.26876148720328</c:v>
                </c:pt>
                <c:pt idx="1">
                  <c:v>105.2903626629804</c:v>
                </c:pt>
                <c:pt idx="2">
                  <c:v>77.187643175193088</c:v>
                </c:pt>
                <c:pt idx="3">
                  <c:v>89.58825521593883</c:v>
                </c:pt>
                <c:pt idx="4">
                  <c:v>125.8767360028035</c:v>
                </c:pt>
                <c:pt idx="5">
                  <c:v>88.944211795069506</c:v>
                </c:pt>
                <c:pt idx="6">
                  <c:v>77.684294866324095</c:v>
                </c:pt>
                <c:pt idx="7">
                  <c:v>108.45771372237158</c:v>
                </c:pt>
                <c:pt idx="8">
                  <c:v>123.12472193714036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FD-468E-AD27-F9299F7B791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layout>
        <c:manualLayout>
          <c:xMode val="edge"/>
          <c:yMode val="edge"/>
          <c:x val="9.5267402376910018E-2"/>
          <c:y val="6.661764325006237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2257379383179819"/>
          <c:y val="0.25442956511989373"/>
          <c:w val="0.37146287582048848"/>
          <c:h val="0.72876915052341729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173.21668109000001</c:v>
                </c:pt>
                <c:pt idx="1">
                  <c:v>113.70679268000004</c:v>
                </c:pt>
                <c:pt idx="2">
                  <c:v>823.47254754999994</c:v>
                </c:pt>
                <c:pt idx="3" formatCode="0.0">
                  <c:v>54.055812420000002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9-410D-9FBC-3CA9832F1902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137679972728366"/>
          <c:y val="0.47896151224672917"/>
          <c:w val="0.36288735077470163"/>
          <c:h val="0.4559387563548215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5578299930868407E-2"/>
          <c:y val="0.22472265784753509"/>
          <c:w val="0.38960225351962036"/>
          <c:h val="0.75078750680273187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127.444591</c:v>
                </c:pt>
                <c:pt idx="1">
                  <c:v>52.099926999999994</c:v>
                </c:pt>
                <c:pt idx="2">
                  <c:v>10.579469</c:v>
                </c:pt>
                <c:pt idx="3">
                  <c:v>760.49520709000001</c:v>
                </c:pt>
                <c:pt idx="4" formatCode="0.0">
                  <c:v>26.408441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8F-4C44-A18E-1A051B9FD0F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7556758678923081"/>
          <c:y val="0.31548897554880739"/>
          <c:w val="0.37774310150380025"/>
          <c:h val="0.5587836554098223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doughnutChart>
        <c:varyColors val="1"/>
        <c:ser>
          <c:idx val="0"/>
          <c:order val="0"/>
          <c:dLbls>
            <c:dLbl>
              <c:idx val="0"/>
              <c:layout>
                <c:manualLayout>
                  <c:x val="9.4555881036623657E-2"/>
                  <c:y val="-0.13104238022490317"/>
                </c:manualLayout>
              </c:layout>
              <c:tx>
                <c:rich>
                  <a:bodyPr/>
                  <a:lstStyle/>
                  <a:p>
                    <a:fld id="{17BF760E-5F72-48F5-A608-6E13261526B1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02B9B66A-1DCB-4BCE-B52C-8F879C1174F9}" type="PERCENTAGE">
                      <a:rPr lang="ru-RU" baseline="0" smtClean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EE9-474F-B8B0-CBBA511EB813}"/>
                </c:ext>
              </c:extLst>
            </c:dLbl>
            <c:dLbl>
              <c:idx val="1"/>
              <c:layout>
                <c:manualLayout>
                  <c:x val="0.12607450804883152"/>
                  <c:y val="-0.10332187671578905"/>
                </c:manualLayout>
              </c:layout>
              <c:tx>
                <c:rich>
                  <a:bodyPr/>
                  <a:lstStyle/>
                  <a:p>
                    <a:fld id="{115801D2-292B-444E-A051-6A6DF15312E3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9D6EFBA3-E859-487C-B045-24FBF608A85A}" type="PERCENTAGE">
                      <a:rPr lang="ru-RU" baseline="0" smtClean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EE9-474F-B8B0-CBBA511EB813}"/>
                </c:ext>
              </c:extLst>
            </c:dLbl>
            <c:dLbl>
              <c:idx val="2"/>
              <c:layout>
                <c:manualLayout>
                  <c:x val="0.15339065145941169"/>
                  <c:y val="-7.308132743311907E-2"/>
                </c:manualLayout>
              </c:layout>
              <c:tx>
                <c:rich>
                  <a:bodyPr/>
                  <a:lstStyle/>
                  <a:p>
                    <a:fld id="{7B898848-3D68-4FB3-A52C-A98AB5ED6D55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79D88F87-DDAC-4A24-87DC-9C3E2E1C443B}" type="PERCENTAGE">
                      <a:rPr lang="ru-RU" baseline="0" smtClean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EEE9-474F-B8B0-CBBA511EB813}"/>
                </c:ext>
              </c:extLst>
            </c:dLbl>
            <c:dLbl>
              <c:idx val="3"/>
              <c:layout>
                <c:manualLayout>
                  <c:x val="-1.6714152297184284E-2"/>
                  <c:y val="0.13580245509179578"/>
                </c:manualLayout>
              </c:layout>
              <c:tx>
                <c:rich>
                  <a:bodyPr/>
                  <a:lstStyle/>
                  <a:p>
                    <a:fld id="{0253A1B5-ACD7-437C-8F77-B7DC065E86CE}" type="CATEGORYNAME">
                      <a:rPr lang="ru-RU" dirty="0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32982282-C0BE-409F-88EF-A98331210298}" type="PERCENTAGE">
                      <a:rPr lang="ru-RU" baseline="0" smtClean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EE9-474F-B8B0-CBBA511EB813}"/>
                </c:ext>
              </c:extLst>
            </c:dLbl>
            <c:dLbl>
              <c:idx val="4"/>
              <c:layout>
                <c:manualLayout>
                  <c:x val="-0.17020058586592257"/>
                  <c:y val="-7.5601373206674913E-2"/>
                </c:manualLayout>
              </c:layout>
              <c:tx>
                <c:rich>
                  <a:bodyPr/>
                  <a:lstStyle/>
                  <a:p>
                    <a:fld id="{A7E1A662-8D87-4FDF-9DA3-6ADD8EBF91EE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C196F9B3-5743-4C71-A416-A80871DDB56B}" type="PERCENTAGE">
                      <a:rPr lang="ru-RU" baseline="0" smtClean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EEE9-474F-B8B0-CBBA511EB813}"/>
                </c:ext>
              </c:extLst>
            </c:dLbl>
            <c:dLbl>
              <c:idx val="5"/>
              <c:layout>
                <c:manualLayout>
                  <c:x val="-0.15128940965859786"/>
                  <c:y val="-0.11592210558356819"/>
                </c:manualLayout>
              </c:layout>
              <c:tx>
                <c:rich>
                  <a:bodyPr/>
                  <a:lstStyle/>
                  <a:p>
                    <a:fld id="{7CBB17A8-F4C5-4EA7-9636-687FC4C24DBD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0,4 %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EEE9-474F-B8B0-CBBA511EB813}"/>
                </c:ext>
              </c:extLst>
            </c:dLbl>
            <c:dLbl>
              <c:idx val="6"/>
              <c:layout>
                <c:manualLayout>
                  <c:x val="-0.11399698035639633"/>
                  <c:y val="-0.15755962697812653"/>
                </c:manualLayout>
              </c:layout>
              <c:tx>
                <c:rich>
                  <a:bodyPr/>
                  <a:lstStyle/>
                  <a:p>
                    <a:fld id="{720B3F1C-9D74-41E9-A89E-5D990CE9D95A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</a:t>
                    </a:r>
                    <a:fld id="{267D29CD-484E-48DB-93C6-44D7C77FD049}" type="PERCENTAGE">
                      <a:rPr lang="ru-RU" baseline="0" smtClean="0"/>
                      <a:pPr/>
                      <a:t>[ПРОЦЕНТ]</a:t>
                    </a:fld>
                    <a:endParaRPr lang="ru-RU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EEE9-474F-B8B0-CBBA511EB813}"/>
                </c:ext>
              </c:extLst>
            </c:dLbl>
            <c:dLbl>
              <c:idx val="7"/>
              <c:layout>
                <c:manualLayout>
                  <c:x val="1.2636701788686477E-2"/>
                  <c:y val="-0.14364260909268231"/>
                </c:manualLayout>
              </c:layout>
              <c:tx>
                <c:rich>
                  <a:bodyPr/>
                  <a:lstStyle/>
                  <a:p>
                    <a:fld id="{19A68316-3E75-4D06-9169-74D5B8337C13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; 2,6 %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227463693783707"/>
                      <c:h val="0.1027772750133907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EE9-474F-B8B0-CBBA511EB813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'[Лист Microsoft Excel11.xlsx]Лист2'!$A$3:$A$10</c:f>
              <c:strCache>
                <c:ptCount val="8"/>
                <c:pt idx="0">
                  <c:v>ОБЩЕГОСУДАРСТВЕННЫЕ ВОПРОСЫ</c:v>
                </c:pt>
                <c:pt idx="1">
                  <c:v>ПРОЧИЕ РАСХОДЫ</c:v>
                </c:pt>
                <c:pt idx="2">
                  <c:v>ЖИЛИЩНО-КОММУНАЛЬНОЕ ХОЗЯЙСТВО</c:v>
                </c:pt>
                <c:pt idx="3">
                  <c:v>ОБРАЗОВАНИЕ</c:v>
                </c:pt>
                <c:pt idx="4">
                  <c:v>КУЛЬТУРА И КИНЕМАТОГРАФИЯ</c:v>
                </c:pt>
                <c:pt idx="5">
                  <c:v>ЗДРАВООХРАНЕНИЕ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'[Лист Microsoft Excel11.xlsx]Лист2'!$B$3:$B$10</c:f>
              <c:numCache>
                <c:formatCode>0.0</c:formatCode>
                <c:ptCount val="8"/>
                <c:pt idx="0">
                  <c:v>14.840417708486548</c:v>
                </c:pt>
                <c:pt idx="1">
                  <c:v>6.0597146639211674</c:v>
                </c:pt>
                <c:pt idx="2">
                  <c:v>19.296955434622745</c:v>
                </c:pt>
                <c:pt idx="3">
                  <c:v>97.087807030445688</c:v>
                </c:pt>
                <c:pt idx="4">
                  <c:v>9.8102662156199472</c:v>
                </c:pt>
                <c:pt idx="5">
                  <c:v>0.691278129136638</c:v>
                </c:pt>
                <c:pt idx="6">
                  <c:v>11.531107515811154</c:v>
                </c:pt>
                <c:pt idx="7">
                  <c:v>4.1329607295190485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EE9-474F-B8B0-CBBA511EB813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</a:t>
            </a:r>
            <a:r>
              <a:rPr lang="en-US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4</a:t>
            </a: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 dirty="0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3860165931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3 821,6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1 164,4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1 127,8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340,9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2 693,8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4 059,3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1 102,5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-237,7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815696664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4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 мес. 2024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3 136,2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976,9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2 438,7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760,5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3 326,8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-190,6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59480" y="6400426"/>
            <a:ext cx="339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021584"/>
              </p:ext>
            </p:extLst>
          </p:nvPr>
        </p:nvGraphicFramePr>
        <p:xfrm>
          <a:off x="4316973" y="7926480"/>
          <a:ext cx="2207307" cy="7821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val="154307641"/>
                    </a:ext>
                  </a:extLst>
                </a:gridCol>
              </a:tblGrid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6618205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</a:t>
                      </a:r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r>
                        <a:rPr lang="ru-RU" sz="1100" u="none" strike="noStrike" dirty="0">
                          <a:effectLst/>
                        </a:rPr>
                        <a:t>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3980544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</a:t>
                      </a:r>
                      <a:r>
                        <a:rPr lang="en-US" sz="1100" u="none" strike="noStrike" dirty="0">
                          <a:effectLst/>
                        </a:rPr>
                        <a:t>5</a:t>
                      </a:r>
                      <a:r>
                        <a:rPr lang="ru-RU" sz="1100" u="none" strike="noStrike" dirty="0">
                          <a:effectLst/>
                        </a:rPr>
                        <a:t>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4364211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515997"/>
              </p:ext>
            </p:extLst>
          </p:nvPr>
        </p:nvGraphicFramePr>
        <p:xfrm>
          <a:off x="0" y="6307560"/>
          <a:ext cx="4316973" cy="2836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4705948"/>
              </p:ext>
            </p:extLst>
          </p:nvPr>
        </p:nvGraphicFramePr>
        <p:xfrm>
          <a:off x="-1" y="959761"/>
          <a:ext cx="6873841" cy="3900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2825045"/>
              </p:ext>
            </p:extLst>
          </p:nvPr>
        </p:nvGraphicFramePr>
        <p:xfrm>
          <a:off x="-2" y="5061599"/>
          <a:ext cx="6857280" cy="4081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6534832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173,2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113,7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823,5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84491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760,5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8287926"/>
                  </a:ext>
                </a:extLst>
              </a:tr>
            </a:tbl>
          </a:graphicData>
        </a:graphic>
      </p:graphicFrame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135088"/>
              </p:ext>
            </p:extLst>
          </p:nvPr>
        </p:nvGraphicFramePr>
        <p:xfrm>
          <a:off x="-1" y="629921"/>
          <a:ext cx="6873841" cy="273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652091"/>
              </p:ext>
            </p:extLst>
          </p:nvPr>
        </p:nvGraphicFramePr>
        <p:xfrm>
          <a:off x="-156250" y="2988387"/>
          <a:ext cx="5984240" cy="30502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18033" y="4639121"/>
            <a:ext cx="94284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1 164,5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 err="1">
                <a:solidFill>
                  <a:srgbClr val="000000"/>
                </a:solidFill>
                <a:latin typeface="+mj-lt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.</a:t>
            </a:r>
            <a:endParaRPr lang="ru-RU" sz="1200" b="0" strike="noStrike" spc="-1" dirty="0">
              <a:latin typeface="+mj-lt"/>
            </a:endParaRPr>
          </a:p>
        </p:txBody>
      </p:sp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3769079"/>
              </p:ext>
            </p:extLst>
          </p:nvPr>
        </p:nvGraphicFramePr>
        <p:xfrm>
          <a:off x="-2" y="6038630"/>
          <a:ext cx="5984239" cy="3105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243140" y="7639429"/>
            <a:ext cx="892626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</a:rPr>
              <a:t>977,0</a:t>
            </a:r>
          </a:p>
          <a:p>
            <a:pPr algn="ctr">
              <a:lnSpc>
                <a:spcPct val="100000"/>
              </a:lnSpc>
            </a:pPr>
            <a:r>
              <a:rPr lang="ru-RU" sz="1200" b="1" dirty="0"/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ea typeface="DejaVu Sans"/>
              </a:rPr>
              <a:t>.</a:t>
            </a:r>
            <a:endParaRPr lang="ru-RU" sz="1200" b="0" strike="noStrike" spc="-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4117040548"/>
              </p:ext>
            </p:extLst>
          </p:nvPr>
        </p:nvGraphicFramePr>
        <p:xfrm>
          <a:off x="208440" y="1289160"/>
          <a:ext cx="6440400" cy="6887099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813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2024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 апрель 2024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2024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394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РАСХОДОВ</a:t>
                      </a:r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, в том числе:</a:t>
                      </a:r>
                      <a:endParaRPr lang="ru-RU" sz="11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4 083,8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1 111,3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ОБОРОНА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088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2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2 383,9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318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 И КИНЕМАТОГРАФИЯ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ЗДРАВООХРАНЕНИЕ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6060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872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7919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683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МЕЖБЮДЖЕТНЫЕ ТРАНСФЕРТЫ</a:t>
                      </a:r>
                    </a:p>
                  </a:txBody>
                  <a:tcPr marL="7620" marR="7620" marT="7620" marB="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88E94C-668E-436B-9E53-CFE8FA42DE50}"/>
              </a:ext>
            </a:extLst>
          </p:cNvPr>
          <p:cNvSpPr txBox="1"/>
          <p:nvPr/>
        </p:nvSpPr>
        <p:spPr>
          <a:xfrm>
            <a:off x="2606452" y="4240836"/>
            <a:ext cx="1736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1 111,3 </a:t>
            </a:r>
          </a:p>
          <a:p>
            <a:pPr algn="ctr"/>
            <a:r>
              <a:rPr lang="ru-RU" sz="1400" dirty="0"/>
              <a:t>тыс. рублей.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200-000007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215790"/>
              </p:ext>
            </p:extLst>
          </p:nvPr>
        </p:nvGraphicFramePr>
        <p:xfrm>
          <a:off x="208440" y="1874521"/>
          <a:ext cx="6532559" cy="48951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>
                <a:solidFill>
                  <a:srgbClr val="000000"/>
                </a:solidFill>
                <a:latin typeface="Times New Roman"/>
              </a:rPr>
              <a:t>За январь-апрель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2024 года муниципальные программы Новокубанского района исполнены в сумме 1017,0 млн. руб., что составляет 27,1 % 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0061683"/>
              </p:ext>
            </p:extLst>
          </p:nvPr>
        </p:nvGraphicFramePr>
        <p:xfrm>
          <a:off x="390293" y="1298881"/>
          <a:ext cx="6206709" cy="6116411"/>
        </p:xfrm>
        <a:graphic>
          <a:graphicData uri="http://schemas.openxmlformats.org/drawingml/2006/table">
            <a:tbl>
              <a:tblPr/>
              <a:tblGrid>
                <a:gridCol w="4014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январь-апрель  2024 год,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579,2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19,6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13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3892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Формирование современной городской среды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35,2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5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1 017,0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8408</TotalTime>
  <Words>640</Words>
  <Application>Microsoft Office PowerPoint</Application>
  <PresentationFormat>Экран (4:3)</PresentationFormat>
  <Paragraphs>259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Христозова Антонина</cp:lastModifiedBy>
  <cp:revision>1006</cp:revision>
  <cp:lastPrinted>2021-06-28T07:36:31Z</cp:lastPrinted>
  <dcterms:modified xsi:type="dcterms:W3CDTF">2024-05-21T07:46:10Z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