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66" d="100"/>
          <a:sy n="66" d="100"/>
        </p:scale>
        <p:origin x="2774" y="-5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5.23\&#1050;&#1088;&#1072;&#1089;&#1086;&#1090;&#1072;%202023%20-%204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0.137926630038592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655774278215224"/>
          <c:y val="0.56358655220497433"/>
          <c:w val="0.59510892388451442"/>
          <c:h val="0.385610064288126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01.05.2023г.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B-44A6-877F-F42960B1319B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01.05.2023г.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DB-44A6-877F-F42960B1319B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01.05.2023г.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DB-44A6-877F-F42960B131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4756461523699628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1.567827943648973E-2"/>
                  <c:y val="9.76157517678660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E7-4B3C-B191-258BAC8619A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конс'!$B$2:$E$2</c:f>
              <c:numCache>
                <c:formatCode>#\ ##0.0</c:formatCode>
                <c:ptCount val="4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7-4B3C-B191-258BAC8619AF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E7-4B3C-B191-258BAC861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E7-4B3C-B191-258BAC8619AF}"/>
                </c:ext>
              </c:extLst>
            </c:dLbl>
            <c:dLbl>
              <c:idx val="2"/>
              <c:layout>
                <c:manualLayout>
                  <c:x val="-1.0925914637827671E-2"/>
                  <c:y val="-2.7287767093678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E7-4B3C-B191-258BAC8619AF}"/>
                </c:ext>
              </c:extLst>
            </c:dLbl>
            <c:dLbl>
              <c:idx val="3"/>
              <c:layout>
                <c:manualLayout>
                  <c:x val="5.1178082239609554E-3"/>
                  <c:y val="-2.08991676414329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CE7-4B3C-B191-258BAC8619AF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E7-4B3C-B191-258BAC8619AF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E7-4B3C-B191-258BAC8619AF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E7-4B3C-B191-258BAC8619AF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E7-4B3C-B191-258BAC8619AF}"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E7-4B3C-B191-258BAC8619AF}"/>
                </c:ext>
              </c:extLst>
            </c:dLbl>
            <c:dLbl>
              <c:idx val="9"/>
              <c:layout>
                <c:manualLayout>
                  <c:x val="-5.5725903465035052E-2"/>
                  <c:y val="2.96742582227772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E7-4B3C-B191-258BAC8619AF}"/>
                </c:ext>
              </c:extLst>
            </c:dLbl>
            <c:dLbl>
              <c:idx val="10"/>
              <c:layout>
                <c:manualLayout>
                  <c:x val="-5.7941113272768595E-2"/>
                  <c:y val="-5.1708526762880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E7-4B3C-B191-258BAC8619AF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E7-4B3C-B191-258BAC861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CE7-4B3C-B191-258BAC8619AF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E7-4B3C-B191-258BAC8619AF}"/>
                </c:ext>
              </c:extLst>
            </c:dLbl>
            <c:dLbl>
              <c:idx val="1"/>
              <c:layout>
                <c:manualLayout>
                  <c:x val="-2.5357002002231833E-4"/>
                  <c:y val="2.3317351879815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E7-4B3C-B191-258BAC8619AF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CE7-4B3C-B191-258BAC8619AF}"/>
                </c:ext>
              </c:extLst>
            </c:dLbl>
            <c:dLbl>
              <c:idx val="3"/>
              <c:layout>
                <c:manualLayout>
                  <c:x val="-2.3238826734572416E-3"/>
                  <c:y val="-5.069922312875349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CE7-4B3C-B191-258BAC8619AF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CE7-4B3C-B191-258BAC8619AF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CE7-4B3C-B191-258BAC8619AF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CE7-4B3C-B191-258BAC861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конс'!$B$5:$E$5</c:f>
              <c:numCache>
                <c:formatCode>0.0</c:formatCode>
                <c:ptCount val="4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CCE7-4B3C-B191-258BAC861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9.0457140338276662E-2"/>
          <c:y val="0.88524583369699128"/>
          <c:w val="0.81908571932344665"/>
          <c:h val="5.283070662468873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7219890205317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1.58031594616852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20-49C3-A4E6-BA1B85EC3074}"/>
                </c:ext>
              </c:extLst>
            </c:dLbl>
            <c:dLbl>
              <c:idx val="2"/>
              <c:layout>
                <c:manualLayout>
                  <c:x val="-3.325651553476433E-2"/>
                  <c:y val="9.74056020739970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220-49C3-A4E6-BA1B85EC3074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20-49C3-A4E6-BA1B85EC30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район'!$B$2:$E$2</c:f>
              <c:numCache>
                <c:formatCode>#\ ##0.0</c:formatCode>
                <c:ptCount val="4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20-49C3-A4E6-BA1B85EC3074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20-49C3-A4E6-BA1B85EC3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20-49C3-A4E6-BA1B85EC3074}"/>
                </c:ext>
              </c:extLst>
            </c:dLbl>
            <c:dLbl>
              <c:idx val="2"/>
              <c:layout>
                <c:manualLayout>
                  <c:x val="-1.8494317805721722E-2"/>
                  <c:y val="-1.7802994657516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220-49C3-A4E6-BA1B85EC3074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20-49C3-A4E6-BA1B85EC3074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20-49C3-A4E6-BA1B85EC3074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20-49C3-A4E6-BA1B85EC3074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220-49C3-A4E6-BA1B85EC3074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220-49C3-A4E6-BA1B85EC30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220-49C3-A4E6-BA1B85EC3074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220-49C3-A4E6-BA1B85EC3074}"/>
                </c:ext>
              </c:extLst>
            </c:dLbl>
            <c:dLbl>
              <c:idx val="1"/>
              <c:layout>
                <c:manualLayout>
                  <c:x val="-2.26816418942484E-3"/>
                  <c:y val="1.940593460785140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220-49C3-A4E6-BA1B85EC3074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220-49C3-A4E6-BA1B85EC3074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220-49C3-A4E6-BA1B85EC3074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220-49C3-A4E6-BA1B85EC30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район'!$B$5:$E$5</c:f>
              <c:numCache>
                <c:formatCode>0.0</c:formatCode>
                <c:ptCount val="4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220-49C3-A4E6-BA1B85EC3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4293483075910544E-2"/>
          <c:y val="0.88214966071307543"/>
          <c:w val="0.83141288836910832"/>
          <c:h val="5.283070662468873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105.84916556232413</c:v>
                </c:pt>
                <c:pt idx="1">
                  <c:v>100.36537788383507</c:v>
                </c:pt>
                <c:pt idx="2">
                  <c:v>94.675052570595554</c:v>
                </c:pt>
                <c:pt idx="3">
                  <c:v>82.80024088861137</c:v>
                </c:pt>
                <c:pt idx="4">
                  <c:v>58.414533129779244</c:v>
                </c:pt>
                <c:pt idx="5">
                  <c:v>79.935240723085599</c:v>
                </c:pt>
                <c:pt idx="6">
                  <c:v>104.84987002823225</c:v>
                </c:pt>
                <c:pt idx="7">
                  <c:v>102.78884221027415</c:v>
                </c:pt>
                <c:pt idx="8">
                  <c:v>101.13242121989437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D-4E95-B24B-C559433548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338208611713535"/>
          <c:y val="0.20804419723484791"/>
          <c:w val="0.36200724683842173"/>
          <c:h val="0.7091648356697041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130.11147136</c:v>
                </c:pt>
                <c:pt idx="1">
                  <c:v>132.70203788000003</c:v>
                </c:pt>
                <c:pt idx="2">
                  <c:v>592.96879964999994</c:v>
                </c:pt>
                <c:pt idx="3" formatCode="0.0">
                  <c:v>25.242656790000002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9-477F-A2A0-EF5E6945C89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349359666111734"/>
          <c:y val="0.4091159125070078"/>
          <c:w val="0.36625675409714498"/>
          <c:h val="0.439601934327483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0918188381949604"/>
          <c:y val="4.73089466681649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015735683186179"/>
          <c:y val="0.22649003004304369"/>
          <c:w val="0.40051193009757774"/>
          <c:h val="0.7227146270943677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97.602785999999995</c:v>
                </c:pt>
                <c:pt idx="1">
                  <c:v>59.572707999999999</c:v>
                </c:pt>
                <c:pt idx="2">
                  <c:v>15.702643</c:v>
                </c:pt>
                <c:pt idx="3">
                  <c:v>535.53511795999998</c:v>
                </c:pt>
                <c:pt idx="4" formatCode="0.0">
                  <c:v>17.203510000000005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3F-441D-972A-8BF61741FF1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112287612575"/>
          <c:y val="0.33396080807654366"/>
          <c:w val="0.37576835532951441"/>
          <c:h val="0.542603196520246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4,9%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837,5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405488985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4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3 092,2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2 101,2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3 168,4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760651290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4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2 492,1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1 865,3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2 525,1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699558"/>
              </p:ext>
            </p:extLst>
          </p:nvPr>
        </p:nvGraphicFramePr>
        <p:xfrm>
          <a:off x="4316973" y="7754919"/>
          <a:ext cx="2207307" cy="496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198729"/>
              </p:ext>
            </p:extLst>
          </p:nvPr>
        </p:nvGraphicFramePr>
        <p:xfrm>
          <a:off x="-69380" y="5946244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773469"/>
              </p:ext>
            </p:extLst>
          </p:nvPr>
        </p:nvGraphicFramePr>
        <p:xfrm>
          <a:off x="-1" y="959762"/>
          <a:ext cx="6873841" cy="410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873571"/>
              </p:ext>
            </p:extLst>
          </p:nvPr>
        </p:nvGraphicFramePr>
        <p:xfrm>
          <a:off x="-15841" y="5042162"/>
          <a:ext cx="6873841" cy="410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397383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671435"/>
              </p:ext>
            </p:extLst>
          </p:nvPr>
        </p:nvGraphicFramePr>
        <p:xfrm>
          <a:off x="-1" y="555585"/>
          <a:ext cx="6831361" cy="258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07840"/>
              </p:ext>
            </p:extLst>
          </p:nvPr>
        </p:nvGraphicFramePr>
        <p:xfrm>
          <a:off x="-405113" y="3142744"/>
          <a:ext cx="6310614" cy="3221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57550" y="4715961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881,0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0393364"/>
              </p:ext>
            </p:extLst>
          </p:nvPr>
        </p:nvGraphicFramePr>
        <p:xfrm>
          <a:off x="-118800" y="5922622"/>
          <a:ext cx="5812903" cy="3221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2710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97,6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59,6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535,5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57550" y="757032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725,6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47845264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январь-апрель  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3 168,5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1 753,3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461157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январь-апрель 2023 года муниципальные программы Новокубанского района исполнены в сумме 773,3 млн. руб., что составляет 26,5%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97309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январь-апрель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7662</TotalTime>
  <Words>669</Words>
  <Application>Microsoft Office PowerPoint</Application>
  <PresentationFormat>Экран (4:3)</PresentationFormat>
  <Paragraphs>288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883</cp:revision>
  <cp:lastPrinted>2021-06-28T07:36:31Z</cp:lastPrinted>
  <dcterms:modified xsi:type="dcterms:W3CDTF">2023-05-12T13:32:01Z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