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5226" autoAdjust="0"/>
  </p:normalViewPr>
  <p:slideViewPr>
    <p:cSldViewPr snapToGrid="0" showGuides="1">
      <p:cViewPr>
        <p:scale>
          <a:sx n="66" d="100"/>
          <a:sy n="66" d="100"/>
        </p:scale>
        <p:origin x="2774" y="-58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5.23\&#1050;&#1088;&#1072;&#1089;&#1086;&#1090;&#1072;%202023%20-%204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5.23\&#1050;&#1088;&#1072;&#1089;&#1086;&#1090;&#1072;%202023%20-%204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5.23\&#1050;&#1088;&#1072;&#1089;&#1086;&#1090;&#1072;%202023%20-%204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5.23\&#1050;&#1088;&#1072;&#1089;&#1086;&#1090;&#1072;%202023%20-%204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5.23\&#1050;&#1088;&#1072;&#1089;&#1086;&#1090;&#1072;%202023%20-%204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5.23\&#1050;&#1088;&#1072;&#1089;&#1086;&#1090;&#1072;%202023%20-%204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3715966754155731"/>
          <c:y val="0.1379266300385928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655774278215224"/>
          <c:y val="0.56358655220497433"/>
          <c:w val="0.59510892388451442"/>
          <c:h val="0.38561006428812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'Мун долг'!$B$3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2"/>
                <c:pt idx="0">
                  <c:v>на 01.01.2023г.</c:v>
                </c:pt>
                <c:pt idx="1">
                  <c:v>на 01.05.2023г.</c:v>
                </c:pt>
              </c:strCache>
            </c:strRef>
          </c:cat>
          <c:val>
            <c:numRef>
              <c:f>'Мун долг'!$B$4:$B$8</c:f>
              <c:numCache>
                <c:formatCode>#\ ##0.0</c:formatCode>
                <c:ptCount val="5"/>
                <c:pt idx="0">
                  <c:v>23.8</c:v>
                </c:pt>
                <c:pt idx="1">
                  <c:v>27.5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DB-44A6-877F-F42960B1319B}"/>
            </c:ext>
          </c:extLst>
        </c:ser>
        <c:ser>
          <c:idx val="1"/>
          <c:order val="1"/>
          <c:tx>
            <c:strRef>
              <c:f>'Мун долг'!$C$3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2"/>
                <c:pt idx="0">
                  <c:v>на 01.01.2023г.</c:v>
                </c:pt>
                <c:pt idx="1">
                  <c:v>на 01.05.2023г.</c:v>
                </c:pt>
              </c:strCache>
            </c:strRef>
          </c:cat>
          <c:val>
            <c:numRef>
              <c:f>'Мун долг'!$C$4:$C$8</c:f>
              <c:numCache>
                <c:formatCode>#\ ##0.0</c:formatCode>
                <c:ptCount val="5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DB-44A6-877F-F42960B1319B}"/>
            </c:ext>
          </c:extLst>
        </c:ser>
        <c:ser>
          <c:idx val="2"/>
          <c:order val="2"/>
          <c:tx>
            <c:strRef>
              <c:f>'Мун долг'!$D$3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2"/>
                <c:pt idx="0">
                  <c:v>на 01.01.2023г.</c:v>
                </c:pt>
                <c:pt idx="1">
                  <c:v>на 01.05.2023г.</c:v>
                </c:pt>
              </c:strCache>
            </c:strRef>
          </c:cat>
          <c:val>
            <c:numRef>
              <c:f>'Мун долг'!$D$4:$D$7</c:f>
              <c:numCache>
                <c:formatCode>#\ ##0.0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DB-44A6-877F-F42960B131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34756461523699628"/>
          <c:w val="0.85283070866141741"/>
          <c:h val="0.122602393533699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156719643295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1.567827943648973E-2"/>
                  <c:y val="9.76157517678660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E7-4B3C-B191-258BAC8619A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конс'!$B$2:$E$2</c:f>
              <c:numCache>
                <c:formatCode>#\ ##0.0</c:formatCode>
                <c:ptCount val="4"/>
                <c:pt idx="0">
                  <c:v>31.906479170000001</c:v>
                </c:pt>
                <c:pt idx="1">
                  <c:v>-6.95140885</c:v>
                </c:pt>
                <c:pt idx="2">
                  <c:v>143.74389579999999</c:v>
                </c:pt>
                <c:pt idx="3">
                  <c:v>119.35719683999999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E7-4B3C-B191-258BAC8619AF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67.737898219999991</c:v>
                </c:pt>
                <c:pt idx="2">
                  <c:v>95.568849889999981</c:v>
                </c:pt>
                <c:pt idx="3">
                  <c:v>74.339983549999985</c:v>
                </c:pt>
                <c:pt idx="4">
                  <c:v>64.219157720000013</c:v>
                </c:pt>
                <c:pt idx="5">
                  <c:v>70.633315940000017</c:v>
                </c:pt>
                <c:pt idx="6">
                  <c:v>99.132762040000017</c:v>
                </c:pt>
                <c:pt idx="7">
                  <c:v>75.573270270000052</c:v>
                </c:pt>
                <c:pt idx="8">
                  <c:v>79.12350391999999</c:v>
                </c:pt>
                <c:pt idx="9">
                  <c:v>109.92615343</c:v>
                </c:pt>
                <c:pt idx="10">
                  <c:v>114.08940669</c:v>
                </c:pt>
                <c:pt idx="11">
                  <c:v>141.39764588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E7-4B3C-B191-258BAC8619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E7-4B3C-B191-258BAC8619AF}"/>
                </c:ext>
              </c:extLst>
            </c:dLbl>
            <c:dLbl>
              <c:idx val="2"/>
              <c:layout>
                <c:manualLayout>
                  <c:x val="-1.0925914637827671E-2"/>
                  <c:y val="-2.72877670936784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E7-4B3C-B191-258BAC8619AF}"/>
                </c:ext>
              </c:extLst>
            </c:dLbl>
            <c:dLbl>
              <c:idx val="3"/>
              <c:layout>
                <c:manualLayout>
                  <c:x val="5.1178082239609554E-3"/>
                  <c:y val="-2.08991676414329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CE7-4B3C-B191-258BAC8619AF}"/>
                </c:ext>
              </c:extLst>
            </c:dLbl>
            <c:dLbl>
              <c:idx val="4"/>
              <c:layout>
                <c:manualLayout>
                  <c:x val="-2.7477441711903163E-2"/>
                  <c:y val="4.16668240502216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E7-4B3C-B191-258BAC8619AF}"/>
                </c:ext>
              </c:extLst>
            </c:dLbl>
            <c:dLbl>
              <c:idx val="5"/>
              <c:layout>
                <c:manualLayout>
                  <c:x val="-4.8932220516512338E-2"/>
                  <c:y val="3.5670510602615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CE7-4B3C-B191-258BAC8619AF}"/>
                </c:ext>
              </c:extLst>
            </c:dLbl>
            <c:dLbl>
              <c:idx val="6"/>
              <c:layout>
                <c:manualLayout>
                  <c:x val="-4.198246500204291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E7-4B3C-B191-258BAC8619AF}"/>
                </c:ext>
              </c:extLst>
            </c:dLbl>
            <c:dLbl>
              <c:idx val="7"/>
              <c:layout>
                <c:manualLayout>
                  <c:x val="-1.675005230959849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E7-4B3C-B191-258BAC8619AF}"/>
                </c:ext>
              </c:extLst>
            </c:dLbl>
            <c:dLbl>
              <c:idx val="8"/>
              <c:layout>
                <c:manualLayout>
                  <c:x val="-1.8282536509927724E-2"/>
                  <c:y val="3.26723538788120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CE7-4B3C-B191-258BAC8619AF}"/>
                </c:ext>
              </c:extLst>
            </c:dLbl>
            <c:dLbl>
              <c:idx val="9"/>
              <c:layout>
                <c:manualLayout>
                  <c:x val="-5.5725903465035052E-2"/>
                  <c:y val="2.96742582227772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CE7-4B3C-B191-258BAC8619AF}"/>
                </c:ext>
              </c:extLst>
            </c:dLbl>
            <c:dLbl>
              <c:idx val="10"/>
              <c:layout>
                <c:manualLayout>
                  <c:x val="-5.7941113272768595E-2"/>
                  <c:y val="-5.17085267628804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CE7-4B3C-B191-258BAC8619AF}"/>
                </c:ext>
              </c:extLst>
            </c:dLbl>
            <c:dLbl>
              <c:idx val="11"/>
              <c:layout>
                <c:manualLayout>
                  <c:x val="-5.0464704716841564E-2"/>
                  <c:y val="5.06612942216312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CE7-4B3C-B191-258BAC8619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88.317583590274793</c:v>
                </c:pt>
                <c:pt idx="2">
                  <c:v>127.32155077298764</c:v>
                </c:pt>
                <c:pt idx="3">
                  <c:v>81.836934868943629</c:v>
                </c:pt>
                <c:pt idx="4">
                  <c:v>130.85560303891728</c:v>
                </c:pt>
                <c:pt idx="5">
                  <c:v>127.21299134572523</c:v>
                </c:pt>
                <c:pt idx="6">
                  <c:v>128.51649466692339</c:v>
                </c:pt>
                <c:pt idx="7">
                  <c:v>120.23416440705968</c:v>
                </c:pt>
                <c:pt idx="8">
                  <c:v>120.42980172281111</c:v>
                </c:pt>
                <c:pt idx="9">
                  <c:v>98.49391336397818</c:v>
                </c:pt>
                <c:pt idx="10">
                  <c:v>115.56533674539602</c:v>
                </c:pt>
                <c:pt idx="11">
                  <c:v>125.68547122188964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CCE7-4B3C-B191-258BAC8619AF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2023году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CE7-4B3C-B191-258BAC8619AF}"/>
                </c:ext>
              </c:extLst>
            </c:dLbl>
            <c:dLbl>
              <c:idx val="1"/>
              <c:layout>
                <c:manualLayout>
                  <c:x val="-2.5357002002231833E-4"/>
                  <c:y val="2.33173518798157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CE7-4B3C-B191-258BAC8619AF}"/>
                </c:ext>
              </c:extLst>
            </c:dLbl>
            <c:dLbl>
              <c:idx val="2"/>
              <c:layout>
                <c:manualLayout>
                  <c:x val="-4.4901787069646744E-3"/>
                  <c:y val="5.688943364583412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CE7-4B3C-B191-258BAC8619AF}"/>
                </c:ext>
              </c:extLst>
            </c:dLbl>
            <c:dLbl>
              <c:idx val="3"/>
              <c:layout>
                <c:manualLayout>
                  <c:x val="-2.3238826734572416E-3"/>
                  <c:y val="-5.069922312875349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CE7-4B3C-B191-258BAC8619AF}"/>
                </c:ext>
              </c:extLst>
            </c:dLbl>
            <c:dLbl>
              <c:idx val="9"/>
              <c:layout>
                <c:manualLayout>
                  <c:x val="-3.432004400039676E-2"/>
                  <c:y val="3.2672353878812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CE7-4B3C-B191-258BAC8619AF}"/>
                </c:ext>
              </c:extLst>
            </c:dLbl>
            <c:dLbl>
              <c:idx val="10"/>
              <c:layout>
                <c:manualLayout>
                  <c:x val="-4.7399736316183216E-2"/>
                  <c:y val="-2.42926238734485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CE7-4B3C-B191-258BAC8619AF}"/>
                </c:ext>
              </c:extLst>
            </c:dLbl>
            <c:dLbl>
              <c:idx val="11"/>
              <c:layout>
                <c:manualLayout>
                  <c:x val="-4.5867252115853872E-2"/>
                  <c:y val="-6.0270504559086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CE7-4B3C-B191-258BAC8619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конс'!$B$5:$E$5</c:f>
              <c:numCache>
                <c:formatCode>0.0</c:formatCode>
                <c:ptCount val="4"/>
                <c:pt idx="0">
                  <c:v>65.734153105285401</c:v>
                </c:pt>
                <c:pt idx="1">
                  <c:v>-10.262215144944603</c:v>
                </c:pt>
                <c:pt idx="2">
                  <c:v>150.40873251634775</c:v>
                </c:pt>
                <c:pt idx="3">
                  <c:v>160.5558558668796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CCE7-4B3C-B191-258BAC8619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165"/>
          <c:min val="-2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9.0457140338276662E-2"/>
          <c:y val="0.88524583369699128"/>
          <c:w val="0.81908571932344665"/>
          <c:h val="5.283070662468873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72198902053177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1.58031594616852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20-49C3-A4E6-BA1B85EC3074}"/>
                </c:ext>
              </c:extLst>
            </c:dLbl>
            <c:dLbl>
              <c:idx val="2"/>
              <c:layout>
                <c:manualLayout>
                  <c:x val="-3.325651553476433E-2"/>
                  <c:y val="9.74056020739970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220-49C3-A4E6-BA1B85EC3074}"/>
                </c:ext>
              </c:extLst>
            </c:dLbl>
            <c:dLbl>
              <c:idx val="11"/>
              <c:layout>
                <c:manualLayout>
                  <c:x val="0"/>
                  <c:y val="0.174881159969180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20-49C3-A4E6-BA1B85EC307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район'!$B$2:$E$2</c:f>
              <c:numCache>
                <c:formatCode>#\ ##0.0</c:formatCode>
                <c:ptCount val="4"/>
                <c:pt idx="0">
                  <c:v>26.929254</c:v>
                </c:pt>
                <c:pt idx="1">
                  <c:v>-8.7103705600000012</c:v>
                </c:pt>
                <c:pt idx="2">
                  <c:v>84.727688420000021</c:v>
                </c:pt>
                <c:pt idx="3">
                  <c:v>87.035072069999998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20-49C3-A4E6-BA1B85EC3074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  <c:pt idx="2">
                  <c:v>61.016372890000007</c:v>
                </c:pt>
                <c:pt idx="3">
                  <c:v>47.482452309999985</c:v>
                </c:pt>
                <c:pt idx="4">
                  <c:v>44.535246880000003</c:v>
                </c:pt>
                <c:pt idx="5">
                  <c:v>50.382683270000008</c:v>
                </c:pt>
                <c:pt idx="6">
                  <c:v>62.086710750000009</c:v>
                </c:pt>
                <c:pt idx="7">
                  <c:v>53.423466509999997</c:v>
                </c:pt>
                <c:pt idx="8">
                  <c:v>53.347574209999998</c:v>
                </c:pt>
                <c:pt idx="9">
                  <c:v>60.364800680000009</c:v>
                </c:pt>
                <c:pt idx="10">
                  <c:v>54.637539190000005</c:v>
                </c:pt>
                <c:pt idx="11">
                  <c:v>94.954083080000004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20-49C3-A4E6-BA1B85EC30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6555446398791838E-2"/>
                  <c:y val="-5.1278319779020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20-49C3-A4E6-BA1B85EC3074}"/>
                </c:ext>
              </c:extLst>
            </c:dLbl>
            <c:dLbl>
              <c:idx val="2"/>
              <c:layout>
                <c:manualLayout>
                  <c:x val="-1.8494317805721722E-2"/>
                  <c:y val="-1.78029946575169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220-49C3-A4E6-BA1B85EC3074}"/>
                </c:ext>
              </c:extLst>
            </c:dLbl>
            <c:dLbl>
              <c:idx val="6"/>
              <c:layout>
                <c:manualLayout>
                  <c:x val="-4.1621705298750158E-2"/>
                  <c:y val="3.2788578545718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20-49C3-A4E6-BA1B85EC3074}"/>
                </c:ext>
              </c:extLst>
            </c:dLbl>
            <c:dLbl>
              <c:idx val="8"/>
              <c:layout>
                <c:manualLayout>
                  <c:x val="-3.1799271398540593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220-49C3-A4E6-BA1B85EC3074}"/>
                </c:ext>
              </c:extLst>
            </c:dLbl>
            <c:dLbl>
              <c:idx val="9"/>
              <c:layout>
                <c:manualLayout>
                  <c:x val="-3.1799271398540593E-2"/>
                  <c:y val="2.7704084870208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220-49C3-A4E6-BA1B85EC3074}"/>
                </c:ext>
              </c:extLst>
            </c:dLbl>
            <c:dLbl>
              <c:idx val="10"/>
              <c:layout>
                <c:manualLayout>
                  <c:x val="-3.1799271398540593E-2"/>
                  <c:y val="-4.347882658693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220-49C3-A4E6-BA1B85EC3074}"/>
                </c:ext>
              </c:extLst>
            </c:dLbl>
            <c:dLbl>
              <c:idx val="11"/>
              <c:layout>
                <c:manualLayout>
                  <c:x val="-2.1164063572941847E-2"/>
                  <c:y val="2.5161838032453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220-49C3-A4E6-BA1B85EC307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  <c:pt idx="2">
                  <c:v>124.1515373701446</c:v>
                </c:pt>
                <c:pt idx="3">
                  <c:v>82.227431174094647</c:v>
                </c:pt>
                <c:pt idx="4">
                  <c:v>127.2024946437365</c:v>
                </c:pt>
                <c:pt idx="5">
                  <c:v>135.51301144725167</c:v>
                </c:pt>
                <c:pt idx="6">
                  <c:v>125.64426564213677</c:v>
                </c:pt>
                <c:pt idx="7">
                  <c:v>129.69132929382485</c:v>
                </c:pt>
                <c:pt idx="8">
                  <c:v>117.54674219236895</c:v>
                </c:pt>
                <c:pt idx="9">
                  <c:v>119.46111720113599</c:v>
                </c:pt>
                <c:pt idx="10">
                  <c:v>116.81309413848362</c:v>
                </c:pt>
                <c:pt idx="11">
                  <c:v>133.71077334484968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220-49C3-A4E6-BA1B85EC3074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2023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4.2560929332932013E-2"/>
                  <c:y val="3.0555004512988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220-49C3-A4E6-BA1B85EC3074}"/>
                </c:ext>
              </c:extLst>
            </c:dLbl>
            <c:dLbl>
              <c:idx val="1"/>
              <c:layout>
                <c:manualLayout>
                  <c:x val="-2.26816418942484E-3"/>
                  <c:y val="1.9405934607851408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220-49C3-A4E6-BA1B85EC3074}"/>
                </c:ext>
              </c:extLst>
            </c:dLbl>
            <c:dLbl>
              <c:idx val="4"/>
              <c:layout>
                <c:manualLayout>
                  <c:x val="-2.7241325187569655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220-49C3-A4E6-BA1B85EC3074}"/>
                </c:ext>
              </c:extLst>
            </c:dLbl>
            <c:dLbl>
              <c:idx val="10"/>
              <c:layout>
                <c:manualLayout>
                  <c:x val="-3.483790220585456E-2"/>
                  <c:y val="3.0246331707963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220-49C3-A4E6-BA1B85EC3074}"/>
                </c:ext>
              </c:extLst>
            </c:dLbl>
            <c:dLbl>
              <c:idx val="11"/>
              <c:layout>
                <c:manualLayout>
                  <c:x val="-1.8125432765627995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220-49C3-A4E6-BA1B85EC307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район'!$B$5:$E$5</c:f>
              <c:numCache>
                <c:formatCode>0.0</c:formatCode>
                <c:ptCount val="4"/>
                <c:pt idx="0">
                  <c:v>90.687532799264616</c:v>
                </c:pt>
                <c:pt idx="1">
                  <c:v>-18.670403891815983</c:v>
                </c:pt>
                <c:pt idx="2">
                  <c:v>138.86057857412575</c:v>
                </c:pt>
                <c:pt idx="3">
                  <c:v>183.29944608120016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7220-49C3-A4E6-BA1B85EC30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0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185"/>
          <c:min val="-3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8.4293483075910544E-2"/>
          <c:y val="0.88214966071307543"/>
          <c:w val="0.83141288836910832"/>
          <c:h val="5.283070662468873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105.84916556232413</c:v>
                </c:pt>
                <c:pt idx="1">
                  <c:v>100.36537788383507</c:v>
                </c:pt>
                <c:pt idx="2">
                  <c:v>94.675052570595554</c:v>
                </c:pt>
                <c:pt idx="3">
                  <c:v>82.80024088861137</c:v>
                </c:pt>
                <c:pt idx="4">
                  <c:v>58.414533129779244</c:v>
                </c:pt>
                <c:pt idx="5">
                  <c:v>79.935240723085599</c:v>
                </c:pt>
                <c:pt idx="6">
                  <c:v>104.84987002823225</c:v>
                </c:pt>
                <c:pt idx="7">
                  <c:v>102.78884221027415</c:v>
                </c:pt>
                <c:pt idx="8">
                  <c:v>101.13242121989437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D-4E95-B24B-C559433548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</a:t>
            </a:r>
            <a:r>
              <a:rPr lang="ru-RU" baseline="0"/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338208611713535"/>
          <c:y val="0.20804419723484791"/>
          <c:w val="0.36200724683842173"/>
          <c:h val="0.70916483566970412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район'!$A$5:$A$8</c:f>
              <c:strCache>
                <c:ptCount val="4"/>
                <c:pt idx="0">
                  <c:v>Налог на доходы физических лиц</c:v>
                </c:pt>
                <c:pt idx="1">
                  <c:v>Прочие налоговые доходы</c:v>
                </c:pt>
                <c:pt idx="2">
                  <c:v>Безвозмездные поступления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'Структура конс и район'!$B$5:$B$8</c:f>
              <c:numCache>
                <c:formatCode>#\ ##0.0</c:formatCode>
                <c:ptCount val="4"/>
                <c:pt idx="0">
                  <c:v>130.11147136</c:v>
                </c:pt>
                <c:pt idx="1">
                  <c:v>132.70203788000003</c:v>
                </c:pt>
                <c:pt idx="2">
                  <c:v>592.96879964999994</c:v>
                </c:pt>
                <c:pt idx="3" formatCode="0.0">
                  <c:v>25.242656790000002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59-477F-A2A0-EF5E6945C89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349359666111734"/>
          <c:y val="0.4091159125070078"/>
          <c:w val="0.36625675409714498"/>
          <c:h val="0.4396019343274834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layout>
        <c:manualLayout>
          <c:xMode val="edge"/>
          <c:yMode val="edge"/>
          <c:x val="0.20918188381949604"/>
          <c:y val="4.73089466681649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015735683186179"/>
          <c:y val="0.22649003004304369"/>
          <c:w val="0.40051193009757774"/>
          <c:h val="0.72271462709436773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район'!$A$15:$A$19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район'!$B$15:$B$19</c:f>
              <c:numCache>
                <c:formatCode>#\ ##0.0</c:formatCode>
                <c:ptCount val="5"/>
                <c:pt idx="0">
                  <c:v>97.602785999999995</c:v>
                </c:pt>
                <c:pt idx="1">
                  <c:v>59.572707999999999</c:v>
                </c:pt>
                <c:pt idx="2">
                  <c:v>15.702643</c:v>
                </c:pt>
                <c:pt idx="3">
                  <c:v>535.53511795999998</c:v>
                </c:pt>
                <c:pt idx="4" formatCode="0.0">
                  <c:v>17.203510000000005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3F-441D-972A-8BF61741FF1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112287612575"/>
          <c:y val="0.33396080807654366"/>
          <c:w val="0.37576835532951441"/>
          <c:h val="0.5426031965202469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10,6%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2,0%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4,0%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4,9%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63,2%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6,6%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7,6%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837,5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2023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</a:t>
            </a:r>
            <a:r>
              <a:rPr lang="ru-RU" sz="1400" b="0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:</a:t>
            </a:r>
            <a:endParaRPr lang="ru-RU" sz="1400" b="0" strike="noStrike" spc="-1" dirty="0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3405488985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4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3 092,2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881,0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991,0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2 101,2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593,0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3 168,4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837,8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-76,2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760651290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4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2 492,1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725,5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626,8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1 865,3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535,5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2 525,1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703,3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534040" y="6371798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2E8A756-5D45-4B96-8257-EA6A16BA8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699558"/>
              </p:ext>
            </p:extLst>
          </p:nvPr>
        </p:nvGraphicFramePr>
        <p:xfrm>
          <a:off x="4316973" y="7754919"/>
          <a:ext cx="2207307" cy="4962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969">
                  <a:extLst>
                    <a:ext uri="{9D8B030D-6E8A-4147-A177-3AD203B41FA5}">
                      <a16:colId xmlns:a16="http://schemas.microsoft.com/office/drawing/2014/main" val="2277949693"/>
                    </a:ext>
                  </a:extLst>
                </a:gridCol>
                <a:gridCol w="1149338">
                  <a:extLst>
                    <a:ext uri="{9D8B030D-6E8A-4147-A177-3AD203B41FA5}">
                      <a16:colId xmlns:a16="http://schemas.microsoft.com/office/drawing/2014/main" val="154307641"/>
                    </a:ext>
                  </a:extLst>
                </a:gridCol>
              </a:tblGrid>
              <a:tr h="248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 01.01.2023г.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36618205"/>
                  </a:ext>
                </a:extLst>
              </a:tr>
              <a:tr h="248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01.05.2023г.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53980544"/>
                  </a:ext>
                </a:extLst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6198729"/>
              </p:ext>
            </p:extLst>
          </p:nvPr>
        </p:nvGraphicFramePr>
        <p:xfrm>
          <a:off x="-69380" y="5946244"/>
          <a:ext cx="4572000" cy="320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5773469"/>
              </p:ext>
            </p:extLst>
          </p:nvPr>
        </p:nvGraphicFramePr>
        <p:xfrm>
          <a:off x="-1" y="959762"/>
          <a:ext cx="6873841" cy="410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6873571"/>
              </p:ext>
            </p:extLst>
          </p:nvPr>
        </p:nvGraphicFramePr>
        <p:xfrm>
          <a:off x="-15841" y="5042162"/>
          <a:ext cx="6873841" cy="410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694103" y="4190221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694103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7D79CE7-77CC-4822-9B10-B27584D2B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397383"/>
              </p:ext>
            </p:extLst>
          </p:nvPr>
        </p:nvGraphicFramePr>
        <p:xfrm>
          <a:off x="5694103" y="4462741"/>
          <a:ext cx="965200" cy="13866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2350059322"/>
                    </a:ext>
                  </a:extLst>
                </a:gridCol>
              </a:tblGrid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72457937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74494581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593,0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8598182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26229090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671435"/>
              </p:ext>
            </p:extLst>
          </p:nvPr>
        </p:nvGraphicFramePr>
        <p:xfrm>
          <a:off x="-1" y="555585"/>
          <a:ext cx="6831361" cy="2587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207840"/>
              </p:ext>
            </p:extLst>
          </p:nvPr>
        </p:nvGraphicFramePr>
        <p:xfrm>
          <a:off x="-405113" y="3142744"/>
          <a:ext cx="6310614" cy="3221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257550" y="4715961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881,0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0393364"/>
              </p:ext>
            </p:extLst>
          </p:nvPr>
        </p:nvGraphicFramePr>
        <p:xfrm>
          <a:off x="-118800" y="5922622"/>
          <a:ext cx="5812903" cy="3221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9D429D0-F446-43BC-8887-F3B6E4993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52710"/>
              </p:ext>
            </p:extLst>
          </p:nvPr>
        </p:nvGraphicFramePr>
        <p:xfrm>
          <a:off x="5694103" y="6998220"/>
          <a:ext cx="965200" cy="1736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752080722"/>
                    </a:ext>
                  </a:extLst>
                </a:gridCol>
              </a:tblGrid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97,6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42338425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59,6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63123523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15,7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66124407"/>
                  </a:ext>
                </a:extLst>
              </a:tr>
              <a:tr h="33557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535,5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75261626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17,2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78287926"/>
                  </a:ext>
                </a:extLst>
              </a:tr>
            </a:tbl>
          </a:graphicData>
        </a:graphic>
      </p:graphicFrame>
      <p:sp>
        <p:nvSpPr>
          <p:cNvPr id="241" name="CustomShape 4"/>
          <p:cNvSpPr/>
          <p:nvPr/>
        </p:nvSpPr>
        <p:spPr>
          <a:xfrm>
            <a:off x="1257550" y="7570323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725,6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3478452640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2023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январь-апрель  2023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2023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3 168,5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837,5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27,8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1 753,3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461157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январь-апрель 2023 года муниципальные программы Новокубанского района исполнены в сумме 773,3 млн. руб., что составляет 26,5%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797309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январь-апрель 2023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7662</TotalTime>
  <Words>669</Words>
  <Application>Microsoft Office PowerPoint</Application>
  <PresentationFormat>Экран (4:3)</PresentationFormat>
  <Paragraphs>288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Синельников Александр</cp:lastModifiedBy>
  <cp:revision>883</cp:revision>
  <cp:lastPrinted>2021-06-28T07:36:31Z</cp:lastPrinted>
  <dcterms:modified xsi:type="dcterms:W3CDTF">2023-05-12T13:32:01Z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