
<file path=[Content_Types].xml><?xml version="1.0" encoding="utf-8"?>
<Types xmlns="http://schemas.openxmlformats.org/package/2006/content-types">
  <Default Extension="bin" ContentType="application/vnd.openxmlformats-officedocument.oleObject"/>
  <Default Extension="gif" ContentType="image/gif"/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drawings/drawing1.xml" ContentType="application/vnd.openxmlformats-officedocument.drawingml.chartshapes+xml"/>
  <Override PartName="/ppt/charts/chart8.xml" ContentType="application/vnd.openxmlformats-officedocument.drawingml.chart+xml"/>
  <Override PartName="/ppt/theme/themeOverride1.xml" ContentType="application/vnd.openxmlformats-officedocument.themeOverride+xml"/>
  <Override PartName="/ppt/drawings/drawing2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3" r:id="rId7"/>
    <p:sldId id="264" r:id="rId8"/>
  </p:sldIdLst>
  <p:sldSz cx="6858000" cy="9144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57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6B9B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5904" autoAdjust="0"/>
    <p:restoredTop sz="95226" autoAdjust="0"/>
  </p:normalViewPr>
  <p:slideViewPr>
    <p:cSldViewPr snapToGrid="0" showGuides="1">
      <p:cViewPr varScale="1">
        <p:scale>
          <a:sx n="62" d="100"/>
          <a:sy n="62" d="100"/>
        </p:scale>
        <p:origin x="2866" y="62"/>
      </p:cViewPr>
      <p:guideLst>
        <p:guide orient="horz" pos="2857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aurum.nfu.local\obmen\&#1041;&#1070;&#1044;&#1046;&#1045;&#1058;%20&#1044;&#1051;&#1071;%20&#1043;&#1056;&#1040;&#1046;&#1044;&#1040;&#1053;\&#1053;&#1072;%20&#1089;&#1072;&#1081;&#1090;\2024%20&#1075;&#1086;&#1076;\&#1053;&#1072;%2001.04.24\&#1050;&#1088;&#1072;&#1089;&#1086;&#1090;&#1072;%202024%20-%203%20&#1084;&#1077;&#1089;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\\aurum.nfu.local\obmen\&#1041;&#1070;&#1044;&#1046;&#1045;&#1058;%20&#1044;&#1051;&#1071;%20&#1043;&#1056;&#1040;&#1046;&#1044;&#1040;&#1053;\&#1053;&#1072;%20&#1089;&#1072;&#1081;&#1090;\2024%20&#1075;&#1086;&#1076;\&#1053;&#1072;%2001.04.24\&#1050;&#1088;&#1072;&#1089;&#1086;&#1090;&#1072;%202024%20-%203%20&#1084;&#1077;&#1089;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\\aurum.nfu.local\obmen\&#1041;&#1070;&#1044;&#1046;&#1045;&#1058;%20&#1044;&#1051;&#1071;%20&#1043;&#1056;&#1040;&#1046;&#1044;&#1040;&#1053;\&#1053;&#1072;%20&#1089;&#1072;&#1081;&#1090;\2024%20&#1075;&#1086;&#1076;\&#1053;&#1072;%2001.04.24\&#1050;&#1088;&#1072;&#1089;&#1086;&#1090;&#1072;%202024%20-%203%20&#1084;&#1077;&#1089;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\\aurum.nfu.local\obmen\&#1041;&#1070;&#1044;&#1046;&#1045;&#1058;%20&#1044;&#1051;&#1071;%20&#1043;&#1056;&#1040;&#1046;&#1044;&#1040;&#1053;\&#1053;&#1072;%20&#1089;&#1072;&#1081;&#1090;\2024%20&#1075;&#1086;&#1076;\&#1053;&#1072;%2001.04.24\&#1050;&#1088;&#1072;&#1089;&#1086;&#1090;&#1072;%202024%20-%203%20&#1084;&#1077;&#1089;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\\aurum.nfu.local\obmen\&#1041;&#1070;&#1044;&#1046;&#1045;&#1058;%20&#1044;&#1051;&#1071;%20&#1043;&#1056;&#1040;&#1046;&#1044;&#1040;&#1053;\&#1053;&#1072;%20&#1089;&#1072;&#1081;&#1090;\2024%20&#1075;&#1086;&#1076;\&#1053;&#1072;%2001.04.24\&#1050;&#1088;&#1072;&#1089;&#1086;&#1090;&#1072;%202024%20-%203%20&#1084;&#1077;&#1089;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\\aurum.nfu.local\obmen\&#1041;&#1070;&#1044;&#1046;&#1045;&#1058;%20&#1044;&#1051;&#1071;%20&#1043;&#1056;&#1040;&#1046;&#1044;&#1040;&#1053;\&#1053;&#1072;%20&#1089;&#1072;&#1081;&#1090;\2024%20&#1075;&#1086;&#1076;\&#1053;&#1072;%2001.04.24\&#1050;&#1088;&#1072;&#1089;&#1086;&#1090;&#1072;%202024%20-%203%20&#1084;&#1077;&#1089;.xlsx" TargetMode="External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.xlsx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2.xml"/><Relationship Id="rId2" Type="http://schemas.openxmlformats.org/officeDocument/2006/relationships/oleObject" Target="../embeddings/oleObject1.bin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200"/>
            </a:pPr>
            <a:r>
              <a:rPr lang="ru-RU" sz="1200"/>
              <a:t>МУНИЦИПАЛЬНЫЙ ДОЛГ</a:t>
            </a:r>
            <a:r>
              <a:rPr lang="ru-RU" sz="1200" baseline="0"/>
              <a:t> КОНСОЛИДИРОВАННОГО БЮДЖЕТА НОВОКУБАНСКОГО РАЙОНА</a:t>
            </a:r>
            <a:endParaRPr lang="ru-RU" sz="1200"/>
          </a:p>
        </c:rich>
      </c:tx>
      <c:layout>
        <c:manualLayout>
          <c:xMode val="edge"/>
          <c:yMode val="edge"/>
          <c:x val="0.11304748799972662"/>
          <c:y val="4.9317633616859209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26978199918645429"/>
          <c:y val="0.5715811152017829"/>
          <c:w val="0.70569059538348411"/>
          <c:h val="0.25169339709139127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'Мун долг'!$B$3</c:f>
              <c:strCache>
                <c:ptCount val="1"/>
                <c:pt idx="0">
                  <c:v>Бюджетные кредиты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'Мун долг'!$A$4:$A$5</c:f>
              <c:strCache>
                <c:ptCount val="2"/>
                <c:pt idx="0">
                  <c:v>на 01.01.2024г.</c:v>
                </c:pt>
                <c:pt idx="1">
                  <c:v>на 01.04.2024г.</c:v>
                </c:pt>
              </c:strCache>
              <c:extLst/>
            </c:strRef>
          </c:cat>
          <c:val>
            <c:numRef>
              <c:f>'Мун долг'!$B$4:$B$5</c:f>
              <c:numCache>
                <c:formatCode>#\ ##0.0</c:formatCode>
                <c:ptCount val="2"/>
                <c:pt idx="0">
                  <c:v>27</c:v>
                </c:pt>
                <c:pt idx="1">
                  <c:v>23.3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0-A1E3-4090-A768-BC29C03D62FA}"/>
            </c:ext>
          </c:extLst>
        </c:ser>
        <c:ser>
          <c:idx val="1"/>
          <c:order val="1"/>
          <c:tx>
            <c:strRef>
              <c:f>'Мун долг'!$C$3</c:f>
              <c:strCache>
                <c:ptCount val="1"/>
                <c:pt idx="0">
                  <c:v>Кредиты кредитных организаций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'Мун долг'!$A$4:$A$5</c:f>
              <c:strCache>
                <c:ptCount val="2"/>
                <c:pt idx="0">
                  <c:v>на 01.01.2024г.</c:v>
                </c:pt>
                <c:pt idx="1">
                  <c:v>на 01.04.2024г.</c:v>
                </c:pt>
              </c:strCache>
              <c:extLst/>
            </c:strRef>
          </c:cat>
          <c:val>
            <c:numRef>
              <c:f>'Мун долг'!$C$4:$C$5</c:f>
              <c:numCache>
                <c:formatCode>#\ ##0.0</c:formatCode>
                <c:ptCount val="2"/>
                <c:pt idx="0">
                  <c:v>14</c:v>
                </c:pt>
                <c:pt idx="1">
                  <c:v>14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1-A1E3-4090-A768-BC29C03D62FA}"/>
            </c:ext>
          </c:extLst>
        </c:ser>
        <c:ser>
          <c:idx val="2"/>
          <c:order val="2"/>
          <c:tx>
            <c:strRef>
              <c:f>'Мун долг'!$D$3</c:f>
              <c:strCache>
                <c:ptCount val="1"/>
                <c:pt idx="0">
                  <c:v>Муниципальные гарантии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'Мун долг'!$A$4:$A$5</c:f>
              <c:strCache>
                <c:ptCount val="2"/>
                <c:pt idx="0">
                  <c:v>на 01.01.2024г.</c:v>
                </c:pt>
                <c:pt idx="1">
                  <c:v>на 01.04.2024г.</c:v>
                </c:pt>
              </c:strCache>
              <c:extLst/>
            </c:strRef>
          </c:cat>
          <c:val>
            <c:numRef>
              <c:f>'Мун долг'!$D$4:$D$5</c:f>
              <c:numCache>
                <c:formatCode>#\ ##0.0</c:formatCode>
                <c:ptCount val="2"/>
                <c:pt idx="0">
                  <c:v>0</c:v>
                </c:pt>
                <c:pt idx="1">
                  <c:v>0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2-A1E3-4090-A768-BC29C03D62FA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95"/>
        <c:overlap val="100"/>
        <c:axId val="59325056"/>
        <c:axId val="59335040"/>
      </c:barChart>
      <c:catAx>
        <c:axId val="59325056"/>
        <c:scaling>
          <c:orientation val="maxMin"/>
        </c:scaling>
        <c:delete val="0"/>
        <c:axPos val="l"/>
        <c:numFmt formatCode="General" sourceLinked="0"/>
        <c:majorTickMark val="none"/>
        <c:minorTickMark val="none"/>
        <c:tickLblPos val="nextTo"/>
        <c:crossAx val="59335040"/>
        <c:crosses val="autoZero"/>
        <c:auto val="1"/>
        <c:lblAlgn val="ctr"/>
        <c:lblOffset val="100"/>
        <c:noMultiLvlLbl val="0"/>
      </c:catAx>
      <c:valAx>
        <c:axId val="59335040"/>
        <c:scaling>
          <c:orientation val="minMax"/>
        </c:scaling>
        <c:delete val="1"/>
        <c:axPos val="t"/>
        <c:numFmt formatCode="#\ ##0.0" sourceLinked="1"/>
        <c:majorTickMark val="out"/>
        <c:minorTickMark val="none"/>
        <c:tickLblPos val="nextTo"/>
        <c:crossAx val="59325056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5.9160054432566183E-3"/>
          <c:y val="0.28860077863822947"/>
          <c:w val="0.85283070866141741"/>
          <c:h val="0.20769540011002502"/>
        </c:manualLayout>
      </c:layout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5.7781870344965826E-2"/>
          <c:y val="9.6441921503998052E-2"/>
          <c:w val="0.9247161407926634"/>
          <c:h val="0.6715671964329551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'Доходы и дин конс'!$A$2</c:f>
              <c:strCache>
                <c:ptCount val="1"/>
                <c:pt idx="0">
                  <c:v>2024 год</c:v>
                </c:pt>
              </c:strCache>
            </c:strRef>
          </c:tx>
          <c:spPr>
            <a:solidFill>
              <a:schemeClr val="accent2">
                <a:lumMod val="40000"/>
                <a:lumOff val="60000"/>
              </a:schemeClr>
            </a:solidFill>
          </c:spPr>
          <c:invertIfNegative val="0"/>
          <c:dLbls>
            <c:dLbl>
              <c:idx val="1"/>
              <c:layout>
                <c:manualLayout>
                  <c:x val="-4.5927330667378356E-3"/>
                  <c:y val="8.5230805174621393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8F49-4B40-A171-85096F82F1A7}"/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-5400000"/>
              <a:lstStyle/>
              <a:p>
                <a:pPr>
                  <a:defRPr b="1">
                    <a:solidFill>
                      <a:sysClr val="windowText" lastClr="000000"/>
                    </a:solidFill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'Доходы и дин конс'!$B$1:$M$1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'Доходы и дин конс'!$B$2:$D$2</c:f>
              <c:numCache>
                <c:formatCode>#\ ##0.0</c:formatCode>
                <c:ptCount val="3"/>
                <c:pt idx="0">
                  <c:v>59.24489715</c:v>
                </c:pt>
                <c:pt idx="1">
                  <c:v>99.297623389999998</c:v>
                </c:pt>
                <c:pt idx="2">
                  <c:v>93.978740829999978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F49-4B40-A171-85096F82F1A7}"/>
            </c:ext>
          </c:extLst>
        </c:ser>
        <c:ser>
          <c:idx val="1"/>
          <c:order val="1"/>
          <c:tx>
            <c:strRef>
              <c:f>'Доходы и дин конс'!$A$3</c:f>
              <c:strCache>
                <c:ptCount val="1"/>
                <c:pt idx="0">
                  <c:v>2023 год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</c:spPr>
          <c:invertIfNegative val="0"/>
          <c:dLbls>
            <c:dLbl>
              <c:idx val="1"/>
              <c:layout>
                <c:manualLayout>
                  <c:x val="-2.8066377849317086E-17"/>
                  <c:y val="0.15223970304661494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8F49-4B40-A171-85096F82F1A7}"/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-5400000"/>
              <a:lstStyle/>
              <a:p>
                <a:pPr>
                  <a:defRPr b="1">
                    <a:solidFill>
                      <a:sysClr val="windowText" lastClr="000000"/>
                    </a:solidFill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'Доходы и дин конс'!$B$1:$M$1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'Доходы и дин конс'!$B$3:$M$3</c:f>
              <c:numCache>
                <c:formatCode>#\ ##0.0</c:formatCode>
                <c:ptCount val="12"/>
                <c:pt idx="0">
                  <c:v>31.906479170000001</c:v>
                </c:pt>
                <c:pt idx="1">
                  <c:v>-6.95140885</c:v>
                </c:pt>
                <c:pt idx="2">
                  <c:v>143.74389579999999</c:v>
                </c:pt>
                <c:pt idx="3">
                  <c:v>119.35719683999999</c:v>
                </c:pt>
                <c:pt idx="4">
                  <c:v>61.887074810000001</c:v>
                </c:pt>
                <c:pt idx="5">
                  <c:v>89.319944839999977</c:v>
                </c:pt>
                <c:pt idx="6">
                  <c:v>148.15206398000001</c:v>
                </c:pt>
                <c:pt idx="7">
                  <c:v>48.238956809999969</c:v>
                </c:pt>
                <c:pt idx="8">
                  <c:v>115.22403219999997</c:v>
                </c:pt>
                <c:pt idx="9">
                  <c:v>150.49070164000003</c:v>
                </c:pt>
                <c:pt idx="10">
                  <c:v>119.27633099000002</c:v>
                </c:pt>
                <c:pt idx="11">
                  <c:v>147.39340672999998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8F49-4B40-A171-85096F82F1A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axId val="97777920"/>
        <c:axId val="100237312"/>
      </c:barChart>
      <c:lineChart>
        <c:grouping val="standard"/>
        <c:varyColors val="0"/>
        <c:ser>
          <c:idx val="2"/>
          <c:order val="2"/>
          <c:tx>
            <c:strRef>
              <c:f>'Доходы и дин конс'!$A$4</c:f>
              <c:strCache>
                <c:ptCount val="1"/>
                <c:pt idx="0">
                  <c:v>динамика в 2023 году</c:v>
                </c:pt>
              </c:strCache>
            </c:strRef>
          </c:tx>
          <c:dLbls>
            <c:dLbl>
              <c:idx val="0"/>
              <c:layout>
                <c:manualLayout>
                  <c:x val="-1.6461512535268213E-2"/>
                  <c:y val="-3.654298176369372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8F49-4B40-A171-85096F82F1A7}"/>
                </c:ext>
              </c:extLst>
            </c:dLbl>
            <c:dLbl>
              <c:idx val="1"/>
              <c:layout>
                <c:manualLayout>
                  <c:x val="-6.2652593857502784E-2"/>
                  <c:y val="-3.274652851079029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8F49-4B40-A171-85096F82F1A7}"/>
                </c:ext>
              </c:extLst>
            </c:dLbl>
            <c:dLbl>
              <c:idx val="2"/>
              <c:layout>
                <c:manualLayout>
                  <c:x val="-7.1845654274002246E-2"/>
                  <c:y val="-2.389812397566946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8F49-4B40-A171-85096F82F1A7}"/>
                </c:ext>
              </c:extLst>
            </c:dLbl>
            <c:dLbl>
              <c:idx val="4"/>
              <c:layout>
                <c:manualLayout>
                  <c:x val="-3.3601086054798959E-2"/>
                  <c:y val="-4.976658559112800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8F49-4B40-A171-85096F82F1A7}"/>
                </c:ext>
              </c:extLst>
            </c:dLbl>
            <c:dLbl>
              <c:idx val="5"/>
              <c:layout>
                <c:manualLayout>
                  <c:x val="-4.1277700750050023E-2"/>
                  <c:y val="-5.576306341519152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8F49-4B40-A171-85096F82F1A7}"/>
                </c:ext>
              </c:extLst>
            </c:dLbl>
            <c:dLbl>
              <c:idx val="6"/>
              <c:layout>
                <c:manualLayout>
                  <c:x val="-4.9637077652387729E-2"/>
                  <c:y val="-3.801748361129168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8F49-4B40-A171-85096F82F1A7}"/>
                </c:ext>
              </c:extLst>
            </c:dLbl>
            <c:dLbl>
              <c:idx val="7"/>
              <c:layout>
                <c:manualLayout>
                  <c:x val="-3.0528294490383943E-2"/>
                  <c:y val="-7.341110175177513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8F49-4B40-A171-85096F82F1A7}"/>
                </c:ext>
              </c:extLst>
            </c:dLbl>
            <c:dLbl>
              <c:idx val="8"/>
              <c:layout>
                <c:manualLayout>
                  <c:x val="-3.0529861564658568E-2"/>
                  <c:y val="-3.811479283701912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8F49-4B40-A171-85096F82F1A7}"/>
                </c:ext>
              </c:extLst>
            </c:dLbl>
            <c:dLbl>
              <c:idx val="9"/>
              <c:layout>
                <c:manualLayout>
                  <c:x val="-5.3509197641095151E-2"/>
                  <c:y val="2.967420453191591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8F49-4B40-A171-85096F82F1A7}"/>
                </c:ext>
              </c:extLst>
            </c:dLbl>
            <c:dLbl>
              <c:idx val="10"/>
              <c:layout>
                <c:manualLayout>
                  <c:x val="-4.8914897500082571E-2"/>
                  <c:y val="-6.722000547625665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8F49-4B40-A171-85096F82F1A7}"/>
                </c:ext>
              </c:extLst>
            </c:dLbl>
            <c:dLbl>
              <c:idx val="11"/>
              <c:layout>
                <c:manualLayout>
                  <c:x val="-5.0464704716841564E-2"/>
                  <c:y val="5.066129422163124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8F49-4B40-A171-85096F82F1A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solidFill>
                      <a:schemeClr val="accent3">
                        <a:lumMod val="75000"/>
                      </a:schemeClr>
                    </a:solidFill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'Доходы и дин конс'!$B$1:$M$1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'Доходы и дин конс'!$B$4:$M$4</c:f>
              <c:numCache>
                <c:formatCode>0.0</c:formatCode>
                <c:ptCount val="12"/>
                <c:pt idx="0">
                  <c:v>65.734153105285401</c:v>
                </c:pt>
                <c:pt idx="1">
                  <c:v>-10.262215144944603</c:v>
                </c:pt>
                <c:pt idx="2">
                  <c:v>150.40873251634775</c:v>
                </c:pt>
                <c:pt idx="3">
                  <c:v>160.5558558668796</c:v>
                </c:pt>
                <c:pt idx="4">
                  <c:v>96.368555750656128</c:v>
                </c:pt>
                <c:pt idx="5">
                  <c:v>126.45582845901424</c:v>
                </c:pt>
                <c:pt idx="6">
                  <c:v>149.44813493668292</c:v>
                </c:pt>
                <c:pt idx="7">
                  <c:v>63.830712416780443</c:v>
                </c:pt>
                <c:pt idx="8">
                  <c:v>145.62554296950805</c:v>
                </c:pt>
                <c:pt idx="9">
                  <c:v>136.90163527447646</c:v>
                </c:pt>
                <c:pt idx="10">
                  <c:v>104.54636802003341</c:v>
                </c:pt>
                <c:pt idx="11">
                  <c:v>104.24035408276062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F-8F49-4B40-A171-85096F82F1A7}"/>
            </c:ext>
          </c:extLst>
        </c:ser>
        <c:ser>
          <c:idx val="3"/>
          <c:order val="3"/>
          <c:tx>
            <c:strRef>
              <c:f>'Доходы и дин конс'!$A$5</c:f>
              <c:strCache>
                <c:ptCount val="1"/>
                <c:pt idx="0">
                  <c:v>динамика в 2024году</c:v>
                </c:pt>
              </c:strCache>
            </c:strRef>
          </c:tx>
          <c:marker>
            <c:symbol val="square"/>
            <c:size val="7"/>
            <c:spPr>
              <a:solidFill>
                <a:schemeClr val="accent2">
                  <a:lumMod val="40000"/>
                  <a:lumOff val="60000"/>
                </a:schemeClr>
              </a:solidFill>
            </c:spPr>
          </c:marker>
          <c:dLbls>
            <c:dLbl>
              <c:idx val="0"/>
              <c:layout>
                <c:manualLayout>
                  <c:x val="-3.6483691328560067E-2"/>
                  <c:y val="-3.752719282182750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8F49-4B40-A171-85096F82F1A7}"/>
                </c:ext>
              </c:extLst>
            </c:dLbl>
            <c:dLbl>
              <c:idx val="1"/>
              <c:layout>
                <c:manualLayout>
                  <c:x val="-1.1339108363668275E-2"/>
                  <c:y val="-1.693296648451958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8F49-4B40-A171-85096F82F1A7}"/>
                </c:ext>
              </c:extLst>
            </c:dLbl>
            <c:dLbl>
              <c:idx val="2"/>
              <c:layout>
                <c:manualLayout>
                  <c:x val="-9.082883040567695E-3"/>
                  <c:y val="-4.445196907192312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8F49-4B40-A171-85096F82F1A7}"/>
                </c:ext>
              </c:extLst>
            </c:dLbl>
            <c:dLbl>
              <c:idx val="3"/>
              <c:layout>
                <c:manualLayout>
                  <c:x val="-2.8190099128296852E-2"/>
                  <c:y val="-2.897446062471595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8F49-4B40-A171-85096F82F1A7}"/>
                </c:ext>
              </c:extLst>
            </c:dLbl>
            <c:dLbl>
              <c:idx val="4"/>
              <c:layout>
                <c:manualLayout>
                  <c:x val="-1.8975702392825981E-2"/>
                  <c:y val="-4.74938694026583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8F49-4B40-A171-85096F82F1A7}"/>
                </c:ext>
              </c:extLst>
            </c:dLbl>
            <c:dLbl>
              <c:idx val="5"/>
              <c:layout>
                <c:manualLayout>
                  <c:x val="-2.5918323606623911E-2"/>
                  <c:y val="3.804070777017651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8F49-4B40-A171-85096F82F1A7}"/>
                </c:ext>
              </c:extLst>
            </c:dLbl>
            <c:dLbl>
              <c:idx val="6"/>
              <c:layout>
                <c:manualLayout>
                  <c:x val="3.1689858160489945E-3"/>
                  <c:y val="-2.68475921540430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8F49-4B40-A171-85096F82F1A7}"/>
                </c:ext>
              </c:extLst>
            </c:dLbl>
            <c:dLbl>
              <c:idx val="7"/>
              <c:layout>
                <c:manualLayout>
                  <c:x val="-2.8161168526301655E-2"/>
                  <c:y val="-8.288748754314177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8F49-4B40-A171-85096F82F1A7}"/>
                </c:ext>
              </c:extLst>
            </c:dLbl>
            <c:dLbl>
              <c:idx val="9"/>
              <c:layout>
                <c:manualLayout>
                  <c:x val="-3.432004400039676E-2"/>
                  <c:y val="3.267235387881214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8F49-4B40-A171-85096F82F1A7}"/>
                </c:ext>
              </c:extLst>
            </c:dLbl>
            <c:dLbl>
              <c:idx val="10"/>
              <c:layout>
                <c:manualLayout>
                  <c:x val="-3.0559756520053608E-2"/>
                  <c:y val="4.649453384584407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8F49-4B40-A171-85096F82F1A7}"/>
                </c:ext>
              </c:extLst>
            </c:dLbl>
            <c:dLbl>
              <c:idx val="11"/>
              <c:layout>
                <c:manualLayout>
                  <c:x val="-4.5867252115853872E-2"/>
                  <c:y val="-6.027050455908682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A-8F49-4B40-A171-85096F82F1A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solidFill>
                      <a:schemeClr val="accent2">
                        <a:lumMod val="75000"/>
                      </a:schemeClr>
                    </a:solidFill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'Доходы и дин конс'!$B$1:$M$1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'Доходы и дин конс'!$B$5:$D$5</c:f>
              <c:numCache>
                <c:formatCode>0.0</c:formatCode>
                <c:ptCount val="3"/>
                <c:pt idx="0">
                  <c:v>185.68296688061054</c:v>
                </c:pt>
                <c:pt idx="1">
                  <c:v>1428.4532176524187</c:v>
                </c:pt>
                <c:pt idx="2">
                  <c:v>65.379291626239606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B-8F49-4B40-A171-85096F82F1A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0239232"/>
        <c:axId val="100240768"/>
      </c:lineChart>
      <c:catAx>
        <c:axId val="977779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100237312"/>
        <c:crosses val="autoZero"/>
        <c:auto val="1"/>
        <c:lblAlgn val="ctr"/>
        <c:lblOffset val="100"/>
        <c:noMultiLvlLbl val="0"/>
      </c:catAx>
      <c:valAx>
        <c:axId val="100237312"/>
        <c:scaling>
          <c:orientation val="minMax"/>
          <c:max val="155"/>
          <c:min val="-10"/>
        </c:scaling>
        <c:delete val="0"/>
        <c:axPos val="l"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ru-RU"/>
                  <a:t>млн.руб.</a:t>
                </a:r>
              </a:p>
            </c:rich>
          </c:tx>
          <c:layout>
            <c:manualLayout>
              <c:xMode val="edge"/>
              <c:yMode val="edge"/>
              <c:x val="0"/>
              <c:y val="8.1594335591771948E-3"/>
            </c:manualLayout>
          </c:layout>
          <c:overlay val="0"/>
        </c:title>
        <c:numFmt formatCode="#\ ##0.0" sourceLinked="1"/>
        <c:majorTickMark val="none"/>
        <c:minorTickMark val="none"/>
        <c:tickLblPos val="nextTo"/>
        <c:crossAx val="97777920"/>
        <c:crosses val="autoZero"/>
        <c:crossBetween val="between"/>
      </c:valAx>
      <c:catAx>
        <c:axId val="100239232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100240768"/>
        <c:crosses val="autoZero"/>
        <c:auto val="1"/>
        <c:lblAlgn val="ctr"/>
        <c:lblOffset val="100"/>
        <c:noMultiLvlLbl val="0"/>
      </c:catAx>
      <c:valAx>
        <c:axId val="100240768"/>
        <c:scaling>
          <c:orientation val="minMax"/>
          <c:max val="190"/>
          <c:min val="-20"/>
        </c:scaling>
        <c:delete val="0"/>
        <c:axPos val="r"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ru-RU"/>
                  <a:t>Динамика </a:t>
                </a:r>
              </a:p>
              <a:p>
                <a:pPr>
                  <a:defRPr/>
                </a:pPr>
                <a:r>
                  <a:rPr lang="ru-RU" b="0"/>
                  <a:t>с начала года,</a:t>
                </a:r>
                <a:r>
                  <a:rPr lang="ru-RU" b="0" baseline="0"/>
                  <a:t> %</a:t>
                </a:r>
                <a:endParaRPr lang="ru-RU" b="0"/>
              </a:p>
            </c:rich>
          </c:tx>
          <c:layout>
            <c:manualLayout>
              <c:xMode val="edge"/>
              <c:yMode val="edge"/>
              <c:x val="0.87762125796327972"/>
              <c:y val="8.9849233962033815E-5"/>
            </c:manualLayout>
          </c:layout>
          <c:overlay val="0"/>
        </c:title>
        <c:numFmt formatCode="0" sourceLinked="0"/>
        <c:majorTickMark val="out"/>
        <c:minorTickMark val="none"/>
        <c:tickLblPos val="nextTo"/>
        <c:crossAx val="100239232"/>
        <c:crosses val="max"/>
        <c:crossBetween val="between"/>
      </c:valAx>
    </c:plotArea>
    <c:legend>
      <c:legendPos val="b"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5.3382444139589952E-2"/>
          <c:y val="0.10884502227919185"/>
          <c:w val="0.9247161407926634"/>
          <c:h val="0.7512028322041139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'Доходы и дин район'!$A$2</c:f>
              <c:strCache>
                <c:ptCount val="1"/>
                <c:pt idx="0">
                  <c:v>2024 год</c:v>
                </c:pt>
              </c:strCache>
            </c:strRef>
          </c:tx>
          <c:spPr>
            <a:solidFill>
              <a:schemeClr val="accent2">
                <a:lumMod val="40000"/>
                <a:lumOff val="60000"/>
              </a:schemeClr>
            </a:solidFill>
          </c:spPr>
          <c:invertIfNegative val="0"/>
          <c:dLbls>
            <c:dLbl>
              <c:idx val="1"/>
              <c:layout>
                <c:manualLayout>
                  <c:x val="-2.785379396430657E-17"/>
                  <c:y val="2.1350669721900216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63A9-44E8-9F16-29968A38E215}"/>
                </c:ext>
              </c:extLst>
            </c:dLbl>
            <c:dLbl>
              <c:idx val="11"/>
              <c:layout>
                <c:manualLayout>
                  <c:x val="0"/>
                  <c:y val="0.17488115996918066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63A9-44E8-9F16-29968A38E215}"/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-5400000"/>
              <a:lstStyle/>
              <a:p>
                <a:pPr>
                  <a:defRPr b="1">
                    <a:solidFill>
                      <a:sysClr val="windowText" lastClr="000000"/>
                    </a:solidFill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'Доходы и дин район'!$B$1:$M$1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'Доходы и дин район'!$B$2:$D$2</c:f>
              <c:numCache>
                <c:formatCode>#\ ##0.0</c:formatCode>
                <c:ptCount val="3"/>
                <c:pt idx="0">
                  <c:v>40.379569000000004</c:v>
                </c:pt>
                <c:pt idx="1">
                  <c:v>51.632329740000003</c:v>
                </c:pt>
                <c:pt idx="2">
                  <c:v>57.550386199999998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3A9-44E8-9F16-29968A38E215}"/>
            </c:ext>
          </c:extLst>
        </c:ser>
        <c:ser>
          <c:idx val="1"/>
          <c:order val="1"/>
          <c:tx>
            <c:strRef>
              <c:f>'Доходы и дин район'!$A$3</c:f>
              <c:strCache>
                <c:ptCount val="1"/>
                <c:pt idx="0">
                  <c:v>2023 год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</c:spPr>
          <c:invertIfNegative val="0"/>
          <c:dLbls>
            <c:dLbl>
              <c:idx val="1"/>
              <c:layout>
                <c:manualLayout>
                  <c:x val="1.5193154036569803E-3"/>
                  <c:y val="0.12558258989294749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63A9-44E8-9F16-29968A38E215}"/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-5400000"/>
              <a:lstStyle/>
              <a:p>
                <a:pPr>
                  <a:defRPr b="1">
                    <a:solidFill>
                      <a:sysClr val="windowText" lastClr="000000"/>
                    </a:solidFill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'Доходы и дин район'!$B$1:$M$1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'Доходы и дин район'!$B$3:$M$3</c:f>
              <c:numCache>
                <c:formatCode>#\ ##0.0</c:formatCode>
                <c:ptCount val="12"/>
                <c:pt idx="0">
                  <c:v>26.929254</c:v>
                </c:pt>
                <c:pt idx="1">
                  <c:v>-8.7103705600000012</c:v>
                </c:pt>
                <c:pt idx="2">
                  <c:v>84.727688420000021</c:v>
                </c:pt>
                <c:pt idx="3">
                  <c:v>87.035072069999998</c:v>
                </c:pt>
                <c:pt idx="4">
                  <c:v>43.53174709999999</c:v>
                </c:pt>
                <c:pt idx="5">
                  <c:v>50.865869030000027</c:v>
                </c:pt>
                <c:pt idx="6">
                  <c:v>93.053199900000024</c:v>
                </c:pt>
                <c:pt idx="7">
                  <c:v>54.42443432999999</c:v>
                </c:pt>
                <c:pt idx="8">
                  <c:v>87.747060489999996</c:v>
                </c:pt>
                <c:pt idx="9">
                  <c:v>80.768433519999988</c:v>
                </c:pt>
                <c:pt idx="10">
                  <c:v>62.641480110000003</c:v>
                </c:pt>
                <c:pt idx="11">
                  <c:v>91.320413259999995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63A9-44E8-9F16-29968A38E21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axId val="100961664"/>
        <c:axId val="100971648"/>
      </c:barChart>
      <c:lineChart>
        <c:grouping val="standard"/>
        <c:varyColors val="0"/>
        <c:ser>
          <c:idx val="2"/>
          <c:order val="2"/>
          <c:tx>
            <c:strRef>
              <c:f>'Доходы и дин район'!$A$4</c:f>
              <c:strCache>
                <c:ptCount val="1"/>
                <c:pt idx="0">
                  <c:v>динамика в 2023 году</c:v>
                </c:pt>
              </c:strCache>
            </c:strRef>
          </c:tx>
          <c:dLbls>
            <c:dLbl>
              <c:idx val="0"/>
              <c:layout>
                <c:manualLayout>
                  <c:x val="-3.6555446398791838E-2"/>
                  <c:y val="-5.127831977902069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63A9-44E8-9F16-29968A38E215}"/>
                </c:ext>
              </c:extLst>
            </c:dLbl>
            <c:dLbl>
              <c:idx val="1"/>
              <c:layout>
                <c:manualLayout>
                  <c:x val="-3.1791734637089383E-2"/>
                  <c:y val="-0.11211949120632815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63A9-44E8-9F16-29968A38E215}"/>
                </c:ext>
              </c:extLst>
            </c:dLbl>
            <c:dLbl>
              <c:idx val="2"/>
              <c:layout>
                <c:manualLayout>
                  <c:x val="-6.9782156489965136E-2"/>
                  <c:y val="-1.297186453387508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63A9-44E8-9F16-29968A38E215}"/>
                </c:ext>
              </c:extLst>
            </c:dLbl>
            <c:dLbl>
              <c:idx val="4"/>
              <c:layout>
                <c:manualLayout>
                  <c:x val="-1.1235397225610441E-2"/>
                  <c:y val="-3.585208607367191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63A9-44E8-9F16-29968A38E215}"/>
                </c:ext>
              </c:extLst>
            </c:dLbl>
            <c:dLbl>
              <c:idx val="5"/>
              <c:layout>
                <c:manualLayout>
                  <c:x val="-3.7876533013168463E-2"/>
                  <c:y val="-3.585208607367191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63A9-44E8-9F16-29968A38E215}"/>
                </c:ext>
              </c:extLst>
            </c:dLbl>
            <c:dLbl>
              <c:idx val="6"/>
              <c:layout>
                <c:manualLayout>
                  <c:x val="-5.5295543931662923E-2"/>
                  <c:y val="-1.551411137163024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63A9-44E8-9F16-29968A38E215}"/>
                </c:ext>
              </c:extLst>
            </c:dLbl>
            <c:dLbl>
              <c:idx val="7"/>
              <c:layout>
                <c:manualLayout>
                  <c:x val="-3.1799271398540593E-2"/>
                  <c:y val="-6.635904812673440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63A9-44E8-9F16-29968A38E215}"/>
                </c:ext>
              </c:extLst>
            </c:dLbl>
            <c:dLbl>
              <c:idx val="8"/>
              <c:layout>
                <c:manualLayout>
                  <c:x val="-2.5722009783912786E-2"/>
                  <c:y val="-3.330983923591672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63A9-44E8-9F16-29968A38E215}"/>
                </c:ext>
              </c:extLst>
            </c:dLbl>
            <c:dLbl>
              <c:idx val="9"/>
              <c:layout>
                <c:manualLayout>
                  <c:x val="-5.0031056242424467E-2"/>
                  <c:y val="2.007734435694266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63A9-44E8-9F16-29968A38E215}"/>
                </c:ext>
              </c:extLst>
            </c:dLbl>
            <c:dLbl>
              <c:idx val="10"/>
              <c:layout>
                <c:manualLayout>
                  <c:x val="-3.1799271398540593E-2"/>
                  <c:y val="-4.34788265869375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63A9-44E8-9F16-29968A38E215}"/>
                </c:ext>
              </c:extLst>
            </c:dLbl>
            <c:dLbl>
              <c:idx val="11"/>
              <c:layout>
                <c:manualLayout>
                  <c:x val="-4.2434479224139572E-2"/>
                  <c:y val="2.516183803245308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63A9-44E8-9F16-29968A38E215}"/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solidFill>
                      <a:schemeClr val="accent3">
                        <a:lumMod val="75000"/>
                      </a:schemeClr>
                    </a:solidFill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'Доходы и дин район'!$B$1:$M$1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'Доходы и дин район'!$B$4:$M$4</c:f>
              <c:numCache>
                <c:formatCode>0.0</c:formatCode>
                <c:ptCount val="12"/>
                <c:pt idx="0">
                  <c:v>90.687532799264616</c:v>
                </c:pt>
                <c:pt idx="1">
                  <c:v>-18.670403891815983</c:v>
                </c:pt>
                <c:pt idx="2">
                  <c:v>138.86057857412575</c:v>
                </c:pt>
                <c:pt idx="3">
                  <c:v>183.29944608120016</c:v>
                </c:pt>
                <c:pt idx="4">
                  <c:v>97.74672905102797</c:v>
                </c:pt>
                <c:pt idx="5">
                  <c:v>100.95903141444577</c:v>
                </c:pt>
                <c:pt idx="6">
                  <c:v>149.87619536601079</c:v>
                </c:pt>
                <c:pt idx="7">
                  <c:v>101.87364820254152</c:v>
                </c:pt>
                <c:pt idx="8">
                  <c:v>164.48181906938854</c:v>
                </c:pt>
                <c:pt idx="9">
                  <c:v>133.80054702435237</c:v>
                </c:pt>
                <c:pt idx="10">
                  <c:v>114.64916070280286</c:v>
                </c:pt>
                <c:pt idx="11">
                  <c:v>96.17323478660883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0-63A9-44E8-9F16-29968A38E215}"/>
            </c:ext>
          </c:extLst>
        </c:ser>
        <c:ser>
          <c:idx val="3"/>
          <c:order val="3"/>
          <c:tx>
            <c:strRef>
              <c:f>'Доходы и дин район'!$A$5</c:f>
              <c:strCache>
                <c:ptCount val="1"/>
                <c:pt idx="0">
                  <c:v>динамика в 2024 году</c:v>
                </c:pt>
              </c:strCache>
            </c:strRef>
          </c:tx>
          <c:marker>
            <c:symbol val="square"/>
            <c:size val="7"/>
            <c:spPr>
              <a:solidFill>
                <a:schemeClr val="accent2">
                  <a:lumMod val="40000"/>
                  <a:lumOff val="60000"/>
                </a:schemeClr>
              </a:solidFill>
            </c:spPr>
          </c:marker>
          <c:dLbls>
            <c:dLbl>
              <c:idx val="0"/>
              <c:layout>
                <c:manualLayout>
                  <c:x val="-4.2560929332932013E-2"/>
                  <c:y val="3.055500451298857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63A9-44E8-9F16-29968A38E215}"/>
                </c:ext>
              </c:extLst>
            </c:dLbl>
            <c:dLbl>
              <c:idx val="1"/>
              <c:layout>
                <c:manualLayout>
                  <c:x val="-5.9633727749207202E-3"/>
                  <c:y val="-3.076759239816158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63A9-44E8-9F16-29968A38E215}"/>
                </c:ext>
              </c:extLst>
            </c:dLbl>
            <c:dLbl>
              <c:idx val="2"/>
              <c:layout>
                <c:manualLayout>
                  <c:x val="2.0384945936148749E-4"/>
                  <c:y val="-2.250186000121872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63A9-44E8-9F16-29968A38E215}"/>
                </c:ext>
              </c:extLst>
            </c:dLbl>
            <c:dLbl>
              <c:idx val="4"/>
              <c:layout>
                <c:manualLayout>
                  <c:x val="-2.7241325187569655E-2"/>
                  <c:y val="3.533082538347391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63A9-44E8-9F16-29968A38E215}"/>
                </c:ext>
              </c:extLst>
            </c:dLbl>
            <c:dLbl>
              <c:idx val="6"/>
              <c:layout>
                <c:manualLayout>
                  <c:x val="-1.0528855747342985E-2"/>
                  <c:y val="-1.805635820938547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63A9-44E8-9F16-29968A38E215}"/>
                </c:ext>
              </c:extLst>
            </c:dLbl>
            <c:dLbl>
              <c:idx val="7"/>
              <c:layout>
                <c:manualLayout>
                  <c:x val="-3.1799271398540593E-2"/>
                  <c:y val="-5.110556710020316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63A9-44E8-9F16-29968A38E215}"/>
                </c:ext>
              </c:extLst>
            </c:dLbl>
            <c:dLbl>
              <c:idx val="9"/>
              <c:layout>
                <c:manualLayout>
                  <c:x val="-1.2048171150999964E-2"/>
                  <c:y val="-3.585208607367195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63A9-44E8-9F16-29968A38E215}"/>
                </c:ext>
              </c:extLst>
            </c:dLbl>
            <c:dLbl>
              <c:idx val="10"/>
              <c:layout>
                <c:manualLayout>
                  <c:x val="-7.4902249400289125E-3"/>
                  <c:y val="1.499285068143224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63A9-44E8-9F16-29968A38E215}"/>
                </c:ext>
              </c:extLst>
            </c:dLbl>
            <c:dLbl>
              <c:idx val="11"/>
              <c:layout>
                <c:manualLayout>
                  <c:x val="-1.8125432765627995E-2"/>
                  <c:y val="-3.585208607367191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63A9-44E8-9F16-29968A38E215}"/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'Доходы и дин район'!$B$1:$M$1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'Доходы и дин район'!$B$5:$D$5</c:f>
              <c:numCache>
                <c:formatCode>0.0</c:formatCode>
                <c:ptCount val="3"/>
                <c:pt idx="0">
                  <c:v>149.94685333652393</c:v>
                </c:pt>
                <c:pt idx="1">
                  <c:v>592.76846357269096</c:v>
                </c:pt>
                <c:pt idx="2">
                  <c:v>67.923942306462365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A-63A9-44E8-9F16-29968A38E21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0973568"/>
        <c:axId val="101008128"/>
      </c:lineChart>
      <c:catAx>
        <c:axId val="1009616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100971648"/>
        <c:crosses val="autoZero"/>
        <c:auto val="1"/>
        <c:lblAlgn val="ctr"/>
        <c:lblOffset val="100"/>
        <c:noMultiLvlLbl val="0"/>
      </c:catAx>
      <c:valAx>
        <c:axId val="100971648"/>
        <c:scaling>
          <c:orientation val="minMax"/>
          <c:max val="100"/>
          <c:min val="-10"/>
        </c:scaling>
        <c:delete val="0"/>
        <c:axPos val="l"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ru-RU"/>
                  <a:t>млн.руб.</a:t>
                </a:r>
              </a:p>
            </c:rich>
          </c:tx>
          <c:layout>
            <c:manualLayout>
              <c:xMode val="edge"/>
              <c:yMode val="edge"/>
              <c:x val="0"/>
              <c:y val="8.1594335591771948E-3"/>
            </c:manualLayout>
          </c:layout>
          <c:overlay val="0"/>
        </c:title>
        <c:numFmt formatCode="#\ ##0.0" sourceLinked="1"/>
        <c:majorTickMark val="none"/>
        <c:minorTickMark val="none"/>
        <c:tickLblPos val="nextTo"/>
        <c:crossAx val="100961664"/>
        <c:crosses val="autoZero"/>
        <c:crossBetween val="between"/>
      </c:valAx>
      <c:catAx>
        <c:axId val="100973568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101008128"/>
        <c:crosses val="autoZero"/>
        <c:auto val="1"/>
        <c:lblAlgn val="ctr"/>
        <c:lblOffset val="100"/>
        <c:noMultiLvlLbl val="0"/>
      </c:catAx>
      <c:valAx>
        <c:axId val="101008128"/>
        <c:scaling>
          <c:orientation val="minMax"/>
          <c:max val="185"/>
          <c:min val="-30"/>
        </c:scaling>
        <c:delete val="0"/>
        <c:axPos val="r"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ru-RU"/>
                  <a:t>Динамика </a:t>
                </a:r>
              </a:p>
              <a:p>
                <a:pPr>
                  <a:defRPr/>
                </a:pPr>
                <a:r>
                  <a:rPr lang="ru-RU" b="0"/>
                  <a:t>с начала года,</a:t>
                </a:r>
                <a:r>
                  <a:rPr lang="ru-RU" b="0" baseline="0"/>
                  <a:t> %</a:t>
                </a:r>
                <a:endParaRPr lang="ru-RU" b="0"/>
              </a:p>
            </c:rich>
          </c:tx>
          <c:layout>
            <c:manualLayout>
              <c:xMode val="edge"/>
              <c:yMode val="edge"/>
              <c:x val="0.87762125796327972"/>
              <c:y val="8.9849233962033815E-5"/>
            </c:manualLayout>
          </c:layout>
          <c:overlay val="0"/>
        </c:title>
        <c:numFmt formatCode="0" sourceLinked="0"/>
        <c:majorTickMark val="out"/>
        <c:minorTickMark val="none"/>
        <c:tickLblPos val="nextTo"/>
        <c:crossAx val="100973568"/>
        <c:crosses val="max"/>
        <c:crossBetween val="between"/>
      </c:valAx>
    </c:plotArea>
    <c:legend>
      <c:legendPos val="b"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/>
            </a:pPr>
            <a:r>
              <a:rPr lang="ru-RU" sz="1400"/>
              <a:t>ДИНАМИКА ПОСТУПЛЕНИЯ НАЛОГОВЫХ И НЕНАЛОГОВЫХ ДОХОДОВ В БЮДЖЕТЫ ПОСЕЛЕНИЙ, %</a:t>
            </a:r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0.22324857669513276"/>
          <c:y val="0.21522823354407697"/>
          <c:w val="0.76168087054925571"/>
          <c:h val="0.74468523464107628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chemeClr val="accent2">
                <a:lumMod val="60000"/>
                <a:lumOff val="4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'из анализа исполнения по пос'!$A$22:$A$30</c:f>
              <c:strCache>
                <c:ptCount val="9"/>
                <c:pt idx="0">
                  <c:v>Новокубанское ГП</c:v>
                </c:pt>
                <c:pt idx="1">
                  <c:v>Бесскорбненское СП</c:v>
                </c:pt>
                <c:pt idx="2">
                  <c:v>Верхнекубанское СП</c:v>
                </c:pt>
                <c:pt idx="3">
                  <c:v>Ковалевское СП</c:v>
                </c:pt>
                <c:pt idx="4">
                  <c:v>Ляпинское СП</c:v>
                </c:pt>
                <c:pt idx="5">
                  <c:v>Новосельское СП</c:v>
                </c:pt>
                <c:pt idx="6">
                  <c:v>Прикубанское СП</c:v>
                </c:pt>
                <c:pt idx="7">
                  <c:v>Прочноокопское СП</c:v>
                </c:pt>
                <c:pt idx="8">
                  <c:v>Советское СП</c:v>
                </c:pt>
              </c:strCache>
            </c:strRef>
          </c:cat>
          <c:val>
            <c:numRef>
              <c:f>'из анализа исполнения по пос'!$B$22:$B$30</c:f>
              <c:numCache>
                <c:formatCode>#\ ##0.0</c:formatCode>
                <c:ptCount val="9"/>
                <c:pt idx="0">
                  <c:v>192.672263151816</c:v>
                </c:pt>
                <c:pt idx="1">
                  <c:v>180.67641934522106</c:v>
                </c:pt>
                <c:pt idx="2">
                  <c:v>149.62817725152172</c:v>
                </c:pt>
                <c:pt idx="3">
                  <c:v>111.25462491318245</c:v>
                </c:pt>
                <c:pt idx="4">
                  <c:v>202.62231583904747</c:v>
                </c:pt>
                <c:pt idx="5">
                  <c:v>99.781543762996634</c:v>
                </c:pt>
                <c:pt idx="6">
                  <c:v>85.652689108326456</c:v>
                </c:pt>
                <c:pt idx="7">
                  <c:v>121.37189851711977</c:v>
                </c:pt>
                <c:pt idx="8">
                  <c:v>135.8987163411031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F2E-4BEA-B30D-191AC122ECBF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43682048"/>
        <c:axId val="43687936"/>
      </c:barChart>
      <c:catAx>
        <c:axId val="43682048"/>
        <c:scaling>
          <c:orientation val="maxMin"/>
        </c:scaling>
        <c:delete val="0"/>
        <c:axPos val="l"/>
        <c:numFmt formatCode="General" sourceLinked="0"/>
        <c:majorTickMark val="none"/>
        <c:minorTickMark val="none"/>
        <c:tickLblPos val="nextTo"/>
        <c:crossAx val="43687936"/>
        <c:crosses val="autoZero"/>
        <c:auto val="1"/>
        <c:lblAlgn val="ctr"/>
        <c:lblOffset val="100"/>
        <c:noMultiLvlLbl val="0"/>
      </c:catAx>
      <c:valAx>
        <c:axId val="43687936"/>
        <c:scaling>
          <c:orientation val="minMax"/>
        </c:scaling>
        <c:delete val="1"/>
        <c:axPos val="t"/>
        <c:numFmt formatCode="#\ ##0.0" sourceLinked="1"/>
        <c:majorTickMark val="none"/>
        <c:minorTickMark val="none"/>
        <c:tickLblPos val="nextTo"/>
        <c:crossAx val="43682048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800"/>
            </a:pPr>
            <a:r>
              <a:rPr lang="ru-RU" sz="1800"/>
              <a:t>Структура</a:t>
            </a:r>
            <a:r>
              <a:rPr lang="ru-RU" sz="1800" baseline="0"/>
              <a:t> доходов консолидированного бюджета Новокубанского района</a:t>
            </a:r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0.11365254001951668"/>
          <c:y val="0.22904916249869089"/>
          <c:w val="0.37650316496761066"/>
          <c:h val="0.77095083750130911"/>
        </c:manualLayout>
      </c:layout>
      <c:doughnutChart>
        <c:varyColors val="1"/>
        <c:ser>
          <c:idx val="0"/>
          <c:order val="0"/>
          <c:dLbls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'Структура конс и район'!$A$5:$A$8</c:f>
              <c:strCache>
                <c:ptCount val="4"/>
                <c:pt idx="0">
                  <c:v>Налог на доходы физических лиц</c:v>
                </c:pt>
                <c:pt idx="1">
                  <c:v>Прочие налоговые доходы</c:v>
                </c:pt>
                <c:pt idx="2">
                  <c:v>Безвозмездные поступления</c:v>
                </c:pt>
                <c:pt idx="3">
                  <c:v>Неналоговые доходы</c:v>
                </c:pt>
              </c:strCache>
            </c:strRef>
          </c:cat>
          <c:val>
            <c:numRef>
              <c:f>'Структура конс и район'!$B$5:$B$8</c:f>
              <c:numCache>
                <c:formatCode>#\ ##0.0</c:formatCode>
                <c:ptCount val="4"/>
                <c:pt idx="0">
                  <c:v>111.04869181000001</c:v>
                </c:pt>
                <c:pt idx="1">
                  <c:v>99.823553839999988</c:v>
                </c:pt>
                <c:pt idx="2">
                  <c:v>438.78173082000001</c:v>
                </c:pt>
                <c:pt idx="3" formatCode="0.0">
                  <c:v>41.649015779999999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D1B-4CF0-8471-E99923D8A5A9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  <c:holeSize val="50"/>
      </c:doughnutChart>
    </c:plotArea>
    <c:legend>
      <c:legendPos val="r"/>
      <c:layout>
        <c:manualLayout>
          <c:xMode val="edge"/>
          <c:yMode val="edge"/>
          <c:x val="0.61479187645336764"/>
          <c:y val="0.42283112593512934"/>
          <c:w val="0.34812778345859979"/>
          <c:h val="0.47518711115523293"/>
        </c:manualLayout>
      </c:layout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/>
              <a:t>Структура доходов бюджета Новокубанского района</a:t>
            </a:r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0.11571488982438602"/>
          <c:y val="0.1977744607730603"/>
          <c:w val="0.39566596518174196"/>
          <c:h val="0.71552480924312933"/>
        </c:manualLayout>
      </c:layout>
      <c:doughnutChart>
        <c:varyColors val="1"/>
        <c:ser>
          <c:idx val="0"/>
          <c:order val="0"/>
          <c:dLbls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'Структура конс и район'!$A$15:$A$19</c:f>
              <c:strCache>
                <c:ptCount val="5"/>
                <c:pt idx="0">
                  <c:v>Налог на доходы физических лиц</c:v>
                </c:pt>
                <c:pt idx="1">
                  <c:v>Специальные налоговые режимы</c:v>
                </c:pt>
                <c:pt idx="2">
                  <c:v>Прочие налоговые доходы</c:v>
                </c:pt>
                <c:pt idx="3">
                  <c:v>Безвозмездные поступления</c:v>
                </c:pt>
                <c:pt idx="4">
                  <c:v>Неналоговые доходы</c:v>
                </c:pt>
              </c:strCache>
            </c:strRef>
          </c:cat>
          <c:val>
            <c:numRef>
              <c:f>'Структура конс и район'!$B$15:$B$19</c:f>
              <c:numCache>
                <c:formatCode>#\ ##0.0</c:formatCode>
                <c:ptCount val="5"/>
                <c:pt idx="0">
                  <c:v>81.740280999999996</c:v>
                </c:pt>
                <c:pt idx="1">
                  <c:v>38.27084</c:v>
                </c:pt>
                <c:pt idx="2">
                  <c:v>10.335524000000001</c:v>
                </c:pt>
                <c:pt idx="3">
                  <c:v>427.13284100999999</c:v>
                </c:pt>
                <c:pt idx="4" formatCode="0.0">
                  <c:v>19.315640000000002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836-4775-9EB9-0C4751132291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  <c:holeSize val="50"/>
      </c:doughnutChart>
    </c:plotArea>
    <c:legend>
      <c:legendPos val="r"/>
      <c:layout>
        <c:manualLayout>
          <c:xMode val="edge"/>
          <c:yMode val="edge"/>
          <c:x val="0.62796665643265537"/>
          <c:y val="0.29049129415962072"/>
          <c:w val="0.35731953865849492"/>
          <c:h val="0.51176686970766239"/>
        </c:manualLayout>
      </c:layout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>
        <c:manualLayout>
          <c:layoutTarget val="inner"/>
          <c:xMode val="edge"/>
          <c:yMode val="edge"/>
          <c:x val="2.5337749432799612E-2"/>
          <c:y val="0.24554498447455592"/>
          <c:w val="0.57149921439478257"/>
          <c:h val="0.47660231796532104"/>
        </c:manualLayout>
      </c:layout>
      <c:doughnut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50"/>
      </c:doughnut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4743659293480796"/>
          <c:y val="0.14438781347358592"/>
          <c:w val="0.7310554622240889"/>
          <c:h val="0.82880693379996018"/>
        </c:manualLayout>
      </c:layout>
      <c:doughnutChart>
        <c:varyColors val="1"/>
        <c:ser>
          <c:idx val="0"/>
          <c:order val="0"/>
          <c:dLbls>
            <c:dLbl>
              <c:idx val="0"/>
              <c:layout>
                <c:manualLayout>
                  <c:x val="8.8999720005599886E-2"/>
                  <c:y val="-0.14993958848749014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EB47-466D-8F73-9F27AA1BD06B}"/>
                </c:ext>
              </c:extLst>
            </c:dLbl>
            <c:dLbl>
              <c:idx val="1"/>
              <c:layout>
                <c:manualLayout>
                  <c:x val="0.12607450804883152"/>
                  <c:y val="-0.10332187671578905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EB47-466D-8F73-9F27AA1BD06B}"/>
                </c:ext>
              </c:extLst>
            </c:dLbl>
            <c:dLbl>
              <c:idx val="2"/>
              <c:layout>
                <c:manualLayout>
                  <c:x val="0.17005911965094031"/>
                  <c:y val="-5.4184199892998587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EB47-466D-8F73-9F27AA1BD06B}"/>
                </c:ext>
              </c:extLst>
            </c:dLbl>
            <c:dLbl>
              <c:idx val="4"/>
              <c:layout>
                <c:manualLayout>
                  <c:x val="-0.17020057515516357"/>
                  <c:y val="-4.8305402515261595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EB47-466D-8F73-9F27AA1BD06B}"/>
                </c:ext>
              </c:extLst>
            </c:dLbl>
            <c:dLbl>
              <c:idx val="5"/>
              <c:layout>
                <c:manualLayout>
                  <c:x val="-0.15314147883708992"/>
                  <c:y val="-0.10122433337367381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EB47-466D-8F73-9F27AA1BD06B}"/>
                </c:ext>
              </c:extLst>
            </c:dLbl>
            <c:dLbl>
              <c:idx val="6"/>
              <c:layout>
                <c:manualLayout>
                  <c:x val="-9.2703812590414852E-2"/>
                  <c:y val="-0.14783989990271995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EB47-466D-8F73-9F27AA1BD06B}"/>
                </c:ext>
              </c:extLst>
            </c:dLbl>
            <c:dLbl>
              <c:idx val="7"/>
              <c:layout>
                <c:manualLayout>
                  <c:x val="-5.5561388772224557E-3"/>
                  <c:y val="-0.17887362784524335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EB47-466D-8F73-9F27AA1BD06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'[Лист Microsoft Excel.xlsx]Лист2'!$A$3:$A$10</c:f>
              <c:strCache>
                <c:ptCount val="8"/>
                <c:pt idx="0">
                  <c:v>ОБЩЕГОСУДАРСТВЕННЫЕ ВОПРОСЫ</c:v>
                </c:pt>
                <c:pt idx="1">
                  <c:v>ПРОЧИЕ РАСХОДЫ</c:v>
                </c:pt>
                <c:pt idx="2">
                  <c:v>ЖИЛИЩНО-КОММУНАЛЬНОЕ ХОЗЯЙСТВО</c:v>
                </c:pt>
                <c:pt idx="3">
                  <c:v>ОБРАЗОВАНИЕ</c:v>
                </c:pt>
                <c:pt idx="4">
                  <c:v>КУЛЬТУРА И КИНЕМАТОГРАФИЯ</c:v>
                </c:pt>
                <c:pt idx="5">
                  <c:v>ЗДРАВООХРАНЕНИЕ</c:v>
                </c:pt>
                <c:pt idx="6">
                  <c:v>СОЦИАЛЬНАЯ ПОЛИТИКА</c:v>
                </c:pt>
                <c:pt idx="7">
                  <c:v>ФИЗИЧЕСКАЯ КУЛЬТУРА И СПОРТ</c:v>
                </c:pt>
              </c:strCache>
            </c:strRef>
          </c:cat>
          <c:val>
            <c:numRef>
              <c:f>'[Лист Microsoft Excel.xlsx]Лист2'!$B$3:$B$10</c:f>
              <c:numCache>
                <c:formatCode>0.0</c:formatCode>
                <c:ptCount val="8"/>
                <c:pt idx="0">
                  <c:v>10.751581114869838</c:v>
                </c:pt>
                <c:pt idx="1">
                  <c:v>4.1917929107221665</c:v>
                </c:pt>
                <c:pt idx="2">
                  <c:v>2.7504044712457723</c:v>
                </c:pt>
                <c:pt idx="3">
                  <c:v>61.950286806883383</c:v>
                </c:pt>
                <c:pt idx="4">
                  <c:v>7.0304456537726159</c:v>
                </c:pt>
                <c:pt idx="5">
                  <c:v>2.8386527430504498</c:v>
                </c:pt>
                <c:pt idx="6">
                  <c:v>7.7217237829092538</c:v>
                </c:pt>
                <c:pt idx="7">
                  <c:v>2.765112516546552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EB47-466D-8F73-9F27AA1BD06B}"/>
            </c:ext>
          </c:extLst>
        </c:ser>
        <c:dLbls>
          <c:showLegendKey val="0"/>
          <c:showVal val="1"/>
          <c:showCatName val="1"/>
          <c:showSerName val="0"/>
          <c:showPercent val="0"/>
          <c:showBubbleSize val="0"/>
          <c:showLeaderLines val="1"/>
        </c:dLbls>
        <c:firstSliceAng val="0"/>
        <c:holeSize val="50"/>
      </c:doughnutChart>
    </c:plotArea>
    <c:plotVisOnly val="1"/>
    <c:dispBlanksAs val="gap"/>
    <c:showDLblsOverMax val="0"/>
  </c:chart>
  <c:externalData r:id="rId2">
    <c:autoUpdate val="0"/>
  </c:externalData>
  <c:userShapes r:id="rId3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0.37075</cdr:x>
      <cdr:y>0.86359</cdr:y>
    </cdr:from>
    <cdr:to>
      <cdr:x>0.60777</cdr:x>
      <cdr:y>0.99566</cdr:y>
    </cdr:to>
    <cdr:sp macro="" textlink="">
      <cdr:nvSpPr>
        <cdr:cNvPr id="13" name="Блок-схема: альтернативный процесс 12"/>
        <cdr:cNvSpPr/>
      </cdr:nvSpPr>
      <cdr:spPr>
        <a:xfrm xmlns:a="http://schemas.openxmlformats.org/drawingml/2006/main">
          <a:off x="3123384" y="6340588"/>
          <a:ext cx="1996757" cy="969680"/>
        </a:xfrm>
        <a:prstGeom xmlns:a="http://schemas.openxmlformats.org/drawingml/2006/main" prst="flowChartAlternateProcess">
          <a:avLst/>
        </a:prstGeom>
        <a:noFill xmlns:a="http://schemas.openxmlformats.org/drawingml/2006/main"/>
        <a:ln xmlns:a="http://schemas.openxmlformats.org/drawingml/2006/main" w="38100" cap="flat" cmpd="sng" algn="ctr">
          <a:noFill/>
          <a:prstDash val="solid"/>
        </a:ln>
        <a:effectLst xmlns:a="http://schemas.openxmlformats.org/drawingml/2006/main"/>
        <a:scene3d xmlns:a="http://schemas.openxmlformats.org/drawingml/2006/main">
          <a:camera prst="orthographicFront"/>
          <a:lightRig rig="threePt" dir="t"/>
        </a:scene3d>
        <a:sp3d xmlns:a="http://schemas.openxmlformats.org/drawingml/2006/main">
          <a:bevelT/>
        </a:sp3d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anchor="ctr"/>
        <a:lstStyle xmlns:a="http://schemas.openxmlformats.org/drawingml/2006/main">
          <a:defPPr>
            <a:defRPr lang="ru-RU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FFFFFF"/>
              </a:solidFill>
              <a:latin typeface="Arial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FFFFFF"/>
              </a:solidFill>
              <a:latin typeface="Arial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FFFFFF"/>
              </a:solidFill>
              <a:latin typeface="Arial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FFFFFF"/>
              </a:solidFill>
              <a:latin typeface="Arial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FFFFFF"/>
              </a:solidFill>
              <a:latin typeface="Arial"/>
            </a:defRPr>
          </a:lvl5pPr>
          <a:lvl6pPr marL="2286000" algn="l" defTabSz="914400" rtl="0" eaLnBrk="1" latinLnBrk="0" hangingPunct="1">
            <a:defRPr kern="1200">
              <a:solidFill>
                <a:srgbClr val="FFFFFF"/>
              </a:solidFill>
              <a:latin typeface="Arial"/>
            </a:defRPr>
          </a:lvl6pPr>
          <a:lvl7pPr marL="2743200" algn="l" defTabSz="914400" rtl="0" eaLnBrk="1" latinLnBrk="0" hangingPunct="1">
            <a:defRPr kern="1200">
              <a:solidFill>
                <a:srgbClr val="FFFFFF"/>
              </a:solidFill>
              <a:latin typeface="Arial"/>
            </a:defRPr>
          </a:lvl7pPr>
          <a:lvl8pPr marL="3200400" algn="l" defTabSz="914400" rtl="0" eaLnBrk="1" latinLnBrk="0" hangingPunct="1">
            <a:defRPr kern="1200">
              <a:solidFill>
                <a:srgbClr val="FFFFFF"/>
              </a:solidFill>
              <a:latin typeface="Arial"/>
            </a:defRPr>
          </a:lvl8pPr>
          <a:lvl9pPr marL="3657600" algn="l" defTabSz="914400" rtl="0" eaLnBrk="1" latinLnBrk="0" hangingPunct="1">
            <a:defRPr kern="1200">
              <a:solidFill>
                <a:srgbClr val="FFFFFF"/>
              </a:solidFill>
              <a:latin typeface="Arial"/>
            </a:defRPr>
          </a:lvl9pPr>
        </a:lstStyle>
        <a:p xmlns:a="http://schemas.openxmlformats.org/drawingml/2006/main">
          <a:pPr algn="ctr">
            <a:defRPr/>
          </a:pPr>
          <a:r>
            <a:rPr lang="ru-RU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679,9</a:t>
          </a:r>
          <a:endParaRPr lang="en-US" sz="2400" b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  <a:p xmlns:a="http://schemas.openxmlformats.org/drawingml/2006/main">
          <a:pPr algn="ctr">
            <a:defRPr/>
          </a:pPr>
          <a:r>
            <a:rPr lang="ru-RU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млн.руб.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0.1411</cdr:x>
      <cdr:y>0.39023</cdr:y>
    </cdr:from>
    <cdr:to>
      <cdr:x>0.16746</cdr:x>
      <cdr:y>0.41935</cdr:y>
    </cdr:to>
    <cdr:cxnSp macro="">
      <cdr:nvCxnSpPr>
        <cdr:cNvPr id="3" name="Прямая соединительная линия 2">
          <a:extLst xmlns:a="http://schemas.openxmlformats.org/drawingml/2006/main">
            <a:ext uri="{FF2B5EF4-FFF2-40B4-BE49-F238E27FC236}">
              <a16:creationId xmlns:a16="http://schemas.microsoft.com/office/drawing/2014/main" id="{B6771C24-767A-4378-89F9-0007292400E8}"/>
            </a:ext>
          </a:extLst>
        </cdr:cNvPr>
        <cdr:cNvCxnSpPr/>
      </cdr:nvCxnSpPr>
      <cdr:spPr>
        <a:xfrm xmlns:a="http://schemas.openxmlformats.org/drawingml/2006/main" flipH="1" flipV="1">
          <a:off x="967561" y="2360308"/>
          <a:ext cx="180754" cy="176139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dk1"/>
        </a:lnRef>
        <a:fillRef xmlns:a="http://schemas.openxmlformats.org/drawingml/2006/main" idx="0">
          <a:schemeClr val="dk1"/>
        </a:fillRef>
        <a:effectRef xmlns:a="http://schemas.openxmlformats.org/drawingml/2006/main" idx="0">
          <a:schemeClr val="dk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0.23258</cdr:x>
      <cdr:y>0.23729</cdr:y>
    </cdr:from>
    <cdr:to>
      <cdr:x>0.25429</cdr:x>
      <cdr:y>0.26894</cdr:y>
    </cdr:to>
    <cdr:cxnSp macro="">
      <cdr:nvCxnSpPr>
        <cdr:cNvPr id="5" name="Прямая соединительная линия 4">
          <a:extLst xmlns:a="http://schemas.openxmlformats.org/drawingml/2006/main">
            <a:ext uri="{FF2B5EF4-FFF2-40B4-BE49-F238E27FC236}">
              <a16:creationId xmlns:a16="http://schemas.microsoft.com/office/drawing/2014/main" id="{C62159CA-8D10-4893-A106-CCC25F460310}"/>
            </a:ext>
          </a:extLst>
        </cdr:cNvPr>
        <cdr:cNvCxnSpPr/>
      </cdr:nvCxnSpPr>
      <cdr:spPr>
        <a:xfrm xmlns:a="http://schemas.openxmlformats.org/drawingml/2006/main" flipH="1" flipV="1">
          <a:off x="1594883" y="1435275"/>
          <a:ext cx="148856" cy="191386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dk1"/>
        </a:lnRef>
        <a:fillRef xmlns:a="http://schemas.openxmlformats.org/drawingml/2006/main" idx="0">
          <a:schemeClr val="dk1"/>
        </a:fillRef>
        <a:effectRef xmlns:a="http://schemas.openxmlformats.org/drawingml/2006/main" idx="0">
          <a:schemeClr val="dk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0.33337</cdr:x>
      <cdr:y>0.14588</cdr:y>
    </cdr:from>
    <cdr:to>
      <cdr:x>0.35912</cdr:x>
      <cdr:y>0.18807</cdr:y>
    </cdr:to>
    <cdr:cxnSp macro="">
      <cdr:nvCxnSpPr>
        <cdr:cNvPr id="7" name="Прямая соединительная линия 6">
          <a:extLst xmlns:a="http://schemas.openxmlformats.org/drawingml/2006/main">
            <a:ext uri="{FF2B5EF4-FFF2-40B4-BE49-F238E27FC236}">
              <a16:creationId xmlns:a16="http://schemas.microsoft.com/office/drawing/2014/main" id="{8ADC4FFA-8212-414B-AFA4-EB6C85BAAD01}"/>
            </a:ext>
          </a:extLst>
        </cdr:cNvPr>
        <cdr:cNvCxnSpPr/>
      </cdr:nvCxnSpPr>
      <cdr:spPr>
        <a:xfrm xmlns:a="http://schemas.openxmlformats.org/drawingml/2006/main" flipH="1" flipV="1">
          <a:off x="2285999" y="882382"/>
          <a:ext cx="176580" cy="255181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dk1"/>
        </a:lnRef>
        <a:fillRef xmlns:a="http://schemas.openxmlformats.org/drawingml/2006/main" idx="0">
          <a:schemeClr val="dk1"/>
        </a:fillRef>
        <a:effectRef xmlns:a="http://schemas.openxmlformats.org/drawingml/2006/main" idx="0">
          <a:schemeClr val="dk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0.48984</cdr:x>
      <cdr:y>0.10721</cdr:y>
    </cdr:from>
    <cdr:to>
      <cdr:x>0.49139</cdr:x>
      <cdr:y>0.14061</cdr:y>
    </cdr:to>
    <cdr:cxnSp macro="">
      <cdr:nvCxnSpPr>
        <cdr:cNvPr id="9" name="Прямая соединительная линия 8">
          <a:extLst xmlns:a="http://schemas.openxmlformats.org/drawingml/2006/main">
            <a:ext uri="{FF2B5EF4-FFF2-40B4-BE49-F238E27FC236}">
              <a16:creationId xmlns:a16="http://schemas.microsoft.com/office/drawing/2014/main" id="{63C1F418-5148-4065-A179-AC4873AAF38B}"/>
            </a:ext>
          </a:extLst>
        </cdr:cNvPr>
        <cdr:cNvCxnSpPr/>
      </cdr:nvCxnSpPr>
      <cdr:spPr>
        <a:xfrm xmlns:a="http://schemas.openxmlformats.org/drawingml/2006/main" flipV="1">
          <a:off x="3358987" y="648466"/>
          <a:ext cx="10633" cy="202018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dk1"/>
        </a:lnRef>
        <a:fillRef xmlns:a="http://schemas.openxmlformats.org/drawingml/2006/main" idx="0">
          <a:schemeClr val="dk1"/>
        </a:fillRef>
        <a:effectRef xmlns:a="http://schemas.openxmlformats.org/drawingml/2006/main" idx="0">
          <a:schemeClr val="dk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0.63262</cdr:x>
      <cdr:y>0.13006</cdr:y>
    </cdr:from>
    <cdr:to>
      <cdr:x>0.64038</cdr:x>
      <cdr:y>0.16698</cdr:y>
    </cdr:to>
    <cdr:cxnSp macro="">
      <cdr:nvCxnSpPr>
        <cdr:cNvPr id="11" name="Прямая соединительная линия 10">
          <a:extLst xmlns:a="http://schemas.openxmlformats.org/drawingml/2006/main">
            <a:ext uri="{FF2B5EF4-FFF2-40B4-BE49-F238E27FC236}">
              <a16:creationId xmlns:a16="http://schemas.microsoft.com/office/drawing/2014/main" id="{C7812134-A503-417A-AAF5-EA37F2F568CA}"/>
            </a:ext>
          </a:extLst>
        </cdr:cNvPr>
        <cdr:cNvCxnSpPr/>
      </cdr:nvCxnSpPr>
      <cdr:spPr>
        <a:xfrm xmlns:a="http://schemas.openxmlformats.org/drawingml/2006/main" flipV="1">
          <a:off x="4338083" y="786689"/>
          <a:ext cx="53163" cy="223284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dk1"/>
        </a:lnRef>
        <a:fillRef xmlns:a="http://schemas.openxmlformats.org/drawingml/2006/main" idx="0">
          <a:schemeClr val="dk1"/>
        </a:fillRef>
        <a:effectRef xmlns:a="http://schemas.openxmlformats.org/drawingml/2006/main" idx="0">
          <a:schemeClr val="dk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0.77993</cdr:x>
      <cdr:y>0.24257</cdr:y>
    </cdr:from>
    <cdr:to>
      <cdr:x>0.80318</cdr:x>
      <cdr:y>0.27069</cdr:y>
    </cdr:to>
    <cdr:cxnSp macro="">
      <cdr:nvCxnSpPr>
        <cdr:cNvPr id="13" name="Прямая соединительная линия 12">
          <a:extLst xmlns:a="http://schemas.openxmlformats.org/drawingml/2006/main">
            <a:ext uri="{FF2B5EF4-FFF2-40B4-BE49-F238E27FC236}">
              <a16:creationId xmlns:a16="http://schemas.microsoft.com/office/drawing/2014/main" id="{B3FEFD38-13CF-4A4C-8717-7FAF0D08BD06}"/>
            </a:ext>
          </a:extLst>
        </cdr:cNvPr>
        <cdr:cNvCxnSpPr/>
      </cdr:nvCxnSpPr>
      <cdr:spPr>
        <a:xfrm xmlns:a="http://schemas.openxmlformats.org/drawingml/2006/main" flipV="1">
          <a:off x="5348176" y="1467173"/>
          <a:ext cx="159488" cy="170121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dk1"/>
        </a:lnRef>
        <a:fillRef xmlns:a="http://schemas.openxmlformats.org/drawingml/2006/main" idx="0">
          <a:schemeClr val="dk1"/>
        </a:fillRef>
        <a:effectRef xmlns:a="http://schemas.openxmlformats.org/drawingml/2006/main" idx="0">
          <a:schemeClr val="dk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0.83575</cdr:x>
      <cdr:y>0.34277</cdr:y>
    </cdr:from>
    <cdr:to>
      <cdr:x>0.85745</cdr:x>
      <cdr:y>0.35683</cdr:y>
    </cdr:to>
    <cdr:cxnSp macro="">
      <cdr:nvCxnSpPr>
        <cdr:cNvPr id="15" name="Прямая соединительная линия 14">
          <a:extLst xmlns:a="http://schemas.openxmlformats.org/drawingml/2006/main">
            <a:ext uri="{FF2B5EF4-FFF2-40B4-BE49-F238E27FC236}">
              <a16:creationId xmlns:a16="http://schemas.microsoft.com/office/drawing/2014/main" id="{D9DD6CED-5B01-416B-820F-F94293658094}"/>
            </a:ext>
          </a:extLst>
        </cdr:cNvPr>
        <cdr:cNvCxnSpPr/>
      </cdr:nvCxnSpPr>
      <cdr:spPr>
        <a:xfrm xmlns:a="http://schemas.openxmlformats.org/drawingml/2006/main" flipV="1">
          <a:off x="5730949" y="2073229"/>
          <a:ext cx="148855" cy="8506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dk1"/>
        </a:lnRef>
        <a:fillRef xmlns:a="http://schemas.openxmlformats.org/drawingml/2006/main" idx="0">
          <a:schemeClr val="dk1"/>
        </a:fillRef>
        <a:effectRef xmlns:a="http://schemas.openxmlformats.org/drawingml/2006/main" idx="0">
          <a:schemeClr val="dk1"/>
        </a:effectRef>
        <a:fontRef xmlns:a="http://schemas.openxmlformats.org/drawingml/2006/main" idx="minor">
          <a:schemeClr val="tx1"/>
        </a:fontRef>
      </cdr:style>
    </cdr:cxn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216000" y="812520"/>
            <a:ext cx="7127280" cy="4008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r>
              <a:rPr lang="ru-RU" sz="1800" b="0" strike="noStrike" spc="-1">
                <a:solidFill>
                  <a:srgbClr val="000000"/>
                </a:solidFill>
                <a:latin typeface="Arial"/>
              </a:rPr>
              <a:t>Для перемещения страницы щёлкните мышью</a:t>
            </a:r>
          </a:p>
        </p:txBody>
      </p:sp>
      <p:sp>
        <p:nvSpPr>
          <p:cNvPr id="39" name="PlaceHolder 2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r>
              <a:rPr lang="ru-RU" sz="2000" b="0" strike="noStrike" spc="-1">
                <a:latin typeface="Arial"/>
              </a:rPr>
              <a:t>Для правки формата примечаний щёлкните мышью</a:t>
            </a:r>
          </a:p>
        </p:txBody>
      </p:sp>
      <p:sp>
        <p:nvSpPr>
          <p:cNvPr id="40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r>
              <a:rPr lang="ru-RU" sz="1400" b="0" strike="noStrike" spc="-1">
                <a:latin typeface="Times New Roman"/>
              </a:rPr>
              <a:t>&lt;верхний колонтитул&gt;</a:t>
            </a:r>
          </a:p>
        </p:txBody>
      </p:sp>
      <p:sp>
        <p:nvSpPr>
          <p:cNvPr id="41" name="PlaceHolder 4"/>
          <p:cNvSpPr>
            <a:spLocks noGrp="1"/>
          </p:cNvSpPr>
          <p:nvPr>
            <p:ph type="dt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algn="r"/>
            <a:r>
              <a:rPr lang="ru-RU" sz="1400" b="0" strike="noStrike" spc="-1">
                <a:latin typeface="Times New Roman"/>
              </a:rPr>
              <a:t>&lt;дата/время&gt;</a:t>
            </a:r>
          </a:p>
        </p:txBody>
      </p:sp>
      <p:sp>
        <p:nvSpPr>
          <p:cNvPr id="42" name="PlaceHolder 5"/>
          <p:cNvSpPr>
            <a:spLocks noGrp="1"/>
          </p:cNvSpPr>
          <p:nvPr>
            <p:ph type="ftr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/>
          <a:p>
            <a:r>
              <a:rPr lang="ru-RU" sz="1400" b="0" strike="noStrike" spc="-1">
                <a:latin typeface="Times New Roman"/>
              </a:rPr>
              <a:t>&lt;нижний колонтитул&gt;</a:t>
            </a:r>
          </a:p>
        </p:txBody>
      </p:sp>
      <p:sp>
        <p:nvSpPr>
          <p:cNvPr id="43" name="PlaceHolder 6"/>
          <p:cNvSpPr>
            <a:spLocks noGrp="1"/>
          </p:cNvSpPr>
          <p:nvPr>
            <p:ph type="sldNum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/>
          <a:p>
            <a:pPr algn="r"/>
            <a:fld id="{D8B9AA09-9B57-440E-ACC5-9905F1B4E98B}" type="slidenum">
              <a:rPr lang="ru-RU" sz="1400" b="0" strike="noStrike" spc="-1">
                <a:latin typeface="Times New Roman"/>
              </a:rPr>
              <a:t>‹#›</a:t>
            </a:fld>
            <a:endParaRPr lang="ru-RU" sz="14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3043345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2276475" y="812800"/>
            <a:ext cx="3006725" cy="4008438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/>
            <a:fld id="{D8B9AA09-9B57-440E-ACC5-9905F1B4E98B}" type="slidenum">
              <a:rPr lang="ru-RU" sz="1400" b="0" strike="noStrike" spc="-1" smtClean="0">
                <a:latin typeface="Times New Roman"/>
              </a:rPr>
              <a:t>2</a:t>
            </a:fld>
            <a:endParaRPr lang="ru-RU" sz="14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051257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2143125" y="1241425"/>
            <a:ext cx="2511425" cy="3349625"/>
          </a:xfrm>
          <a:prstGeom prst="rect">
            <a:avLst/>
          </a:prstGeom>
          <a:ln w="0">
            <a:noFill/>
          </a:ln>
        </p:spPr>
      </p:sp>
      <p:sp>
        <p:nvSpPr>
          <p:cNvPr id="263" name="PlaceHolder 2"/>
          <p:cNvSpPr>
            <a:spLocks noGrp="1"/>
          </p:cNvSpPr>
          <p:nvPr>
            <p:ph type="body"/>
          </p:nvPr>
        </p:nvSpPr>
        <p:spPr>
          <a:xfrm>
            <a:off x="679320" y="4776840"/>
            <a:ext cx="5438520" cy="3908520"/>
          </a:xfrm>
          <a:prstGeom prst="rect">
            <a:avLst/>
          </a:prstGeom>
          <a:noFill/>
          <a:ln w="0">
            <a:noFill/>
          </a:ln>
        </p:spPr>
        <p:txBody>
          <a:bodyPr lIns="83880" tIns="41760" rIns="83880" bIns="41760" anchor="t">
            <a:noAutofit/>
          </a:bodyPr>
          <a:lstStyle/>
          <a:p>
            <a:endParaRPr lang="ru-RU" sz="2000" b="0" strike="noStrike" spc="-1">
              <a:latin typeface="Arial"/>
            </a:endParaRPr>
          </a:p>
        </p:txBody>
      </p:sp>
      <p:sp>
        <p:nvSpPr>
          <p:cNvPr id="264" name="PlaceHolder 3"/>
          <p:cNvSpPr>
            <a:spLocks noGrp="1"/>
          </p:cNvSpPr>
          <p:nvPr>
            <p:ph type="sldNum"/>
          </p:nvPr>
        </p:nvSpPr>
        <p:spPr>
          <a:xfrm>
            <a:off x="3849840" y="9428400"/>
            <a:ext cx="2945880" cy="497880"/>
          </a:xfrm>
          <a:prstGeom prst="rect">
            <a:avLst/>
          </a:prstGeom>
          <a:noFill/>
          <a:ln w="0">
            <a:noFill/>
          </a:ln>
        </p:spPr>
        <p:txBody>
          <a:bodyPr lIns="83880" tIns="41760" rIns="83880" bIns="41760" anchor="b">
            <a:noAutofit/>
          </a:bodyPr>
          <a:lstStyle/>
          <a:p>
            <a:pPr algn="r">
              <a:lnSpc>
                <a:spcPct val="100000"/>
              </a:lnSpc>
            </a:pPr>
            <a:fld id="{B048C9DC-027A-4A4B-896D-996465FE320C}" type="slidenum">
              <a:rPr lang="ru-RU" sz="1100" b="0" strike="noStrike" spc="-1">
                <a:solidFill>
                  <a:srgbClr val="000000"/>
                </a:solidFill>
                <a:latin typeface="+mn-lt"/>
                <a:ea typeface="+mn-ea"/>
              </a:rPr>
              <a:t>3</a:t>
            </a:fld>
            <a:endParaRPr lang="ru-RU" sz="11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6100226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342720" y="364680"/>
            <a:ext cx="6171840" cy="1526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342720" y="2139480"/>
            <a:ext cx="617184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342720" y="4909680"/>
            <a:ext cx="617184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342720" y="364680"/>
            <a:ext cx="6171840" cy="1526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342720" y="2139480"/>
            <a:ext cx="301176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3505320" y="2139480"/>
            <a:ext cx="301176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/>
          </p:nvPr>
        </p:nvSpPr>
        <p:spPr>
          <a:xfrm>
            <a:off x="342720" y="4909680"/>
            <a:ext cx="301176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/>
          </p:nvPr>
        </p:nvSpPr>
        <p:spPr>
          <a:xfrm>
            <a:off x="3505320" y="4909680"/>
            <a:ext cx="301176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342720" y="364680"/>
            <a:ext cx="6171840" cy="1526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342720" y="2139480"/>
            <a:ext cx="198720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2429640" y="2139480"/>
            <a:ext cx="198720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>
          <a:xfrm>
            <a:off x="4516560" y="2139480"/>
            <a:ext cx="198720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/>
          </p:nvPr>
        </p:nvSpPr>
        <p:spPr>
          <a:xfrm>
            <a:off x="342720" y="4909680"/>
            <a:ext cx="198720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/>
          </p:nvPr>
        </p:nvSpPr>
        <p:spPr>
          <a:xfrm>
            <a:off x="2429640" y="4909680"/>
            <a:ext cx="198720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/>
          </p:nvPr>
        </p:nvSpPr>
        <p:spPr>
          <a:xfrm>
            <a:off x="4516560" y="4909680"/>
            <a:ext cx="198720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342720" y="364680"/>
            <a:ext cx="6171840" cy="1526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342720" y="2139480"/>
            <a:ext cx="6171840" cy="5302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342720" y="364680"/>
            <a:ext cx="6171840" cy="1526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342720" y="2139480"/>
            <a:ext cx="6171840" cy="5302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342720" y="364680"/>
            <a:ext cx="6171840" cy="1526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/>
          </p:nvPr>
        </p:nvSpPr>
        <p:spPr>
          <a:xfrm>
            <a:off x="342720" y="2139480"/>
            <a:ext cx="3011760" cy="5302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/>
          </p:nvPr>
        </p:nvSpPr>
        <p:spPr>
          <a:xfrm>
            <a:off x="3505320" y="2139480"/>
            <a:ext cx="3011760" cy="5302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342720" y="364680"/>
            <a:ext cx="6171840" cy="1526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342720" y="364680"/>
            <a:ext cx="6171840" cy="70768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342720" y="364680"/>
            <a:ext cx="6171840" cy="1526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342720" y="2139480"/>
            <a:ext cx="301176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3505320" y="2139480"/>
            <a:ext cx="3011760" cy="5302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/>
          </p:nvPr>
        </p:nvSpPr>
        <p:spPr>
          <a:xfrm>
            <a:off x="342720" y="4909680"/>
            <a:ext cx="301176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342720" y="364680"/>
            <a:ext cx="6171840" cy="1526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342720" y="2139480"/>
            <a:ext cx="3011760" cy="5302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3505320" y="2139480"/>
            <a:ext cx="301176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3505320" y="4909680"/>
            <a:ext cx="301176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342720" y="364680"/>
            <a:ext cx="6171840" cy="1526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342720" y="2139480"/>
            <a:ext cx="301176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3505320" y="2139480"/>
            <a:ext cx="301176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342720" y="4909680"/>
            <a:ext cx="617184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342720" y="364680"/>
            <a:ext cx="6171840" cy="1526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r>
              <a:rPr lang="ru-RU" sz="1800" b="0" strike="noStrike" spc="-1">
                <a:solidFill>
                  <a:srgbClr val="000000"/>
                </a:solidFill>
                <a:latin typeface="Arial"/>
              </a:rPr>
              <a:t>Для правки текста заглавия щёлкните мышью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body"/>
          </p:nvPr>
        </p:nvSpPr>
        <p:spPr>
          <a:xfrm>
            <a:off x="342720" y="2139480"/>
            <a:ext cx="6171840" cy="5302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800" b="0" strike="noStrike" spc="-1">
                <a:solidFill>
                  <a:srgbClr val="000000"/>
                </a:solidFill>
                <a:latin typeface="Arial"/>
              </a:rPr>
              <a:t>Для правки структуры щёлкните мышью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2000" b="0" strike="noStrike" spc="-1">
                <a:solidFill>
                  <a:srgbClr val="000000"/>
                </a:solidFill>
                <a:latin typeface="Arial"/>
              </a:rPr>
              <a:t>Второй уровень структуры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rgbClr val="000000"/>
                </a:solidFill>
                <a:latin typeface="Arial"/>
              </a:rPr>
              <a:t>Третий уровень структуры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1800" b="0" strike="noStrike" spc="-1">
                <a:solidFill>
                  <a:srgbClr val="000000"/>
                </a:solidFill>
                <a:latin typeface="Arial"/>
              </a:rPr>
              <a:t>Четвёртый уровень структуры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latin typeface="Arial"/>
              </a:rPr>
              <a:t>Пятый уровень структуры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latin typeface="Arial"/>
              </a:rPr>
              <a:t>Шестой уровень структуры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latin typeface="Arial"/>
              </a:rPr>
              <a:t>Седьмой уровень структуры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gif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11" Type="http://schemas.openxmlformats.org/officeDocument/2006/relationships/image" Target="../media/image10.gif"/><Relationship Id="rId5" Type="http://schemas.openxmlformats.org/officeDocument/2006/relationships/image" Target="../media/image4.gif"/><Relationship Id="rId10" Type="http://schemas.openxmlformats.org/officeDocument/2006/relationships/image" Target="../media/image9.jpeg"/><Relationship Id="rId4" Type="http://schemas.openxmlformats.org/officeDocument/2006/relationships/image" Target="../media/image3.gif"/><Relationship Id="rId9" Type="http://schemas.openxmlformats.org/officeDocument/2006/relationships/image" Target="../media/image8.gi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CustomShape 1"/>
          <p:cNvSpPr/>
          <p:nvPr/>
        </p:nvSpPr>
        <p:spPr>
          <a:xfrm>
            <a:off x="0" y="6185520"/>
            <a:ext cx="6873120" cy="2957760"/>
          </a:xfrm>
          <a:prstGeom prst="rect">
            <a:avLst/>
          </a:prstGeom>
          <a:solidFill>
            <a:srgbClr val="2D5C78">
              <a:alpha val="6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5" name="CustomShape 2"/>
          <p:cNvSpPr/>
          <p:nvPr/>
        </p:nvSpPr>
        <p:spPr>
          <a:xfrm>
            <a:off x="0" y="-60120"/>
            <a:ext cx="6873120" cy="2957760"/>
          </a:xfrm>
          <a:prstGeom prst="rect">
            <a:avLst/>
          </a:prstGeom>
          <a:solidFill>
            <a:srgbClr val="2D5C78">
              <a:alpha val="6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6" name="CustomShape 3"/>
          <p:cNvSpPr/>
          <p:nvPr/>
        </p:nvSpPr>
        <p:spPr>
          <a:xfrm>
            <a:off x="2288880" y="1465560"/>
            <a:ext cx="4453920" cy="10047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r">
              <a:lnSpc>
                <a:spcPct val="100000"/>
              </a:lnSpc>
            </a:pPr>
            <a:r>
              <a:rPr lang="ru-RU" sz="2000" b="1" strike="noStrike" spc="-1">
                <a:solidFill>
                  <a:srgbClr val="FFFFFF"/>
                </a:solidFill>
                <a:latin typeface="Segoe UI"/>
                <a:ea typeface="DejaVu Sans"/>
              </a:rPr>
              <a:t>Основные параметры исполнения консолидированного бюджета Новокубанского района</a:t>
            </a:r>
            <a:endParaRPr lang="ru-RU" sz="2000" b="0" strike="noStrike" spc="-1">
              <a:latin typeface="Arial"/>
            </a:endParaRPr>
          </a:p>
        </p:txBody>
      </p:sp>
      <p:grpSp>
        <p:nvGrpSpPr>
          <p:cNvPr id="47" name="Group 4"/>
          <p:cNvGrpSpPr/>
          <p:nvPr/>
        </p:nvGrpSpPr>
        <p:grpSpPr>
          <a:xfrm>
            <a:off x="1946880" y="0"/>
            <a:ext cx="4926960" cy="3411720"/>
            <a:chOff x="1946880" y="0"/>
            <a:chExt cx="4926960" cy="3411720"/>
          </a:xfrm>
        </p:grpSpPr>
        <p:grpSp>
          <p:nvGrpSpPr>
            <p:cNvPr id="48" name="Group 5"/>
            <p:cNvGrpSpPr/>
            <p:nvPr/>
          </p:nvGrpSpPr>
          <p:grpSpPr>
            <a:xfrm>
              <a:off x="1946880" y="25920"/>
              <a:ext cx="1835280" cy="3377520"/>
              <a:chOff x="1946880" y="25920"/>
              <a:chExt cx="1835280" cy="3377520"/>
            </a:xfrm>
          </p:grpSpPr>
          <p:grpSp>
            <p:nvGrpSpPr>
              <p:cNvPr id="49" name="Group 6"/>
              <p:cNvGrpSpPr/>
              <p:nvPr/>
            </p:nvGrpSpPr>
            <p:grpSpPr>
              <a:xfrm>
                <a:off x="1946880" y="25920"/>
                <a:ext cx="1835280" cy="1732320"/>
                <a:chOff x="1946880" y="25920"/>
                <a:chExt cx="1835280" cy="1732320"/>
              </a:xfrm>
            </p:grpSpPr>
            <p:sp>
              <p:nvSpPr>
                <p:cNvPr id="50" name="CustomShape 7"/>
                <p:cNvSpPr/>
                <p:nvPr/>
              </p:nvSpPr>
              <p:spPr>
                <a:xfrm>
                  <a:off x="1946880" y="25920"/>
                  <a:ext cx="909000" cy="8352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51" name="CustomShape 8"/>
                <p:cNvSpPr/>
                <p:nvPr/>
              </p:nvSpPr>
              <p:spPr>
                <a:xfrm>
                  <a:off x="2873160" y="25920"/>
                  <a:ext cx="909000" cy="8352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52" name="CustomShape 9"/>
                <p:cNvSpPr/>
                <p:nvPr/>
              </p:nvSpPr>
              <p:spPr>
                <a:xfrm>
                  <a:off x="1946880" y="923040"/>
                  <a:ext cx="909000" cy="8352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53" name="CustomShape 10"/>
                <p:cNvSpPr/>
                <p:nvPr/>
              </p:nvSpPr>
              <p:spPr>
                <a:xfrm>
                  <a:off x="2873160" y="923040"/>
                  <a:ext cx="909000" cy="8352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</p:grpSp>
          <p:grpSp>
            <p:nvGrpSpPr>
              <p:cNvPr id="54" name="Group 11"/>
              <p:cNvGrpSpPr/>
              <p:nvPr/>
            </p:nvGrpSpPr>
            <p:grpSpPr>
              <a:xfrm>
                <a:off x="1962720" y="1733760"/>
                <a:ext cx="1755360" cy="1669680"/>
                <a:chOff x="1962720" y="1733760"/>
                <a:chExt cx="1755360" cy="1669680"/>
              </a:xfrm>
            </p:grpSpPr>
            <p:sp>
              <p:nvSpPr>
                <p:cNvPr id="55" name="CustomShape 12"/>
                <p:cNvSpPr/>
                <p:nvPr/>
              </p:nvSpPr>
              <p:spPr>
                <a:xfrm rot="2502000">
                  <a:off x="1957320" y="2081160"/>
                  <a:ext cx="1108080" cy="40644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56" name="CustomShape 13"/>
                <p:cNvSpPr/>
                <p:nvPr/>
              </p:nvSpPr>
              <p:spPr>
                <a:xfrm rot="8298000">
                  <a:off x="2615040" y="2050560"/>
                  <a:ext cx="1108080" cy="40644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57" name="CustomShape 14"/>
                <p:cNvSpPr/>
                <p:nvPr/>
              </p:nvSpPr>
              <p:spPr>
                <a:xfrm rot="8298000">
                  <a:off x="1966320" y="2679120"/>
                  <a:ext cx="1108080" cy="40644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58" name="CustomShape 15"/>
                <p:cNvSpPr/>
                <p:nvPr/>
              </p:nvSpPr>
              <p:spPr>
                <a:xfrm rot="13302000">
                  <a:off x="2586960" y="2679840"/>
                  <a:ext cx="1108080" cy="40644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</p:grpSp>
        </p:grpSp>
        <p:grpSp>
          <p:nvGrpSpPr>
            <p:cNvPr id="59" name="Group 16"/>
            <p:cNvGrpSpPr/>
            <p:nvPr/>
          </p:nvGrpSpPr>
          <p:grpSpPr>
            <a:xfrm>
              <a:off x="4050360" y="0"/>
              <a:ext cx="1281240" cy="1372680"/>
              <a:chOff x="4050360" y="0"/>
              <a:chExt cx="1281240" cy="1372680"/>
            </a:xfrm>
          </p:grpSpPr>
          <p:grpSp>
            <p:nvGrpSpPr>
              <p:cNvPr id="60" name="Group 17"/>
              <p:cNvGrpSpPr/>
              <p:nvPr/>
            </p:nvGrpSpPr>
            <p:grpSpPr>
              <a:xfrm>
                <a:off x="4712400" y="716760"/>
                <a:ext cx="619200" cy="645480"/>
                <a:chOff x="4712400" y="716760"/>
                <a:chExt cx="619200" cy="645480"/>
              </a:xfrm>
            </p:grpSpPr>
            <p:sp>
              <p:nvSpPr>
                <p:cNvPr id="61" name="CustomShape 18"/>
                <p:cNvSpPr/>
                <p:nvPr/>
              </p:nvSpPr>
              <p:spPr>
                <a:xfrm rot="2763000">
                  <a:off x="4705560" y="837000"/>
                  <a:ext cx="399240" cy="15156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62" name="CustomShape 19"/>
                <p:cNvSpPr/>
                <p:nvPr/>
              </p:nvSpPr>
              <p:spPr>
                <a:xfrm rot="8037000">
                  <a:off x="4926600" y="843840"/>
                  <a:ext cx="411840" cy="14688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63" name="CustomShape 20"/>
                <p:cNvSpPr/>
                <p:nvPr/>
              </p:nvSpPr>
              <p:spPr>
                <a:xfrm rot="8037000">
                  <a:off x="4702320" y="1089360"/>
                  <a:ext cx="411840" cy="14688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64" name="CustomShape 21"/>
                <p:cNvSpPr/>
                <p:nvPr/>
              </p:nvSpPr>
              <p:spPr>
                <a:xfrm rot="13563600">
                  <a:off x="4938840" y="1087560"/>
                  <a:ext cx="399240" cy="15156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</p:grpSp>
          <p:grpSp>
            <p:nvGrpSpPr>
              <p:cNvPr id="65" name="Group 22"/>
              <p:cNvGrpSpPr/>
              <p:nvPr/>
            </p:nvGrpSpPr>
            <p:grpSpPr>
              <a:xfrm>
                <a:off x="4050360" y="730440"/>
                <a:ext cx="635400" cy="642240"/>
                <a:chOff x="4050360" y="730440"/>
                <a:chExt cx="635400" cy="642240"/>
              </a:xfrm>
            </p:grpSpPr>
            <p:sp>
              <p:nvSpPr>
                <p:cNvPr id="66" name="CustomShape 23"/>
                <p:cNvSpPr/>
                <p:nvPr/>
              </p:nvSpPr>
              <p:spPr>
                <a:xfrm rot="10800000">
                  <a:off x="4371840" y="1045800"/>
                  <a:ext cx="313920" cy="325800"/>
                </a:xfrm>
                <a:prstGeom prst="diamond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67" name="CustomShape 24"/>
                <p:cNvSpPr/>
                <p:nvPr/>
              </p:nvSpPr>
              <p:spPr>
                <a:xfrm rot="10800000">
                  <a:off x="4371840" y="730080"/>
                  <a:ext cx="313920" cy="325800"/>
                </a:xfrm>
                <a:prstGeom prst="diamond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68" name="CustomShape 25"/>
                <p:cNvSpPr/>
                <p:nvPr/>
              </p:nvSpPr>
              <p:spPr>
                <a:xfrm rot="10800000">
                  <a:off x="4051800" y="738000"/>
                  <a:ext cx="313920" cy="325800"/>
                </a:xfrm>
                <a:prstGeom prst="diamond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69" name="CustomShape 26"/>
                <p:cNvSpPr/>
                <p:nvPr/>
              </p:nvSpPr>
              <p:spPr>
                <a:xfrm rot="10800000">
                  <a:off x="4050360" y="1046880"/>
                  <a:ext cx="313920" cy="325800"/>
                </a:xfrm>
                <a:prstGeom prst="diamond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</p:grpSp>
          <p:grpSp>
            <p:nvGrpSpPr>
              <p:cNvPr id="70" name="Group 27"/>
              <p:cNvGrpSpPr/>
              <p:nvPr/>
            </p:nvGrpSpPr>
            <p:grpSpPr>
              <a:xfrm>
                <a:off x="4693680" y="0"/>
                <a:ext cx="634680" cy="676080"/>
                <a:chOff x="4693680" y="0"/>
                <a:chExt cx="634680" cy="676080"/>
              </a:xfrm>
            </p:grpSpPr>
            <p:sp>
              <p:nvSpPr>
                <p:cNvPr id="71" name="CustomShape 28"/>
                <p:cNvSpPr/>
                <p:nvPr/>
              </p:nvSpPr>
              <p:spPr>
                <a:xfrm>
                  <a:off x="4693680" y="0"/>
                  <a:ext cx="313920" cy="3258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72" name="CustomShape 29"/>
                <p:cNvSpPr/>
                <p:nvPr/>
              </p:nvSpPr>
              <p:spPr>
                <a:xfrm>
                  <a:off x="5014440" y="0"/>
                  <a:ext cx="313920" cy="3258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73" name="CustomShape 30"/>
                <p:cNvSpPr/>
                <p:nvPr/>
              </p:nvSpPr>
              <p:spPr>
                <a:xfrm>
                  <a:off x="4693680" y="350280"/>
                  <a:ext cx="313920" cy="3258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74" name="CustomShape 31"/>
                <p:cNvSpPr/>
                <p:nvPr/>
              </p:nvSpPr>
              <p:spPr>
                <a:xfrm>
                  <a:off x="5014440" y="350280"/>
                  <a:ext cx="313920" cy="3258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</p:grpSp>
          <p:sp>
            <p:nvSpPr>
              <p:cNvPr id="75" name="CustomShape 32"/>
              <p:cNvSpPr/>
              <p:nvPr/>
            </p:nvSpPr>
            <p:spPr>
              <a:xfrm rot="10800000">
                <a:off x="4050360" y="22320"/>
                <a:ext cx="628560" cy="651960"/>
              </a:xfrm>
              <a:prstGeom prst="rect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grpSp>
          <p:nvGrpSpPr>
            <p:cNvPr id="76" name="Group 33"/>
            <p:cNvGrpSpPr/>
            <p:nvPr/>
          </p:nvGrpSpPr>
          <p:grpSpPr>
            <a:xfrm>
              <a:off x="3881160" y="1507680"/>
              <a:ext cx="617760" cy="654840"/>
              <a:chOff x="3881160" y="1507680"/>
              <a:chExt cx="617760" cy="654840"/>
            </a:xfrm>
          </p:grpSpPr>
          <p:sp>
            <p:nvSpPr>
              <p:cNvPr id="77" name="CustomShape 34"/>
              <p:cNvSpPr/>
              <p:nvPr/>
            </p:nvSpPr>
            <p:spPr>
              <a:xfrm rot="5400000">
                <a:off x="4185720" y="1512360"/>
                <a:ext cx="317880" cy="308160"/>
              </a:xfrm>
              <a:prstGeom prst="rtTriangl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78" name="CustomShape 35"/>
              <p:cNvSpPr/>
              <p:nvPr/>
            </p:nvSpPr>
            <p:spPr>
              <a:xfrm rot="5400000">
                <a:off x="4185720" y="1837440"/>
                <a:ext cx="318240" cy="308160"/>
              </a:xfrm>
              <a:prstGeom prst="rtTriangl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79" name="CustomShape 36"/>
              <p:cNvSpPr/>
              <p:nvPr/>
            </p:nvSpPr>
            <p:spPr>
              <a:xfrm rot="5400000">
                <a:off x="3876120" y="1524600"/>
                <a:ext cx="318240" cy="308160"/>
              </a:xfrm>
              <a:prstGeom prst="rtTriangl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80" name="CustomShape 37"/>
              <p:cNvSpPr/>
              <p:nvPr/>
            </p:nvSpPr>
            <p:spPr>
              <a:xfrm rot="5400000">
                <a:off x="3876120" y="1849320"/>
                <a:ext cx="318240" cy="308160"/>
              </a:xfrm>
              <a:prstGeom prst="rtTriangl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grpSp>
          <p:nvGrpSpPr>
            <p:cNvPr id="81" name="Group 38"/>
            <p:cNvGrpSpPr/>
            <p:nvPr/>
          </p:nvGrpSpPr>
          <p:grpSpPr>
            <a:xfrm>
              <a:off x="4902840" y="2727000"/>
              <a:ext cx="620640" cy="647280"/>
              <a:chOff x="4902840" y="2727000"/>
              <a:chExt cx="620640" cy="647280"/>
            </a:xfrm>
          </p:grpSpPr>
          <p:sp>
            <p:nvSpPr>
              <p:cNvPr id="82" name="CustomShape 39"/>
              <p:cNvSpPr/>
              <p:nvPr/>
            </p:nvSpPr>
            <p:spPr>
              <a:xfrm rot="2771400">
                <a:off x="4896000" y="2847600"/>
                <a:ext cx="399960" cy="15192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83" name="CustomShape 40"/>
              <p:cNvSpPr/>
              <p:nvPr/>
            </p:nvSpPr>
            <p:spPr>
              <a:xfrm rot="8028600">
                <a:off x="5116680" y="2854800"/>
                <a:ext cx="412560" cy="14724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84" name="CustomShape 41"/>
              <p:cNvSpPr/>
              <p:nvPr/>
            </p:nvSpPr>
            <p:spPr>
              <a:xfrm rot="8028600">
                <a:off x="4893480" y="3101040"/>
                <a:ext cx="412200" cy="14724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85" name="CustomShape 42"/>
              <p:cNvSpPr/>
              <p:nvPr/>
            </p:nvSpPr>
            <p:spPr>
              <a:xfrm rot="13571400">
                <a:off x="5130000" y="3099600"/>
                <a:ext cx="399960" cy="15192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grpSp>
          <p:nvGrpSpPr>
            <p:cNvPr id="86" name="Group 43"/>
            <p:cNvGrpSpPr/>
            <p:nvPr/>
          </p:nvGrpSpPr>
          <p:grpSpPr>
            <a:xfrm>
              <a:off x="3808080" y="2266560"/>
              <a:ext cx="723960" cy="1145160"/>
              <a:chOff x="3808080" y="2266560"/>
              <a:chExt cx="723960" cy="1145160"/>
            </a:xfrm>
          </p:grpSpPr>
          <p:sp>
            <p:nvSpPr>
              <p:cNvPr id="87" name="CustomShape 44"/>
              <p:cNvSpPr/>
              <p:nvPr/>
            </p:nvSpPr>
            <p:spPr>
              <a:xfrm rot="2391600">
                <a:off x="3808080" y="2653560"/>
                <a:ext cx="449640" cy="16308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88" name="CustomShape 45"/>
              <p:cNvSpPr/>
              <p:nvPr/>
            </p:nvSpPr>
            <p:spPr>
              <a:xfrm rot="8408400">
                <a:off x="4082040" y="2635200"/>
                <a:ext cx="449640" cy="16308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89" name="CustomShape 46"/>
              <p:cNvSpPr/>
              <p:nvPr/>
            </p:nvSpPr>
            <p:spPr>
              <a:xfrm rot="2391600">
                <a:off x="3807720" y="2896560"/>
                <a:ext cx="449640" cy="16308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90" name="CustomShape 47"/>
              <p:cNvSpPr/>
              <p:nvPr/>
            </p:nvSpPr>
            <p:spPr>
              <a:xfrm rot="8408400">
                <a:off x="4082040" y="2878560"/>
                <a:ext cx="449640" cy="16308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91" name="CustomShape 48"/>
              <p:cNvSpPr/>
              <p:nvPr/>
            </p:nvSpPr>
            <p:spPr>
              <a:xfrm rot="2391600">
                <a:off x="3808080" y="2409840"/>
                <a:ext cx="449640" cy="16308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92" name="CustomShape 49"/>
              <p:cNvSpPr/>
              <p:nvPr/>
            </p:nvSpPr>
            <p:spPr>
              <a:xfrm rot="8408400">
                <a:off x="4082040" y="2391480"/>
                <a:ext cx="449640" cy="16308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93" name="CustomShape 50"/>
              <p:cNvSpPr/>
              <p:nvPr/>
            </p:nvSpPr>
            <p:spPr>
              <a:xfrm rot="2391600">
                <a:off x="3808080" y="3123360"/>
                <a:ext cx="449640" cy="16308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94" name="CustomShape 51"/>
              <p:cNvSpPr/>
              <p:nvPr/>
            </p:nvSpPr>
            <p:spPr>
              <a:xfrm rot="8408400">
                <a:off x="4082040" y="3105000"/>
                <a:ext cx="449640" cy="16308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grpSp>
          <p:nvGrpSpPr>
            <p:cNvPr id="95" name="Group 52"/>
            <p:cNvGrpSpPr/>
            <p:nvPr/>
          </p:nvGrpSpPr>
          <p:grpSpPr>
            <a:xfrm>
              <a:off x="4544280" y="1539360"/>
              <a:ext cx="1302480" cy="1264320"/>
              <a:chOff x="4544280" y="1539360"/>
              <a:chExt cx="1302480" cy="1264320"/>
            </a:xfrm>
          </p:grpSpPr>
          <p:sp>
            <p:nvSpPr>
              <p:cNvPr id="96" name="CustomShape 53"/>
              <p:cNvSpPr/>
              <p:nvPr/>
            </p:nvSpPr>
            <p:spPr>
              <a:xfrm rot="10800000">
                <a:off x="5203080" y="2159280"/>
                <a:ext cx="643680" cy="64224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97" name="CustomShape 54"/>
              <p:cNvSpPr/>
              <p:nvPr/>
            </p:nvSpPr>
            <p:spPr>
              <a:xfrm rot="10800000">
                <a:off x="5203080" y="1539360"/>
                <a:ext cx="643680" cy="64224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98" name="CustomShape 55"/>
              <p:cNvSpPr/>
              <p:nvPr/>
            </p:nvSpPr>
            <p:spPr>
              <a:xfrm rot="10800000">
                <a:off x="4547160" y="1553040"/>
                <a:ext cx="643680" cy="64224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99" name="CustomShape 56"/>
              <p:cNvSpPr/>
              <p:nvPr/>
            </p:nvSpPr>
            <p:spPr>
              <a:xfrm rot="10800000">
                <a:off x="4544280" y="2161440"/>
                <a:ext cx="643680" cy="64224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grpSp>
          <p:nvGrpSpPr>
            <p:cNvPr id="100" name="Group 57"/>
            <p:cNvGrpSpPr/>
            <p:nvPr/>
          </p:nvGrpSpPr>
          <p:grpSpPr>
            <a:xfrm>
              <a:off x="5515200" y="360"/>
              <a:ext cx="1260000" cy="1313640"/>
              <a:chOff x="5515200" y="360"/>
              <a:chExt cx="1260000" cy="1313640"/>
            </a:xfrm>
          </p:grpSpPr>
          <p:sp>
            <p:nvSpPr>
              <p:cNvPr id="101" name="CustomShape 58"/>
              <p:cNvSpPr/>
              <p:nvPr/>
            </p:nvSpPr>
            <p:spPr>
              <a:xfrm rot="10800000">
                <a:off x="6148800" y="656640"/>
                <a:ext cx="620640" cy="655560"/>
              </a:xfrm>
              <a:prstGeom prst="rect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02" name="CustomShape 59"/>
              <p:cNvSpPr/>
              <p:nvPr/>
            </p:nvSpPr>
            <p:spPr>
              <a:xfrm rot="10800000">
                <a:off x="5528880" y="23400"/>
                <a:ext cx="620640" cy="655560"/>
              </a:xfrm>
              <a:prstGeom prst="rect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03" name="CustomShape 60"/>
              <p:cNvSpPr/>
              <p:nvPr/>
            </p:nvSpPr>
            <p:spPr>
              <a:xfrm rot="10800000">
                <a:off x="6154560" y="0"/>
                <a:ext cx="620640" cy="65556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04" name="CustomShape 61"/>
              <p:cNvSpPr/>
              <p:nvPr/>
            </p:nvSpPr>
            <p:spPr>
              <a:xfrm rot="10800000">
                <a:off x="5832720" y="985320"/>
                <a:ext cx="309960" cy="32760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05" name="CustomShape 62"/>
              <p:cNvSpPr/>
              <p:nvPr/>
            </p:nvSpPr>
            <p:spPr>
              <a:xfrm rot="10800000">
                <a:off x="5832720" y="668160"/>
                <a:ext cx="309960" cy="32760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06" name="CustomShape 63"/>
              <p:cNvSpPr/>
              <p:nvPr/>
            </p:nvSpPr>
            <p:spPr>
              <a:xfrm rot="10800000">
                <a:off x="5516280" y="675000"/>
                <a:ext cx="309960" cy="32760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07" name="CustomShape 64"/>
              <p:cNvSpPr/>
              <p:nvPr/>
            </p:nvSpPr>
            <p:spPr>
              <a:xfrm rot="10800000">
                <a:off x="5515200" y="986400"/>
                <a:ext cx="309960" cy="32760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sp>
          <p:nvSpPr>
            <p:cNvPr id="108" name="CustomShape 65"/>
            <p:cNvSpPr/>
            <p:nvPr/>
          </p:nvSpPr>
          <p:spPr>
            <a:xfrm>
              <a:off x="5965560" y="2507040"/>
              <a:ext cx="779400" cy="749160"/>
            </a:xfrm>
            <a:prstGeom prst="rtTriangle">
              <a:avLst/>
            </a:prstGeom>
            <a:solidFill>
              <a:srgbClr val="F2F2F2">
                <a:alpha val="15000"/>
              </a:srgbClr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09" name="CustomShape 66"/>
            <p:cNvSpPr/>
            <p:nvPr/>
          </p:nvSpPr>
          <p:spPr>
            <a:xfrm rot="10800000">
              <a:off x="5965920" y="1577880"/>
              <a:ext cx="907920" cy="928440"/>
            </a:xfrm>
            <a:prstGeom prst="ellipse">
              <a:avLst/>
            </a:prstGeom>
            <a:solidFill>
              <a:srgbClr val="F2F2F2">
                <a:alpha val="15000"/>
              </a:srgbClr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</p:grpSp>
      <p:sp>
        <p:nvSpPr>
          <p:cNvPr id="110" name="CustomShape 67"/>
          <p:cNvSpPr/>
          <p:nvPr/>
        </p:nvSpPr>
        <p:spPr>
          <a:xfrm rot="10800000" flipH="1">
            <a:off x="0" y="-58680"/>
            <a:ext cx="6857280" cy="276660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11" name="CustomShape 68"/>
          <p:cNvSpPr/>
          <p:nvPr/>
        </p:nvSpPr>
        <p:spPr>
          <a:xfrm rot="10800000" flipV="1">
            <a:off x="-118800" y="6423480"/>
            <a:ext cx="6992640" cy="271980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12" name="CustomShape 69"/>
          <p:cNvSpPr/>
          <p:nvPr/>
        </p:nvSpPr>
        <p:spPr>
          <a:xfrm>
            <a:off x="195120" y="543960"/>
            <a:ext cx="1794122" cy="552544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ru-RU" sz="3000" b="1" strike="noStrike" spc="-1" dirty="0">
                <a:solidFill>
                  <a:srgbClr val="FFFFFF"/>
                </a:solidFill>
                <a:latin typeface="Segoe UI"/>
                <a:ea typeface="DejaVu Sans"/>
              </a:rPr>
              <a:t>2024 год</a:t>
            </a:r>
            <a:endParaRPr lang="ru-RU" sz="3000" b="0" strike="noStrike" spc="-1" dirty="0">
              <a:latin typeface="Arial"/>
            </a:endParaRPr>
          </a:p>
        </p:txBody>
      </p:sp>
      <p:grpSp>
        <p:nvGrpSpPr>
          <p:cNvPr id="113" name="Group 70"/>
          <p:cNvGrpSpPr/>
          <p:nvPr/>
        </p:nvGrpSpPr>
        <p:grpSpPr>
          <a:xfrm>
            <a:off x="109800" y="4327200"/>
            <a:ext cx="6645240" cy="4716720"/>
            <a:chOff x="109800" y="4327200"/>
            <a:chExt cx="6645240" cy="4716720"/>
          </a:xfrm>
        </p:grpSpPr>
        <p:grpSp>
          <p:nvGrpSpPr>
            <p:cNvPr id="114" name="Group 71"/>
            <p:cNvGrpSpPr/>
            <p:nvPr/>
          </p:nvGrpSpPr>
          <p:grpSpPr>
            <a:xfrm>
              <a:off x="109800" y="4363200"/>
              <a:ext cx="2475720" cy="4671720"/>
              <a:chOff x="109800" y="4363200"/>
              <a:chExt cx="2475720" cy="4671720"/>
            </a:xfrm>
          </p:grpSpPr>
          <p:grpSp>
            <p:nvGrpSpPr>
              <p:cNvPr id="115" name="Group 72"/>
              <p:cNvGrpSpPr/>
              <p:nvPr/>
            </p:nvGrpSpPr>
            <p:grpSpPr>
              <a:xfrm>
                <a:off x="109800" y="4363200"/>
                <a:ext cx="2475720" cy="2396520"/>
                <a:chOff x="109800" y="4363200"/>
                <a:chExt cx="2475720" cy="2396520"/>
              </a:xfrm>
            </p:grpSpPr>
            <p:sp>
              <p:nvSpPr>
                <p:cNvPr id="116" name="CustomShape 73"/>
                <p:cNvSpPr/>
                <p:nvPr/>
              </p:nvSpPr>
              <p:spPr>
                <a:xfrm>
                  <a:off x="109800" y="4363200"/>
                  <a:ext cx="1225800" cy="11556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17" name="CustomShape 74"/>
                <p:cNvSpPr/>
                <p:nvPr/>
              </p:nvSpPr>
              <p:spPr>
                <a:xfrm>
                  <a:off x="1358640" y="4363200"/>
                  <a:ext cx="1225800" cy="11556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18" name="CustomShape 75"/>
                <p:cNvSpPr/>
                <p:nvPr/>
              </p:nvSpPr>
              <p:spPr>
                <a:xfrm>
                  <a:off x="109800" y="5604120"/>
                  <a:ext cx="1225800" cy="11556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19" name="CustomShape 76"/>
                <p:cNvSpPr/>
                <p:nvPr/>
              </p:nvSpPr>
              <p:spPr>
                <a:xfrm>
                  <a:off x="1359360" y="5604120"/>
                  <a:ext cx="1226160" cy="11556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</p:grpSp>
          <p:grpSp>
            <p:nvGrpSpPr>
              <p:cNvPr id="120" name="Group 77"/>
              <p:cNvGrpSpPr/>
              <p:nvPr/>
            </p:nvGrpSpPr>
            <p:grpSpPr>
              <a:xfrm>
                <a:off x="120600" y="6735240"/>
                <a:ext cx="2377080" cy="2299680"/>
                <a:chOff x="120600" y="6735240"/>
                <a:chExt cx="2377080" cy="2299680"/>
              </a:xfrm>
            </p:grpSpPr>
            <p:sp>
              <p:nvSpPr>
                <p:cNvPr id="121" name="CustomShape 78"/>
                <p:cNvSpPr/>
                <p:nvPr/>
              </p:nvSpPr>
              <p:spPr>
                <a:xfrm rot="2545800">
                  <a:off x="109800" y="7205400"/>
                  <a:ext cx="1511640" cy="5562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22" name="CustomShape 79"/>
                <p:cNvSpPr/>
                <p:nvPr/>
              </p:nvSpPr>
              <p:spPr>
                <a:xfrm rot="8254200">
                  <a:off x="996120" y="7171920"/>
                  <a:ext cx="1511640" cy="5562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23" name="CustomShape 80"/>
                <p:cNvSpPr/>
                <p:nvPr/>
              </p:nvSpPr>
              <p:spPr>
                <a:xfrm rot="8254200">
                  <a:off x="121680" y="8040960"/>
                  <a:ext cx="1511280" cy="5562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24" name="CustomShape 81"/>
                <p:cNvSpPr/>
                <p:nvPr/>
              </p:nvSpPr>
              <p:spPr>
                <a:xfrm rot="13345800">
                  <a:off x="969480" y="8041680"/>
                  <a:ext cx="1511280" cy="5562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</p:grpSp>
        </p:grpSp>
        <p:grpSp>
          <p:nvGrpSpPr>
            <p:cNvPr id="125" name="Group 82"/>
            <p:cNvGrpSpPr/>
            <p:nvPr/>
          </p:nvGrpSpPr>
          <p:grpSpPr>
            <a:xfrm>
              <a:off x="2946600" y="4327200"/>
              <a:ext cx="1733040" cy="1898640"/>
              <a:chOff x="2946600" y="4327200"/>
              <a:chExt cx="1733040" cy="1898640"/>
            </a:xfrm>
          </p:grpSpPr>
          <p:grpSp>
            <p:nvGrpSpPr>
              <p:cNvPr id="126" name="Group 83"/>
              <p:cNvGrpSpPr/>
              <p:nvPr/>
            </p:nvGrpSpPr>
            <p:grpSpPr>
              <a:xfrm>
                <a:off x="3835440" y="5318640"/>
                <a:ext cx="844200" cy="893160"/>
                <a:chOff x="3835440" y="5318640"/>
                <a:chExt cx="844200" cy="893160"/>
              </a:xfrm>
            </p:grpSpPr>
            <p:sp>
              <p:nvSpPr>
                <p:cNvPr id="127" name="CustomShape 84"/>
                <p:cNvSpPr/>
                <p:nvPr/>
              </p:nvSpPr>
              <p:spPr>
                <a:xfrm rot="2806800">
                  <a:off x="3825000" y="5484600"/>
                  <a:ext cx="546120" cy="20736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28" name="CustomShape 85"/>
                <p:cNvSpPr/>
                <p:nvPr/>
              </p:nvSpPr>
              <p:spPr>
                <a:xfrm rot="7993200">
                  <a:off x="4123080" y="5497560"/>
                  <a:ext cx="563040" cy="20088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29" name="CustomShape 86"/>
                <p:cNvSpPr/>
                <p:nvPr/>
              </p:nvSpPr>
              <p:spPr>
                <a:xfrm rot="7993200">
                  <a:off x="3820680" y="5837040"/>
                  <a:ext cx="563040" cy="20088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30" name="CustomShape 87"/>
                <p:cNvSpPr/>
                <p:nvPr/>
              </p:nvSpPr>
              <p:spPr>
                <a:xfrm rot="13606800">
                  <a:off x="4143600" y="5834520"/>
                  <a:ext cx="546120" cy="20736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</p:grpSp>
          <p:grpSp>
            <p:nvGrpSpPr>
              <p:cNvPr id="131" name="Group 88"/>
              <p:cNvGrpSpPr/>
              <p:nvPr/>
            </p:nvGrpSpPr>
            <p:grpSpPr>
              <a:xfrm>
                <a:off x="2946600" y="5338080"/>
                <a:ext cx="857520" cy="887760"/>
                <a:chOff x="2946600" y="5338080"/>
                <a:chExt cx="857520" cy="887760"/>
              </a:xfrm>
            </p:grpSpPr>
            <p:sp>
              <p:nvSpPr>
                <p:cNvPr id="132" name="CustomShape 89"/>
                <p:cNvSpPr/>
                <p:nvPr/>
              </p:nvSpPr>
              <p:spPr>
                <a:xfrm rot="10800000">
                  <a:off x="3380400" y="5773680"/>
                  <a:ext cx="423720" cy="450720"/>
                </a:xfrm>
                <a:prstGeom prst="diamond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33" name="CustomShape 90"/>
                <p:cNvSpPr/>
                <p:nvPr/>
              </p:nvSpPr>
              <p:spPr>
                <a:xfrm rot="10800000">
                  <a:off x="3380400" y="5338080"/>
                  <a:ext cx="423720" cy="450720"/>
                </a:xfrm>
                <a:prstGeom prst="diamond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34" name="CustomShape 91"/>
                <p:cNvSpPr/>
                <p:nvPr/>
              </p:nvSpPr>
              <p:spPr>
                <a:xfrm rot="10800000">
                  <a:off x="2948400" y="5347800"/>
                  <a:ext cx="423720" cy="450720"/>
                </a:xfrm>
                <a:prstGeom prst="diamond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35" name="CustomShape 92"/>
                <p:cNvSpPr/>
                <p:nvPr/>
              </p:nvSpPr>
              <p:spPr>
                <a:xfrm rot="10800000">
                  <a:off x="2946600" y="5775120"/>
                  <a:ext cx="423720" cy="450720"/>
                </a:xfrm>
                <a:prstGeom prst="diamond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</p:grpSp>
          <p:grpSp>
            <p:nvGrpSpPr>
              <p:cNvPr id="136" name="Group 93"/>
              <p:cNvGrpSpPr/>
              <p:nvPr/>
            </p:nvGrpSpPr>
            <p:grpSpPr>
              <a:xfrm>
                <a:off x="3814920" y="4327200"/>
                <a:ext cx="855720" cy="935280"/>
                <a:chOff x="3814920" y="4327200"/>
                <a:chExt cx="855720" cy="935280"/>
              </a:xfrm>
            </p:grpSpPr>
            <p:sp>
              <p:nvSpPr>
                <p:cNvPr id="137" name="CustomShape 94"/>
                <p:cNvSpPr/>
                <p:nvPr/>
              </p:nvSpPr>
              <p:spPr>
                <a:xfrm>
                  <a:off x="3814920" y="4327200"/>
                  <a:ext cx="423720" cy="45072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38" name="CustomShape 95"/>
                <p:cNvSpPr/>
                <p:nvPr/>
              </p:nvSpPr>
              <p:spPr>
                <a:xfrm>
                  <a:off x="4246920" y="4327200"/>
                  <a:ext cx="423720" cy="45072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39" name="CustomShape 96"/>
                <p:cNvSpPr/>
                <p:nvPr/>
              </p:nvSpPr>
              <p:spPr>
                <a:xfrm>
                  <a:off x="3814920" y="4811760"/>
                  <a:ext cx="423720" cy="45072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40" name="CustomShape 97"/>
                <p:cNvSpPr/>
                <p:nvPr/>
              </p:nvSpPr>
              <p:spPr>
                <a:xfrm>
                  <a:off x="4246920" y="4811760"/>
                  <a:ext cx="423720" cy="45072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</p:grpSp>
          <p:sp>
            <p:nvSpPr>
              <p:cNvPr id="141" name="CustomShape 98"/>
              <p:cNvSpPr/>
              <p:nvPr/>
            </p:nvSpPr>
            <p:spPr>
              <a:xfrm rot="10800000">
                <a:off x="2946960" y="4358520"/>
                <a:ext cx="847800" cy="902160"/>
              </a:xfrm>
              <a:prstGeom prst="rect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grpSp>
          <p:nvGrpSpPr>
            <p:cNvPr id="142" name="Group 99"/>
            <p:cNvGrpSpPr/>
            <p:nvPr/>
          </p:nvGrpSpPr>
          <p:grpSpPr>
            <a:xfrm>
              <a:off x="2718360" y="6413040"/>
              <a:ext cx="833760" cy="905400"/>
              <a:chOff x="2718360" y="6413040"/>
              <a:chExt cx="833760" cy="905400"/>
            </a:xfrm>
          </p:grpSpPr>
          <p:sp>
            <p:nvSpPr>
              <p:cNvPr id="143" name="CustomShape 100"/>
              <p:cNvSpPr/>
              <p:nvPr/>
            </p:nvSpPr>
            <p:spPr>
              <a:xfrm rot="5400000">
                <a:off x="3124080" y="6425280"/>
                <a:ext cx="440280" cy="415800"/>
              </a:xfrm>
              <a:prstGeom prst="rtTriangl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44" name="CustomShape 101"/>
              <p:cNvSpPr/>
              <p:nvPr/>
            </p:nvSpPr>
            <p:spPr>
              <a:xfrm rot="5400000">
                <a:off x="3124080" y="6874200"/>
                <a:ext cx="440280" cy="415800"/>
              </a:xfrm>
              <a:prstGeom prst="rtTriangl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45" name="CustomShape 102"/>
              <p:cNvSpPr/>
              <p:nvPr/>
            </p:nvSpPr>
            <p:spPr>
              <a:xfrm rot="5400000">
                <a:off x="2706120" y="6441480"/>
                <a:ext cx="440280" cy="415800"/>
              </a:xfrm>
              <a:prstGeom prst="rtTriangl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46" name="CustomShape 103"/>
              <p:cNvSpPr/>
              <p:nvPr/>
            </p:nvSpPr>
            <p:spPr>
              <a:xfrm rot="5400000">
                <a:off x="2706120" y="6890400"/>
                <a:ext cx="440280" cy="415800"/>
              </a:xfrm>
              <a:prstGeom prst="rtTriangl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grpSp>
          <p:nvGrpSpPr>
            <p:cNvPr id="147" name="Group 104"/>
            <p:cNvGrpSpPr/>
            <p:nvPr/>
          </p:nvGrpSpPr>
          <p:grpSpPr>
            <a:xfrm>
              <a:off x="4093200" y="8099280"/>
              <a:ext cx="844200" cy="896760"/>
              <a:chOff x="4093200" y="8099280"/>
              <a:chExt cx="844200" cy="896760"/>
            </a:xfrm>
          </p:grpSpPr>
          <p:sp>
            <p:nvSpPr>
              <p:cNvPr id="148" name="CustomShape 105"/>
              <p:cNvSpPr/>
              <p:nvPr/>
            </p:nvSpPr>
            <p:spPr>
              <a:xfrm rot="2815200">
                <a:off x="4082040" y="8265960"/>
                <a:ext cx="546840" cy="20736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49" name="CustomShape 106"/>
              <p:cNvSpPr/>
              <p:nvPr/>
            </p:nvSpPr>
            <p:spPr>
              <a:xfrm rot="7985400">
                <a:off x="4380120" y="8279640"/>
                <a:ext cx="564120" cy="20124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50" name="CustomShape 107"/>
              <p:cNvSpPr/>
              <p:nvPr/>
            </p:nvSpPr>
            <p:spPr>
              <a:xfrm rot="7985400">
                <a:off x="4077720" y="8620560"/>
                <a:ext cx="564120" cy="20124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51" name="CustomShape 108"/>
              <p:cNvSpPr/>
              <p:nvPr/>
            </p:nvSpPr>
            <p:spPr>
              <a:xfrm rot="13614600">
                <a:off x="4401000" y="8618400"/>
                <a:ext cx="547200" cy="20736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grpSp>
          <p:nvGrpSpPr>
            <p:cNvPr id="152" name="Group 109"/>
            <p:cNvGrpSpPr/>
            <p:nvPr/>
          </p:nvGrpSpPr>
          <p:grpSpPr>
            <a:xfrm>
              <a:off x="2615400" y="7465680"/>
              <a:ext cx="981360" cy="1578240"/>
              <a:chOff x="2615400" y="7465680"/>
              <a:chExt cx="981360" cy="1578240"/>
            </a:xfrm>
          </p:grpSpPr>
          <p:sp>
            <p:nvSpPr>
              <p:cNvPr id="153" name="CustomShape 110"/>
              <p:cNvSpPr/>
              <p:nvPr/>
            </p:nvSpPr>
            <p:spPr>
              <a:xfrm rot="2434200">
                <a:off x="2614320" y="7998120"/>
                <a:ext cx="613080" cy="22356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54" name="CustomShape 111"/>
              <p:cNvSpPr/>
              <p:nvPr/>
            </p:nvSpPr>
            <p:spPr>
              <a:xfrm rot="8365800">
                <a:off x="2984400" y="7975440"/>
                <a:ext cx="613080" cy="22356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55" name="CustomShape 112"/>
              <p:cNvSpPr/>
              <p:nvPr/>
            </p:nvSpPr>
            <p:spPr>
              <a:xfrm rot="2434200">
                <a:off x="2614320" y="8334360"/>
                <a:ext cx="613080" cy="22356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56" name="CustomShape 113"/>
              <p:cNvSpPr/>
              <p:nvPr/>
            </p:nvSpPr>
            <p:spPr>
              <a:xfrm rot="8365800">
                <a:off x="2984400" y="8311680"/>
                <a:ext cx="613080" cy="22356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57" name="CustomShape 114"/>
              <p:cNvSpPr/>
              <p:nvPr/>
            </p:nvSpPr>
            <p:spPr>
              <a:xfrm rot="2434200">
                <a:off x="2614320" y="7660800"/>
                <a:ext cx="613080" cy="22356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58" name="CustomShape 115"/>
              <p:cNvSpPr/>
              <p:nvPr/>
            </p:nvSpPr>
            <p:spPr>
              <a:xfrm rot="8365800">
                <a:off x="2984400" y="7638120"/>
                <a:ext cx="613080" cy="22356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59" name="CustomShape 116"/>
              <p:cNvSpPr/>
              <p:nvPr/>
            </p:nvSpPr>
            <p:spPr>
              <a:xfrm rot="2434200">
                <a:off x="2614320" y="8647920"/>
                <a:ext cx="613080" cy="22356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60" name="CustomShape 117"/>
              <p:cNvSpPr/>
              <p:nvPr/>
            </p:nvSpPr>
            <p:spPr>
              <a:xfrm rot="8365800">
                <a:off x="2984400" y="8625240"/>
                <a:ext cx="613080" cy="22356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grpSp>
          <p:nvGrpSpPr>
            <p:cNvPr id="161" name="Group 118"/>
            <p:cNvGrpSpPr/>
            <p:nvPr/>
          </p:nvGrpSpPr>
          <p:grpSpPr>
            <a:xfrm>
              <a:off x="3612600" y="6456240"/>
              <a:ext cx="1757520" cy="1749600"/>
              <a:chOff x="3612600" y="6456240"/>
              <a:chExt cx="1757520" cy="1749600"/>
            </a:xfrm>
          </p:grpSpPr>
          <p:sp>
            <p:nvSpPr>
              <p:cNvPr id="162" name="CustomShape 119"/>
              <p:cNvSpPr/>
              <p:nvPr/>
            </p:nvSpPr>
            <p:spPr>
              <a:xfrm rot="10800000">
                <a:off x="4501440" y="7313760"/>
                <a:ext cx="868680" cy="88884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63" name="CustomShape 120"/>
              <p:cNvSpPr/>
              <p:nvPr/>
            </p:nvSpPr>
            <p:spPr>
              <a:xfrm rot="10800000">
                <a:off x="4501440" y="6456240"/>
                <a:ext cx="868680" cy="88884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64" name="CustomShape 121"/>
              <p:cNvSpPr/>
              <p:nvPr/>
            </p:nvSpPr>
            <p:spPr>
              <a:xfrm rot="10800000">
                <a:off x="3616200" y="6475320"/>
                <a:ext cx="868680" cy="88884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65" name="CustomShape 122"/>
              <p:cNvSpPr/>
              <p:nvPr/>
            </p:nvSpPr>
            <p:spPr>
              <a:xfrm rot="10800000">
                <a:off x="3612600" y="7317000"/>
                <a:ext cx="868680" cy="88884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grpSp>
          <p:nvGrpSpPr>
            <p:cNvPr id="166" name="Group 123"/>
            <p:cNvGrpSpPr/>
            <p:nvPr/>
          </p:nvGrpSpPr>
          <p:grpSpPr>
            <a:xfrm>
              <a:off x="4922280" y="4327920"/>
              <a:ext cx="1699560" cy="1816560"/>
              <a:chOff x="4922280" y="4327920"/>
              <a:chExt cx="1699560" cy="1816560"/>
            </a:xfrm>
          </p:grpSpPr>
          <p:sp>
            <p:nvSpPr>
              <p:cNvPr id="167" name="CustomShape 124"/>
              <p:cNvSpPr/>
              <p:nvPr/>
            </p:nvSpPr>
            <p:spPr>
              <a:xfrm rot="10800000">
                <a:off x="5777280" y="5236200"/>
                <a:ext cx="837000" cy="907200"/>
              </a:xfrm>
              <a:prstGeom prst="rect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68" name="CustomShape 125"/>
              <p:cNvSpPr/>
              <p:nvPr/>
            </p:nvSpPr>
            <p:spPr>
              <a:xfrm rot="10800000">
                <a:off x="4941000" y="4360320"/>
                <a:ext cx="837000" cy="907200"/>
              </a:xfrm>
              <a:prstGeom prst="rect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69" name="CustomShape 126"/>
              <p:cNvSpPr/>
              <p:nvPr/>
            </p:nvSpPr>
            <p:spPr>
              <a:xfrm rot="10800000">
                <a:off x="5784840" y="4327920"/>
                <a:ext cx="837000" cy="90720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70" name="CustomShape 127"/>
              <p:cNvSpPr/>
              <p:nvPr/>
            </p:nvSpPr>
            <p:spPr>
              <a:xfrm rot="10800000">
                <a:off x="5350680" y="5690160"/>
                <a:ext cx="418320" cy="45324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71" name="CustomShape 128"/>
              <p:cNvSpPr/>
              <p:nvPr/>
            </p:nvSpPr>
            <p:spPr>
              <a:xfrm rot="10800000">
                <a:off x="5350680" y="5252040"/>
                <a:ext cx="418320" cy="45324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72" name="CustomShape 129"/>
              <p:cNvSpPr/>
              <p:nvPr/>
            </p:nvSpPr>
            <p:spPr>
              <a:xfrm rot="10800000">
                <a:off x="4924080" y="5261760"/>
                <a:ext cx="418320" cy="45324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73" name="CustomShape 130"/>
              <p:cNvSpPr/>
              <p:nvPr/>
            </p:nvSpPr>
            <p:spPr>
              <a:xfrm rot="10800000">
                <a:off x="4922280" y="5691240"/>
                <a:ext cx="418320" cy="45324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sp>
          <p:nvSpPr>
            <p:cNvPr id="174" name="CustomShape 131"/>
            <p:cNvSpPr/>
            <p:nvPr/>
          </p:nvSpPr>
          <p:spPr>
            <a:xfrm>
              <a:off x="5529960" y="7795080"/>
              <a:ext cx="1051560" cy="1036440"/>
            </a:xfrm>
            <a:prstGeom prst="rtTriangle">
              <a:avLst/>
            </a:prstGeom>
            <a:solidFill>
              <a:srgbClr val="F2F2F2">
                <a:alpha val="15000"/>
              </a:srgbClr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75" name="CustomShape 132"/>
            <p:cNvSpPr/>
            <p:nvPr/>
          </p:nvSpPr>
          <p:spPr>
            <a:xfrm rot="10800000">
              <a:off x="5530320" y="6510600"/>
              <a:ext cx="1224720" cy="1284480"/>
            </a:xfrm>
            <a:prstGeom prst="ellipse">
              <a:avLst/>
            </a:prstGeom>
            <a:solidFill>
              <a:srgbClr val="F2F2F2">
                <a:alpha val="15000"/>
              </a:srgbClr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</p:grpSp>
      <p:sp>
        <p:nvSpPr>
          <p:cNvPr id="176" name="CustomShape 133"/>
          <p:cNvSpPr/>
          <p:nvPr/>
        </p:nvSpPr>
        <p:spPr>
          <a:xfrm>
            <a:off x="1511280" y="7002720"/>
            <a:ext cx="3428280" cy="6386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800" b="1" strike="noStrike" spc="-1">
                <a:solidFill>
                  <a:srgbClr val="215968"/>
                </a:solidFill>
                <a:latin typeface="Calibri"/>
                <a:ea typeface="DejaVu Sans"/>
              </a:rPr>
              <a:t>Консолидированный</a:t>
            </a:r>
            <a:r>
              <a:rPr lang="ru-RU" sz="1600" b="1" strike="noStrike" spc="-1">
                <a:solidFill>
                  <a:srgbClr val="215968"/>
                </a:solidFill>
                <a:latin typeface="Calibri"/>
                <a:ea typeface="DejaVu Sans"/>
              </a:rPr>
              <a:t> </a:t>
            </a:r>
            <a:r>
              <a:rPr lang="ru-RU" sz="1800" b="1" strike="noStrike" spc="-1">
                <a:solidFill>
                  <a:srgbClr val="215968"/>
                </a:solidFill>
                <a:latin typeface="Calibri"/>
                <a:ea typeface="DejaVu Sans"/>
              </a:rPr>
              <a:t>бюджет </a:t>
            </a:r>
            <a:endParaRPr lang="ru-RU" sz="18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1800" b="1" strike="noStrike" spc="-1">
                <a:solidFill>
                  <a:srgbClr val="215968"/>
                </a:solidFill>
                <a:latin typeface="Calibri"/>
                <a:ea typeface="DejaVu Sans"/>
              </a:rPr>
              <a:t>Новокубанского района</a:t>
            </a:r>
            <a:endParaRPr lang="ru-RU" sz="1800" b="0" strike="noStrike" spc="-1">
              <a:latin typeface="Arial"/>
            </a:endParaRPr>
          </a:p>
        </p:txBody>
      </p:sp>
      <p:sp>
        <p:nvSpPr>
          <p:cNvPr id="177" name="CustomShape 134"/>
          <p:cNvSpPr/>
          <p:nvPr/>
        </p:nvSpPr>
        <p:spPr>
          <a:xfrm>
            <a:off x="783360" y="7278840"/>
            <a:ext cx="6059520" cy="17359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r">
              <a:lnSpc>
                <a:spcPct val="100000"/>
              </a:lnSpc>
            </a:pPr>
            <a:r>
              <a:rPr lang="ru-RU" sz="1800" b="0" strike="noStrike" spc="-1">
                <a:solidFill>
                  <a:srgbClr val="FFFFFF"/>
                </a:solidFill>
                <a:latin typeface="Calibri"/>
                <a:ea typeface="DejaVu Sans"/>
              </a:rPr>
              <a:t>- </a:t>
            </a:r>
            <a:r>
              <a:rPr lang="ru-RU" sz="1800" b="1" strike="noStrike" spc="-1">
                <a:solidFill>
                  <a:srgbClr val="FFFFFF"/>
                </a:solidFill>
                <a:latin typeface="Calibri"/>
                <a:ea typeface="DejaVu Sans"/>
              </a:rPr>
              <a:t>это свод бюджетов </a:t>
            </a:r>
            <a:endParaRPr lang="ru-RU" sz="1800" b="0" strike="noStrike" spc="-1">
              <a:latin typeface="Arial"/>
            </a:endParaRPr>
          </a:p>
          <a:p>
            <a:pPr algn="r">
              <a:lnSpc>
                <a:spcPct val="100000"/>
              </a:lnSpc>
            </a:pPr>
            <a:r>
              <a:rPr lang="ru-RU" sz="1800" b="1" strike="noStrike" spc="-1">
                <a:solidFill>
                  <a:srgbClr val="FFFFFF"/>
                </a:solidFill>
                <a:latin typeface="Calibri"/>
                <a:ea typeface="DejaVu Sans"/>
              </a:rPr>
              <a:t>муниципального образования </a:t>
            </a:r>
            <a:endParaRPr lang="ru-RU" sz="1800" b="0" strike="noStrike" spc="-1">
              <a:latin typeface="Arial"/>
            </a:endParaRPr>
          </a:p>
          <a:p>
            <a:pPr algn="r">
              <a:lnSpc>
                <a:spcPct val="100000"/>
              </a:lnSpc>
            </a:pPr>
            <a:r>
              <a:rPr lang="ru-RU" sz="1800" b="1" strike="noStrike" spc="-1">
                <a:solidFill>
                  <a:srgbClr val="FFFFFF"/>
                </a:solidFill>
                <a:latin typeface="Calibri"/>
                <a:ea typeface="DejaVu Sans"/>
              </a:rPr>
              <a:t>Новокубанский район, городского </a:t>
            </a:r>
            <a:endParaRPr lang="ru-RU" sz="1800" b="0" strike="noStrike" spc="-1">
              <a:latin typeface="Arial"/>
            </a:endParaRPr>
          </a:p>
          <a:p>
            <a:pPr algn="r">
              <a:lnSpc>
                <a:spcPct val="100000"/>
              </a:lnSpc>
            </a:pPr>
            <a:r>
              <a:rPr lang="ru-RU" sz="1800" b="1" strike="noStrike" spc="-1">
                <a:solidFill>
                  <a:srgbClr val="FFFFFF"/>
                </a:solidFill>
                <a:latin typeface="Calibri"/>
                <a:ea typeface="DejaVu Sans"/>
              </a:rPr>
              <a:t>поселения  и 8 сельских поселений района </a:t>
            </a:r>
            <a:endParaRPr lang="ru-RU" sz="1800" b="0" strike="noStrike" spc="-1">
              <a:latin typeface="Arial"/>
            </a:endParaRPr>
          </a:p>
          <a:p>
            <a:pPr algn="r">
              <a:lnSpc>
                <a:spcPct val="100000"/>
              </a:lnSpc>
            </a:pPr>
            <a:r>
              <a:rPr lang="ru-RU" sz="1800" b="1" strike="noStrike" spc="-1">
                <a:solidFill>
                  <a:srgbClr val="FFFFFF"/>
                </a:solidFill>
                <a:latin typeface="Calibri"/>
                <a:ea typeface="DejaVu Sans"/>
              </a:rPr>
              <a:t>без учета межбюджетных трансфертами между </a:t>
            </a:r>
            <a:endParaRPr lang="ru-RU" sz="1800" b="0" strike="noStrike" spc="-1">
              <a:latin typeface="Arial"/>
            </a:endParaRPr>
          </a:p>
          <a:p>
            <a:pPr algn="r">
              <a:lnSpc>
                <a:spcPct val="100000"/>
              </a:lnSpc>
            </a:pPr>
            <a:r>
              <a:rPr lang="ru-RU" sz="1800" b="1" strike="noStrike" spc="-1">
                <a:solidFill>
                  <a:srgbClr val="FFFFFF"/>
                </a:solidFill>
                <a:latin typeface="Calibri"/>
                <a:ea typeface="DejaVu Sans"/>
              </a:rPr>
              <a:t>этими бюджетами</a:t>
            </a:r>
            <a:endParaRPr lang="ru-RU" sz="1800" b="0" strike="noStrike" spc="-1">
              <a:latin typeface="Arial"/>
            </a:endParaRPr>
          </a:p>
        </p:txBody>
      </p:sp>
      <p:sp>
        <p:nvSpPr>
          <p:cNvPr id="178" name="CustomShape 135"/>
          <p:cNvSpPr/>
          <p:nvPr/>
        </p:nvSpPr>
        <p:spPr>
          <a:xfrm>
            <a:off x="82440" y="1479600"/>
            <a:ext cx="1337040" cy="340560"/>
          </a:xfrm>
          <a:prstGeom prst="roundRect">
            <a:avLst>
              <a:gd name="adj" fmla="val 16667"/>
            </a:avLst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>
                <a:solidFill>
                  <a:srgbClr val="215968"/>
                </a:solidFill>
                <a:latin typeface="Times New Roman"/>
                <a:ea typeface="DejaVu Sans"/>
              </a:rPr>
              <a:t>январь</a:t>
            </a:r>
            <a:endParaRPr lang="ru-RU" sz="2100" b="0" strike="noStrike" spc="-1">
              <a:latin typeface="Arial"/>
            </a:endParaRPr>
          </a:p>
        </p:txBody>
      </p:sp>
      <p:sp>
        <p:nvSpPr>
          <p:cNvPr id="179" name="CustomShape 136"/>
          <p:cNvSpPr/>
          <p:nvPr/>
        </p:nvSpPr>
        <p:spPr>
          <a:xfrm>
            <a:off x="82440" y="2265840"/>
            <a:ext cx="1337040" cy="340560"/>
          </a:xfrm>
          <a:prstGeom prst="roundRect">
            <a:avLst>
              <a:gd name="adj" fmla="val 16667"/>
            </a:avLst>
          </a:prstGeom>
          <a:solidFill>
            <a:srgbClr val="E6B9B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>
                <a:solidFill>
                  <a:srgbClr val="215968"/>
                </a:solidFill>
                <a:latin typeface="Times New Roman"/>
                <a:ea typeface="DejaVu Sans"/>
              </a:rPr>
              <a:t>март</a:t>
            </a:r>
            <a:endParaRPr lang="ru-RU" sz="2100" b="0" strike="noStrike" spc="-1">
              <a:latin typeface="Arial"/>
            </a:endParaRPr>
          </a:p>
        </p:txBody>
      </p:sp>
      <p:sp>
        <p:nvSpPr>
          <p:cNvPr id="180" name="CustomShape 137"/>
          <p:cNvSpPr/>
          <p:nvPr/>
        </p:nvSpPr>
        <p:spPr>
          <a:xfrm>
            <a:off x="82440" y="4565520"/>
            <a:ext cx="1337040" cy="340560"/>
          </a:xfrm>
          <a:prstGeom prst="roundRect">
            <a:avLst>
              <a:gd name="adj" fmla="val 16667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 dirty="0">
                <a:solidFill>
                  <a:srgbClr val="215968"/>
                </a:solidFill>
                <a:latin typeface="Times New Roman"/>
                <a:ea typeface="DejaVu Sans"/>
              </a:rPr>
              <a:t>сентябрь</a:t>
            </a:r>
            <a:endParaRPr lang="ru-RU" sz="2100" b="0" strike="noStrike" spc="-1" dirty="0">
              <a:latin typeface="Arial"/>
            </a:endParaRPr>
          </a:p>
        </p:txBody>
      </p:sp>
      <p:sp>
        <p:nvSpPr>
          <p:cNvPr id="181" name="CustomShape 138"/>
          <p:cNvSpPr/>
          <p:nvPr/>
        </p:nvSpPr>
        <p:spPr>
          <a:xfrm>
            <a:off x="82440" y="1873800"/>
            <a:ext cx="1337040" cy="340560"/>
          </a:xfrm>
          <a:prstGeom prst="roundRect">
            <a:avLst>
              <a:gd name="adj" fmla="val 16667"/>
            </a:avLst>
          </a:prstGeom>
          <a:solidFill>
            <a:srgbClr val="E6B9B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 dirty="0">
                <a:solidFill>
                  <a:srgbClr val="215968"/>
                </a:solidFill>
                <a:latin typeface="Times New Roman"/>
                <a:ea typeface="DejaVu Sans"/>
              </a:rPr>
              <a:t>февраль</a:t>
            </a:r>
            <a:endParaRPr lang="ru-RU" sz="2100" b="0" strike="noStrike" spc="-1" dirty="0">
              <a:latin typeface="Arial"/>
            </a:endParaRPr>
          </a:p>
        </p:txBody>
      </p:sp>
      <p:sp>
        <p:nvSpPr>
          <p:cNvPr id="182" name="CustomShape 139"/>
          <p:cNvSpPr/>
          <p:nvPr/>
        </p:nvSpPr>
        <p:spPr>
          <a:xfrm>
            <a:off x="82440" y="2646360"/>
            <a:ext cx="1337040" cy="340560"/>
          </a:xfrm>
          <a:prstGeom prst="roundRect">
            <a:avLst>
              <a:gd name="adj" fmla="val 16667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>
                <a:solidFill>
                  <a:srgbClr val="215968"/>
                </a:solidFill>
                <a:latin typeface="Times New Roman"/>
                <a:ea typeface="DejaVu Sans"/>
              </a:rPr>
              <a:t>апрель</a:t>
            </a:r>
            <a:endParaRPr lang="ru-RU" sz="2100" b="0" strike="noStrike" spc="-1">
              <a:latin typeface="Arial"/>
            </a:endParaRPr>
          </a:p>
        </p:txBody>
      </p:sp>
      <p:sp>
        <p:nvSpPr>
          <p:cNvPr id="183" name="CustomShape 140"/>
          <p:cNvSpPr/>
          <p:nvPr/>
        </p:nvSpPr>
        <p:spPr>
          <a:xfrm>
            <a:off x="82440" y="3787560"/>
            <a:ext cx="1337040" cy="340560"/>
          </a:xfrm>
          <a:prstGeom prst="roundRect">
            <a:avLst>
              <a:gd name="adj" fmla="val 16667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>
                <a:solidFill>
                  <a:srgbClr val="215968"/>
                </a:solidFill>
                <a:latin typeface="Times New Roman"/>
                <a:ea typeface="DejaVu Sans"/>
              </a:rPr>
              <a:t>июль</a:t>
            </a:r>
            <a:endParaRPr lang="ru-RU" sz="2100" b="0" strike="noStrike" spc="-1">
              <a:latin typeface="Arial"/>
            </a:endParaRPr>
          </a:p>
        </p:txBody>
      </p:sp>
      <p:sp>
        <p:nvSpPr>
          <p:cNvPr id="184" name="CustomShape 141"/>
          <p:cNvSpPr/>
          <p:nvPr/>
        </p:nvSpPr>
        <p:spPr>
          <a:xfrm>
            <a:off x="82440" y="3024360"/>
            <a:ext cx="1337040" cy="340560"/>
          </a:xfrm>
          <a:prstGeom prst="roundRect">
            <a:avLst>
              <a:gd name="adj" fmla="val 16667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>
                <a:solidFill>
                  <a:srgbClr val="215968"/>
                </a:solidFill>
                <a:latin typeface="Times New Roman"/>
                <a:ea typeface="DejaVu Sans"/>
              </a:rPr>
              <a:t>май</a:t>
            </a:r>
            <a:endParaRPr lang="ru-RU" sz="2100" b="0" strike="noStrike" spc="-1">
              <a:latin typeface="Arial"/>
            </a:endParaRPr>
          </a:p>
        </p:txBody>
      </p:sp>
      <p:sp>
        <p:nvSpPr>
          <p:cNvPr id="185" name="CustomShape 142"/>
          <p:cNvSpPr/>
          <p:nvPr/>
        </p:nvSpPr>
        <p:spPr>
          <a:xfrm>
            <a:off x="79920" y="5337360"/>
            <a:ext cx="1337040" cy="340560"/>
          </a:xfrm>
          <a:prstGeom prst="roundRect">
            <a:avLst>
              <a:gd name="adj" fmla="val 16667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>
                <a:solidFill>
                  <a:srgbClr val="215968"/>
                </a:solidFill>
                <a:latin typeface="Times New Roman"/>
                <a:ea typeface="DejaVu Sans"/>
              </a:rPr>
              <a:t>ноябрь</a:t>
            </a:r>
            <a:endParaRPr lang="ru-RU" sz="2100" b="0" strike="noStrike" spc="-1">
              <a:latin typeface="Arial"/>
            </a:endParaRPr>
          </a:p>
        </p:txBody>
      </p:sp>
      <p:sp>
        <p:nvSpPr>
          <p:cNvPr id="186" name="CustomShape 143"/>
          <p:cNvSpPr/>
          <p:nvPr/>
        </p:nvSpPr>
        <p:spPr>
          <a:xfrm>
            <a:off x="82440" y="3404520"/>
            <a:ext cx="1337040" cy="340560"/>
          </a:xfrm>
          <a:prstGeom prst="roundRect">
            <a:avLst>
              <a:gd name="adj" fmla="val 16667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>
                <a:solidFill>
                  <a:srgbClr val="215968"/>
                </a:solidFill>
                <a:latin typeface="Times New Roman"/>
                <a:ea typeface="DejaVu Sans"/>
              </a:rPr>
              <a:t>июнь</a:t>
            </a:r>
            <a:endParaRPr lang="ru-RU" sz="2100" b="0" strike="noStrike" spc="-1">
              <a:latin typeface="Arial"/>
            </a:endParaRPr>
          </a:p>
        </p:txBody>
      </p:sp>
      <p:sp>
        <p:nvSpPr>
          <p:cNvPr id="187" name="CustomShape 144"/>
          <p:cNvSpPr/>
          <p:nvPr/>
        </p:nvSpPr>
        <p:spPr>
          <a:xfrm>
            <a:off x="81000" y="4950720"/>
            <a:ext cx="1337040" cy="340560"/>
          </a:xfrm>
          <a:prstGeom prst="roundRect">
            <a:avLst>
              <a:gd name="adj" fmla="val 16667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 dirty="0">
                <a:solidFill>
                  <a:srgbClr val="215968"/>
                </a:solidFill>
                <a:latin typeface="Times New Roman"/>
                <a:ea typeface="DejaVu Sans"/>
              </a:rPr>
              <a:t>октябрь</a:t>
            </a:r>
            <a:endParaRPr lang="ru-RU" sz="2100" b="0" strike="noStrike" spc="-1" dirty="0">
              <a:latin typeface="Arial"/>
            </a:endParaRPr>
          </a:p>
        </p:txBody>
      </p:sp>
      <p:sp>
        <p:nvSpPr>
          <p:cNvPr id="188" name="CustomShape 145"/>
          <p:cNvSpPr/>
          <p:nvPr/>
        </p:nvSpPr>
        <p:spPr>
          <a:xfrm>
            <a:off x="82440" y="4174200"/>
            <a:ext cx="1337040" cy="340560"/>
          </a:xfrm>
          <a:prstGeom prst="roundRect">
            <a:avLst>
              <a:gd name="adj" fmla="val 16667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>
                <a:solidFill>
                  <a:srgbClr val="215968"/>
                </a:solidFill>
                <a:latin typeface="Times New Roman"/>
                <a:ea typeface="DejaVu Sans"/>
              </a:rPr>
              <a:t>август</a:t>
            </a:r>
            <a:endParaRPr lang="ru-RU" sz="2100" b="0" strike="noStrike" spc="-1">
              <a:latin typeface="Arial"/>
            </a:endParaRPr>
          </a:p>
        </p:txBody>
      </p:sp>
      <p:sp>
        <p:nvSpPr>
          <p:cNvPr id="189" name="CustomShape 146"/>
          <p:cNvSpPr/>
          <p:nvPr/>
        </p:nvSpPr>
        <p:spPr>
          <a:xfrm>
            <a:off x="65160" y="5722560"/>
            <a:ext cx="1364400" cy="316800"/>
          </a:xfrm>
          <a:prstGeom prst="roundRect">
            <a:avLst>
              <a:gd name="adj" fmla="val 16667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 dirty="0">
                <a:solidFill>
                  <a:srgbClr val="215968"/>
                </a:solidFill>
                <a:latin typeface="Times New Roman"/>
                <a:ea typeface="DejaVu Sans"/>
              </a:rPr>
              <a:t>декабрь</a:t>
            </a:r>
            <a:endParaRPr lang="ru-RU" sz="2100" b="0" strike="noStrike" spc="-1" dirty="0">
              <a:latin typeface="Arial"/>
            </a:endParaRPr>
          </a:p>
        </p:txBody>
      </p:sp>
      <p:pic>
        <p:nvPicPr>
          <p:cNvPr id="190" name="Picture 14" descr="https://adm-sovetskoe.ru/upload/medialibrary/fa2/fa2f3e881a6ab5a94ea44ef797fc9f51.jpg"/>
          <p:cNvPicPr/>
          <p:nvPr/>
        </p:nvPicPr>
        <p:blipFill>
          <a:blip r:embed="rId2"/>
          <a:stretch/>
        </p:blipFill>
        <p:spPr>
          <a:xfrm flipH="1">
            <a:off x="3501720" y="5387400"/>
            <a:ext cx="406440" cy="550080"/>
          </a:xfrm>
          <a:prstGeom prst="rect">
            <a:avLst/>
          </a:prstGeom>
          <a:ln w="88900" cap="sq">
            <a:solidFill>
              <a:srgbClr val="FFFFFF"/>
            </a:solidFill>
            <a:miter/>
          </a:ln>
          <a:effectLst>
            <a:outerShdw blurRad="5508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91" name="Picture 12" descr="https://pp.userapi.com/c850016/v850016452/9e08b/6XKAfjYz5OY.jpg?ava=1"/>
          <p:cNvPicPr/>
          <p:nvPr/>
        </p:nvPicPr>
        <p:blipFill>
          <a:blip r:embed="rId3"/>
          <a:stretch/>
        </p:blipFill>
        <p:spPr>
          <a:xfrm>
            <a:off x="3501000" y="4662360"/>
            <a:ext cx="406440" cy="554040"/>
          </a:xfrm>
          <a:prstGeom prst="rect">
            <a:avLst/>
          </a:prstGeom>
          <a:ln w="88900" cap="sq">
            <a:solidFill>
              <a:srgbClr val="FFFFFF"/>
            </a:solidFill>
            <a:miter/>
          </a:ln>
          <a:effectLst>
            <a:outerShdw blurRad="5508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92" name="Рисунок 229" descr="прикубанска.gif"/>
          <p:cNvPicPr/>
          <p:nvPr/>
        </p:nvPicPr>
        <p:blipFill>
          <a:blip r:embed="rId4"/>
          <a:stretch/>
        </p:blipFill>
        <p:spPr>
          <a:xfrm>
            <a:off x="2925000" y="5387400"/>
            <a:ext cx="402480" cy="552240"/>
          </a:xfrm>
          <a:prstGeom prst="rect">
            <a:avLst/>
          </a:prstGeom>
          <a:ln w="88900" cap="sq">
            <a:solidFill>
              <a:srgbClr val="FFFFFF"/>
            </a:solidFill>
            <a:miter/>
          </a:ln>
          <a:effectLst>
            <a:outerShdw blurRad="5508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93" name="Рисунок 230" descr="novoselskoe_selo_coa.gif"/>
          <p:cNvPicPr/>
          <p:nvPr/>
        </p:nvPicPr>
        <p:blipFill>
          <a:blip r:embed="rId5"/>
          <a:stretch/>
        </p:blipFill>
        <p:spPr>
          <a:xfrm>
            <a:off x="2927880" y="4659480"/>
            <a:ext cx="399600" cy="556920"/>
          </a:xfrm>
          <a:prstGeom prst="rect">
            <a:avLst/>
          </a:prstGeom>
          <a:ln w="88900" cap="sq">
            <a:solidFill>
              <a:srgbClr val="FFFFFF"/>
            </a:solidFill>
            <a:miter/>
          </a:ln>
          <a:effectLst>
            <a:outerShdw blurRad="5508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94" name="Picture 8" descr="https://im0-tub-ru.yandex.net/i?id=b8e081db8a79e9bc73b1c35eff5f8794&amp;n=13"/>
          <p:cNvPicPr/>
          <p:nvPr/>
        </p:nvPicPr>
        <p:blipFill>
          <a:blip r:embed="rId6"/>
          <a:stretch/>
        </p:blipFill>
        <p:spPr>
          <a:xfrm>
            <a:off x="2349000" y="5387400"/>
            <a:ext cx="399600" cy="552240"/>
          </a:xfrm>
          <a:prstGeom prst="rect">
            <a:avLst/>
          </a:prstGeom>
          <a:ln w="88900" cap="sq">
            <a:solidFill>
              <a:srgbClr val="FFFFFF"/>
            </a:solidFill>
            <a:miter/>
          </a:ln>
          <a:effectLst>
            <a:outerShdw blurRad="5508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95" name="Picture 6" descr="https://cdn.turkaramamotoru.com/ru/selskoe-poselenie-komsomolskij-5686.jpg"/>
          <p:cNvPicPr/>
          <p:nvPr/>
        </p:nvPicPr>
        <p:blipFill>
          <a:blip r:embed="rId7"/>
          <a:stretch/>
        </p:blipFill>
        <p:spPr>
          <a:xfrm>
            <a:off x="2349000" y="4659480"/>
            <a:ext cx="399600" cy="556920"/>
          </a:xfrm>
          <a:prstGeom prst="rect">
            <a:avLst/>
          </a:prstGeom>
          <a:ln w="88900" cap="sq">
            <a:solidFill>
              <a:srgbClr val="FFFFFF"/>
            </a:solidFill>
            <a:miter/>
          </a:ln>
          <a:effectLst>
            <a:outerShdw blurRad="5508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96" name="Рисунок 233" descr="верхнекубанка.gif"/>
          <p:cNvPicPr/>
          <p:nvPr/>
        </p:nvPicPr>
        <p:blipFill>
          <a:blip r:embed="rId8"/>
          <a:stretch/>
        </p:blipFill>
        <p:spPr>
          <a:xfrm>
            <a:off x="1769040" y="5387400"/>
            <a:ext cx="403200" cy="552240"/>
          </a:xfrm>
          <a:prstGeom prst="rect">
            <a:avLst/>
          </a:prstGeom>
          <a:ln w="88900" cap="sq">
            <a:solidFill>
              <a:srgbClr val="FFFFFF"/>
            </a:solidFill>
            <a:miter/>
          </a:ln>
          <a:effectLst>
            <a:outerShdw blurRad="5508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97" name="Рисунок 234" descr="бесскорбная.gif"/>
          <p:cNvPicPr/>
          <p:nvPr/>
        </p:nvPicPr>
        <p:blipFill>
          <a:blip r:embed="rId9"/>
          <a:stretch/>
        </p:blipFill>
        <p:spPr>
          <a:xfrm>
            <a:off x="1767960" y="4662360"/>
            <a:ext cx="404640" cy="557280"/>
          </a:xfrm>
          <a:prstGeom prst="rect">
            <a:avLst/>
          </a:prstGeom>
          <a:ln w="88900" cap="sq">
            <a:solidFill>
              <a:srgbClr val="FFFFFF"/>
            </a:solidFill>
            <a:miter/>
          </a:ln>
          <a:effectLst>
            <a:outerShdw blurRad="5508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98" name="Picture 2" descr="https://www.bankgorodov.ru/public/photos/coa/313609_bi.jpg"/>
          <p:cNvPicPr/>
          <p:nvPr/>
        </p:nvPicPr>
        <p:blipFill>
          <a:blip r:embed="rId10"/>
          <a:stretch/>
        </p:blipFill>
        <p:spPr>
          <a:xfrm>
            <a:off x="1767960" y="3938400"/>
            <a:ext cx="404280" cy="576720"/>
          </a:xfrm>
          <a:prstGeom prst="rect">
            <a:avLst/>
          </a:prstGeom>
          <a:ln w="88900" cap="sq">
            <a:solidFill>
              <a:srgbClr val="FFFFFF"/>
            </a:solidFill>
            <a:miter/>
          </a:ln>
          <a:effectLst>
            <a:outerShdw blurRad="5508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199" name="CustomShape 147"/>
          <p:cNvSpPr/>
          <p:nvPr/>
        </p:nvSpPr>
        <p:spPr>
          <a:xfrm>
            <a:off x="2463480" y="3904200"/>
            <a:ext cx="3550320" cy="521766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400" b="1" strike="noStrike" spc="-1" dirty="0">
                <a:solidFill>
                  <a:srgbClr val="10243E"/>
                </a:solidFill>
                <a:latin typeface="Calibri"/>
                <a:ea typeface="DejaVu Sans"/>
              </a:rPr>
              <a:t>городское поселение  Новокубанское – административный центр</a:t>
            </a:r>
            <a:endParaRPr lang="ru-RU" sz="1400" b="1" strike="noStrike" spc="-1" dirty="0">
              <a:latin typeface="Arial"/>
            </a:endParaRPr>
          </a:p>
        </p:txBody>
      </p:sp>
      <p:sp>
        <p:nvSpPr>
          <p:cNvPr id="200" name="CustomShape 148"/>
          <p:cNvSpPr/>
          <p:nvPr/>
        </p:nvSpPr>
        <p:spPr>
          <a:xfrm>
            <a:off x="2264760" y="3204000"/>
            <a:ext cx="4310640" cy="306323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400" b="1" strike="noStrike" spc="-1" dirty="0">
                <a:solidFill>
                  <a:srgbClr val="10243E"/>
                </a:solidFill>
                <a:latin typeface="Calibri"/>
                <a:ea typeface="DejaVu Sans"/>
              </a:rPr>
              <a:t>Муниципальное образование Новокубанский район</a:t>
            </a:r>
            <a:endParaRPr lang="ru-RU" sz="1400" b="1" strike="noStrike" spc="-1" dirty="0">
              <a:latin typeface="Arial"/>
            </a:endParaRPr>
          </a:p>
        </p:txBody>
      </p:sp>
      <p:sp>
        <p:nvSpPr>
          <p:cNvPr id="201" name="CustomShape 149"/>
          <p:cNvSpPr/>
          <p:nvPr/>
        </p:nvSpPr>
        <p:spPr>
          <a:xfrm>
            <a:off x="4014360" y="4883760"/>
            <a:ext cx="2721600" cy="11556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400" b="0" strike="noStrike" spc="-1">
                <a:solidFill>
                  <a:srgbClr val="10243E"/>
                </a:solidFill>
                <a:latin typeface="Calibri"/>
                <a:ea typeface="DejaVu Sans"/>
              </a:rPr>
              <a:t>Бесскорбненское, Верхнекубанское, Ковалевское, Ляпинское, Новосельское, Прикубанское, Прочноокопское, Советское </a:t>
            </a:r>
            <a:endParaRPr lang="ru-RU" sz="1400" b="0" strike="noStrike" spc="-1">
              <a:latin typeface="Arial"/>
            </a:endParaRPr>
          </a:p>
        </p:txBody>
      </p:sp>
      <p:sp>
        <p:nvSpPr>
          <p:cNvPr id="202" name="CustomShape 150"/>
          <p:cNvSpPr/>
          <p:nvPr/>
        </p:nvSpPr>
        <p:spPr>
          <a:xfrm>
            <a:off x="4138560" y="4599360"/>
            <a:ext cx="2538720" cy="306323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400" b="1" strike="noStrike" spc="-1" dirty="0">
                <a:solidFill>
                  <a:srgbClr val="10243E"/>
                </a:solidFill>
                <a:latin typeface="Calibri"/>
                <a:ea typeface="DejaVu Sans"/>
              </a:rPr>
              <a:t>восемь сельских  поселений</a:t>
            </a:r>
            <a:r>
              <a:rPr lang="ru-RU" sz="1400" b="0" strike="noStrike" spc="-1" dirty="0">
                <a:solidFill>
                  <a:srgbClr val="10243E"/>
                </a:solidFill>
                <a:latin typeface="Calibri"/>
                <a:ea typeface="DejaVu Sans"/>
              </a:rPr>
              <a:t>:</a:t>
            </a:r>
            <a:endParaRPr lang="ru-RU" sz="1400" b="0" strike="noStrike" spc="-1" dirty="0">
              <a:latin typeface="Arial"/>
            </a:endParaRPr>
          </a:p>
        </p:txBody>
      </p:sp>
      <p:pic>
        <p:nvPicPr>
          <p:cNvPr id="203" name="Рисунок 240" descr="novokubanskii_rayon_coa.gif"/>
          <p:cNvPicPr/>
          <p:nvPr/>
        </p:nvPicPr>
        <p:blipFill>
          <a:blip r:embed="rId11"/>
          <a:stretch/>
        </p:blipFill>
        <p:spPr>
          <a:xfrm>
            <a:off x="1714680" y="3086640"/>
            <a:ext cx="515880" cy="696600"/>
          </a:xfrm>
          <a:prstGeom prst="rect">
            <a:avLst/>
          </a:prstGeom>
          <a:ln w="0">
            <a:noFill/>
          </a:ln>
        </p:spPr>
      </p:pic>
      <p:grpSp>
        <p:nvGrpSpPr>
          <p:cNvPr id="204" name="Group 151"/>
          <p:cNvGrpSpPr/>
          <p:nvPr/>
        </p:nvGrpSpPr>
        <p:grpSpPr>
          <a:xfrm>
            <a:off x="5566680" y="434160"/>
            <a:ext cx="1276200" cy="807480"/>
            <a:chOff x="5566680" y="434160"/>
            <a:chExt cx="1276200" cy="807480"/>
          </a:xfrm>
        </p:grpSpPr>
        <p:sp>
          <p:nvSpPr>
            <p:cNvPr id="205" name="CustomShape 152"/>
            <p:cNvSpPr/>
            <p:nvPr/>
          </p:nvSpPr>
          <p:spPr>
            <a:xfrm>
              <a:off x="6437520" y="434880"/>
              <a:ext cx="405360" cy="806760"/>
            </a:xfrm>
            <a:custGeom>
              <a:avLst/>
              <a:gdLst/>
              <a:ahLst/>
              <a:cxnLst/>
              <a:rect l="l" t="t" r="r" b="b"/>
              <a:pathLst>
                <a:path w="1811114" h="3624147">
                  <a:moveTo>
                    <a:pt x="378182" y="0"/>
                  </a:moveTo>
                  <a:lnTo>
                    <a:pt x="1811114" y="1812074"/>
                  </a:lnTo>
                  <a:lnTo>
                    <a:pt x="378182" y="3624147"/>
                  </a:lnTo>
                  <a:lnTo>
                    <a:pt x="0" y="3145901"/>
                  </a:lnTo>
                  <a:lnTo>
                    <a:pt x="1054751" y="1812072"/>
                  </a:lnTo>
                  <a:lnTo>
                    <a:pt x="1" y="478244"/>
                  </a:lnTo>
                  <a:close/>
                </a:path>
              </a:pathLst>
            </a:custGeom>
            <a:solidFill>
              <a:srgbClr val="2D5C7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206" name="CustomShape 153"/>
            <p:cNvSpPr/>
            <p:nvPr/>
          </p:nvSpPr>
          <p:spPr>
            <a:xfrm>
              <a:off x="6304320" y="1133280"/>
              <a:ext cx="217440" cy="108360"/>
            </a:xfrm>
            <a:prstGeom prst="trapezoid">
              <a:avLst>
                <a:gd name="adj" fmla="val 79854"/>
              </a:avLst>
            </a:prstGeom>
            <a:solidFill>
              <a:srgbClr val="43778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207" name="CustomShape 154"/>
            <p:cNvSpPr/>
            <p:nvPr/>
          </p:nvSpPr>
          <p:spPr>
            <a:xfrm>
              <a:off x="6219360" y="434880"/>
              <a:ext cx="405360" cy="806760"/>
            </a:xfrm>
            <a:custGeom>
              <a:avLst/>
              <a:gdLst/>
              <a:ahLst/>
              <a:cxnLst/>
              <a:rect l="l" t="t" r="r" b="b"/>
              <a:pathLst>
                <a:path w="1811114" h="3624147">
                  <a:moveTo>
                    <a:pt x="378182" y="0"/>
                  </a:moveTo>
                  <a:lnTo>
                    <a:pt x="1811114" y="1812074"/>
                  </a:lnTo>
                  <a:lnTo>
                    <a:pt x="378182" y="3624147"/>
                  </a:lnTo>
                  <a:lnTo>
                    <a:pt x="0" y="3145901"/>
                  </a:lnTo>
                  <a:lnTo>
                    <a:pt x="1054751" y="1812072"/>
                  </a:lnTo>
                  <a:lnTo>
                    <a:pt x="1" y="478244"/>
                  </a:lnTo>
                  <a:close/>
                </a:path>
              </a:pathLst>
            </a:custGeom>
            <a:solidFill>
              <a:srgbClr val="519A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208" name="CustomShape 155"/>
            <p:cNvSpPr/>
            <p:nvPr/>
          </p:nvSpPr>
          <p:spPr>
            <a:xfrm>
              <a:off x="5784840" y="434880"/>
              <a:ext cx="407520" cy="806760"/>
            </a:xfrm>
            <a:custGeom>
              <a:avLst/>
              <a:gdLst/>
              <a:ahLst/>
              <a:cxnLst/>
              <a:rect l="l" t="t" r="r" b="b"/>
              <a:pathLst>
                <a:path w="1811114" h="3624147">
                  <a:moveTo>
                    <a:pt x="378182" y="0"/>
                  </a:moveTo>
                  <a:lnTo>
                    <a:pt x="1811114" y="1812074"/>
                  </a:lnTo>
                  <a:lnTo>
                    <a:pt x="378182" y="3624147"/>
                  </a:lnTo>
                  <a:lnTo>
                    <a:pt x="0" y="3145901"/>
                  </a:lnTo>
                  <a:lnTo>
                    <a:pt x="1054751" y="1812072"/>
                  </a:lnTo>
                  <a:lnTo>
                    <a:pt x="1" y="478244"/>
                  </a:lnTo>
                  <a:close/>
                </a:path>
              </a:pathLst>
            </a:custGeom>
            <a:solidFill>
              <a:srgbClr val="C2D74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209" name="CustomShape 156"/>
            <p:cNvSpPr/>
            <p:nvPr/>
          </p:nvSpPr>
          <p:spPr>
            <a:xfrm>
              <a:off x="6000840" y="434880"/>
              <a:ext cx="405360" cy="806760"/>
            </a:xfrm>
            <a:custGeom>
              <a:avLst/>
              <a:gdLst/>
              <a:ahLst/>
              <a:cxnLst/>
              <a:rect l="l" t="t" r="r" b="b"/>
              <a:pathLst>
                <a:path w="1811114" h="3624147">
                  <a:moveTo>
                    <a:pt x="378182" y="0"/>
                  </a:moveTo>
                  <a:lnTo>
                    <a:pt x="1811114" y="1812074"/>
                  </a:lnTo>
                  <a:lnTo>
                    <a:pt x="378182" y="3624147"/>
                  </a:lnTo>
                  <a:lnTo>
                    <a:pt x="0" y="3145901"/>
                  </a:lnTo>
                  <a:lnTo>
                    <a:pt x="1054751" y="1812072"/>
                  </a:lnTo>
                  <a:lnTo>
                    <a:pt x="1" y="478244"/>
                  </a:lnTo>
                  <a:close/>
                </a:path>
              </a:pathLst>
            </a:custGeom>
            <a:solidFill>
              <a:srgbClr val="96BCA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210" name="CustomShape 157"/>
            <p:cNvSpPr/>
            <p:nvPr/>
          </p:nvSpPr>
          <p:spPr>
            <a:xfrm>
              <a:off x="5566680" y="434880"/>
              <a:ext cx="405360" cy="806760"/>
            </a:xfrm>
            <a:custGeom>
              <a:avLst/>
              <a:gdLst/>
              <a:ahLst/>
              <a:cxnLst/>
              <a:rect l="l" t="t" r="r" b="b"/>
              <a:pathLst>
                <a:path w="1811114" h="3624147">
                  <a:moveTo>
                    <a:pt x="378182" y="0"/>
                  </a:moveTo>
                  <a:lnTo>
                    <a:pt x="1811114" y="1812074"/>
                  </a:lnTo>
                  <a:lnTo>
                    <a:pt x="378182" y="3624147"/>
                  </a:lnTo>
                  <a:lnTo>
                    <a:pt x="0" y="3145901"/>
                  </a:lnTo>
                  <a:lnTo>
                    <a:pt x="1054751" y="1812072"/>
                  </a:lnTo>
                  <a:lnTo>
                    <a:pt x="1" y="478244"/>
                  </a:lnTo>
                  <a:close/>
                </a:path>
              </a:pathLst>
            </a:custGeom>
            <a:solidFill>
              <a:srgbClr val="EABA2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211" name="CustomShape 158"/>
            <p:cNvSpPr/>
            <p:nvPr/>
          </p:nvSpPr>
          <p:spPr>
            <a:xfrm flipV="1">
              <a:off x="6086160" y="433440"/>
              <a:ext cx="217440" cy="108360"/>
            </a:xfrm>
            <a:prstGeom prst="trapezoid">
              <a:avLst>
                <a:gd name="adj" fmla="val 79854"/>
              </a:avLst>
            </a:prstGeom>
            <a:solidFill>
              <a:srgbClr val="77A8A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212" name="CustomShape 159"/>
            <p:cNvSpPr/>
            <p:nvPr/>
          </p:nvSpPr>
          <p:spPr>
            <a:xfrm flipV="1">
              <a:off x="5651640" y="433440"/>
              <a:ext cx="217440" cy="108360"/>
            </a:xfrm>
            <a:prstGeom prst="trapezoid">
              <a:avLst>
                <a:gd name="adj" fmla="val 79854"/>
              </a:avLst>
            </a:prstGeom>
            <a:solidFill>
              <a:srgbClr val="D0DD7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213" name="CustomShape 160"/>
            <p:cNvSpPr/>
            <p:nvPr/>
          </p:nvSpPr>
          <p:spPr>
            <a:xfrm>
              <a:off x="5870160" y="1133280"/>
              <a:ext cx="217440" cy="108360"/>
            </a:xfrm>
            <a:prstGeom prst="trapezoid">
              <a:avLst>
                <a:gd name="adj" fmla="val 79854"/>
              </a:avLst>
            </a:prstGeom>
            <a:solidFill>
              <a:srgbClr val="B1C29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CustomShape 1"/>
          <p:cNvSpPr/>
          <p:nvPr/>
        </p:nvSpPr>
        <p:spPr>
          <a:xfrm rot="10800000" flipH="1">
            <a:off x="0" y="720"/>
            <a:ext cx="6857280" cy="95904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15" name="CustomShape 2"/>
          <p:cNvSpPr/>
          <p:nvPr/>
        </p:nvSpPr>
        <p:spPr>
          <a:xfrm rot="10800000" flipV="1">
            <a:off x="-118800" y="8100360"/>
            <a:ext cx="6992640" cy="104292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16" name="CustomShape 3"/>
          <p:cNvSpPr/>
          <p:nvPr/>
        </p:nvSpPr>
        <p:spPr>
          <a:xfrm>
            <a:off x="26640" y="126360"/>
            <a:ext cx="4453920" cy="3949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000" b="1" strike="noStrike" spc="-1">
                <a:solidFill>
                  <a:srgbClr val="FFFFFF"/>
                </a:solidFill>
                <a:latin typeface="Segoe UI"/>
                <a:ea typeface="DejaVu Sans"/>
              </a:rPr>
              <a:t>ОСНОВНЫЕ ПАРАМЕТРЫ</a:t>
            </a:r>
            <a:endParaRPr lang="ru-RU" sz="2000" b="0" strike="noStrike" spc="-1">
              <a:latin typeface="Arial"/>
            </a:endParaRPr>
          </a:p>
        </p:txBody>
      </p:sp>
      <p:sp>
        <p:nvSpPr>
          <p:cNvPr id="217" name="CustomShape 5"/>
          <p:cNvSpPr/>
          <p:nvPr/>
        </p:nvSpPr>
        <p:spPr>
          <a:xfrm>
            <a:off x="109800" y="899640"/>
            <a:ext cx="4453920" cy="3333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600" b="1" strike="noStrike" spc="-1">
                <a:solidFill>
                  <a:srgbClr val="215968"/>
                </a:solidFill>
                <a:latin typeface="Segoe UI"/>
                <a:ea typeface="DejaVu Sans"/>
              </a:rPr>
              <a:t>Консолидированный бюджет</a:t>
            </a:r>
            <a:endParaRPr lang="ru-RU" sz="1600" b="0" strike="noStrike" spc="-1">
              <a:latin typeface="Arial"/>
            </a:endParaRPr>
          </a:p>
        </p:txBody>
      </p:sp>
      <p:sp>
        <p:nvSpPr>
          <p:cNvPr id="218" name="CustomShape 6"/>
          <p:cNvSpPr/>
          <p:nvPr/>
        </p:nvSpPr>
        <p:spPr>
          <a:xfrm>
            <a:off x="109800" y="3422942"/>
            <a:ext cx="4453920" cy="3333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600" b="1" strike="noStrike" spc="-1" dirty="0">
                <a:solidFill>
                  <a:srgbClr val="215968"/>
                </a:solidFill>
                <a:latin typeface="Segoe UI"/>
                <a:ea typeface="DejaVu Sans"/>
              </a:rPr>
              <a:t>Районный бюджет</a:t>
            </a:r>
            <a:endParaRPr lang="ru-RU" sz="1600" b="0" strike="noStrike" spc="-1" dirty="0">
              <a:latin typeface="Arial"/>
            </a:endParaRPr>
          </a:p>
        </p:txBody>
      </p:sp>
      <p:sp>
        <p:nvSpPr>
          <p:cNvPr id="219" name="CustomShape 8"/>
          <p:cNvSpPr/>
          <p:nvPr/>
        </p:nvSpPr>
        <p:spPr>
          <a:xfrm>
            <a:off x="5581440" y="960480"/>
            <a:ext cx="942840" cy="2725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200" b="0" strike="noStrike" spc="-1" dirty="0" err="1">
                <a:solidFill>
                  <a:srgbClr val="000000"/>
                </a:solidFill>
                <a:latin typeface="Calibri"/>
                <a:ea typeface="DejaVu Sans"/>
              </a:rPr>
              <a:t>млн.рублей</a:t>
            </a:r>
            <a:endParaRPr lang="ru-RU" sz="1200" b="0" strike="noStrike" spc="-1" dirty="0">
              <a:latin typeface="Arial"/>
            </a:endParaRPr>
          </a:p>
        </p:txBody>
      </p:sp>
      <p:sp>
        <p:nvSpPr>
          <p:cNvPr id="220" name="CustomShape 9"/>
          <p:cNvSpPr/>
          <p:nvPr/>
        </p:nvSpPr>
        <p:spPr>
          <a:xfrm>
            <a:off x="5581440" y="3577618"/>
            <a:ext cx="942840" cy="2725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200" b="0" strike="noStrike" spc="-1" dirty="0" err="1">
                <a:solidFill>
                  <a:srgbClr val="000000"/>
                </a:solidFill>
                <a:latin typeface="Calibri"/>
                <a:ea typeface="DejaVu Sans"/>
              </a:rPr>
              <a:t>млн.рублей</a:t>
            </a:r>
            <a:endParaRPr lang="ru-RU" sz="1200" b="0" strike="noStrike" spc="-1" dirty="0">
              <a:latin typeface="Arial"/>
            </a:endParaRPr>
          </a:p>
        </p:txBody>
      </p:sp>
      <p:sp>
        <p:nvSpPr>
          <p:cNvPr id="221" name="CustomShape 10"/>
          <p:cNvSpPr/>
          <p:nvPr/>
        </p:nvSpPr>
        <p:spPr>
          <a:xfrm>
            <a:off x="3062620" y="7275716"/>
            <a:ext cx="942840" cy="2725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200" b="0" strike="noStrike" spc="-1">
                <a:solidFill>
                  <a:srgbClr val="000000"/>
                </a:solidFill>
                <a:latin typeface="Calibri"/>
                <a:ea typeface="DejaVu Sans"/>
              </a:rPr>
              <a:t>млн.рублей</a:t>
            </a:r>
            <a:endParaRPr lang="ru-RU" sz="1200" b="0" strike="noStrike" spc="-1">
              <a:latin typeface="Arial"/>
            </a:endParaRPr>
          </a:p>
        </p:txBody>
      </p:sp>
      <p:graphicFrame>
        <p:nvGraphicFramePr>
          <p:cNvPr id="222" name="Таблица 3"/>
          <p:cNvGraphicFramePr/>
          <p:nvPr>
            <p:extLst>
              <p:ext uri="{D42A27DB-BD31-4B8C-83A1-F6EECF244321}">
                <p14:modId xmlns:p14="http://schemas.microsoft.com/office/powerpoint/2010/main" val="4252275630"/>
              </p:ext>
            </p:extLst>
          </p:nvPr>
        </p:nvGraphicFramePr>
        <p:xfrm>
          <a:off x="167040" y="1217520"/>
          <a:ext cx="6357240" cy="2262720"/>
        </p:xfrm>
        <a:graphic>
          <a:graphicData uri="http://schemas.openxmlformats.org/drawingml/2006/table">
            <a:tbl>
              <a:tblPr/>
              <a:tblGrid>
                <a:gridCol w="28036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74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39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97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96732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Наименование показателя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Утвержденные бюджетные назначения 2024 года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Исполнено за </a:t>
                      </a:r>
                      <a:r>
                        <a:rPr lang="en-US" sz="11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3</a:t>
                      </a: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 мес. 2024 года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% исполнения годового бюджетного назначения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2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15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chemeClr val="tx1"/>
                          </a:solidFill>
                          <a:latin typeface="Arial"/>
                          <a:ea typeface="DejaVu Sans"/>
                        </a:rPr>
                        <a:t>Доходы всего</a:t>
                      </a:r>
                      <a:endParaRPr lang="ru-RU" sz="1100" b="0" strike="noStrike" spc="-1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3 801,1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691,2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18,2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15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chemeClr val="tx1"/>
                          </a:solidFill>
                          <a:latin typeface="Arial"/>
                          <a:ea typeface="DejaVu Sans"/>
                        </a:rPr>
                        <a:t>Налоговые и неналоговые доходы</a:t>
                      </a:r>
                      <a:endParaRPr lang="ru-RU" sz="1100" b="0" strike="noStrike" spc="-1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1 118,5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252,5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22,6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15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chemeClr val="tx1"/>
                          </a:solidFill>
                          <a:latin typeface="Arial"/>
                          <a:ea typeface="DejaVu Sans"/>
                        </a:rPr>
                        <a:t>Безвозмездные поступления</a:t>
                      </a:r>
                      <a:endParaRPr lang="ru-RU" sz="1100" b="0" strike="noStrike" spc="-1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2 682,6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438,8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16,4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1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15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chemeClr val="tx1"/>
                          </a:solidFill>
                          <a:latin typeface="Arial"/>
                          <a:ea typeface="DejaVu Sans"/>
                        </a:rPr>
                        <a:t>Расходы всего</a:t>
                      </a:r>
                      <a:endParaRPr lang="ru-RU" sz="1100" b="0" strike="noStrike" spc="-1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4 038,6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654,7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16,2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2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26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chemeClr val="tx1"/>
                          </a:solidFill>
                          <a:latin typeface="Arial"/>
                          <a:ea typeface="DejaVu Sans"/>
                        </a:rPr>
                        <a:t>Дефицит (-)/ профицит (+)</a:t>
                      </a:r>
                      <a:endParaRPr lang="ru-RU" sz="1100" b="0" strike="noStrike" spc="-1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-237,4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36,6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х</a:t>
                      </a:r>
                    </a:p>
                  </a:txBody>
                  <a:tcPr marL="7620" marR="7620" marT="7620" marB="0" anchor="b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1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223" name="Таблица 4"/>
          <p:cNvGraphicFramePr/>
          <p:nvPr>
            <p:extLst>
              <p:ext uri="{D42A27DB-BD31-4B8C-83A1-F6EECF244321}">
                <p14:modId xmlns:p14="http://schemas.microsoft.com/office/powerpoint/2010/main" val="175374494"/>
              </p:ext>
            </p:extLst>
          </p:nvPr>
        </p:nvGraphicFramePr>
        <p:xfrm>
          <a:off x="167040" y="3853800"/>
          <a:ext cx="6357240" cy="2453760"/>
        </p:xfrm>
        <a:graphic>
          <a:graphicData uri="http://schemas.openxmlformats.org/drawingml/2006/table">
            <a:tbl>
              <a:tblPr/>
              <a:tblGrid>
                <a:gridCol w="28036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74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39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97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09044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Наименование показателя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Утвержденные бюджетные назначения 2024 года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Исполнено за </a:t>
                      </a:r>
                      <a:r>
                        <a:rPr lang="en-US" sz="11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3</a:t>
                      </a: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 мес. 2024 года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100" b="0" strike="noStrike" spc="-1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% исполнения</a:t>
                      </a:r>
                      <a:endParaRPr lang="ru-RU" sz="1100" b="0" strike="noStrike" spc="-1">
                        <a:latin typeface="Arial"/>
                      </a:endParaRPr>
                    </a:p>
                  </a:txBody>
                  <a:tcPr marL="7560" marR="756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2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25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chemeClr val="tx1"/>
                          </a:solidFill>
                          <a:latin typeface="Arial"/>
                          <a:ea typeface="DejaVu Sans"/>
                        </a:rPr>
                        <a:t>Доходы всего</a:t>
                      </a:r>
                      <a:endParaRPr lang="ru-RU" sz="1100" b="0" strike="noStrike" spc="-1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3 136,2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576,7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18,4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25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chemeClr val="tx1"/>
                          </a:solidFill>
                          <a:latin typeface="Arial"/>
                          <a:ea typeface="DejaVu Sans"/>
                        </a:rPr>
                        <a:t>Налоговые и неналоговые доходы</a:t>
                      </a:r>
                      <a:endParaRPr lang="ru-RU" sz="1100" b="0" strike="noStrike" spc="-1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697,5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149,6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21,4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25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chemeClr val="tx1"/>
                          </a:solidFill>
                          <a:latin typeface="Arial"/>
                          <a:ea typeface="DejaVu Sans"/>
                        </a:rPr>
                        <a:t>Безвозмездные поступления</a:t>
                      </a:r>
                      <a:endParaRPr lang="ru-RU" sz="1100" b="0" strike="noStrike" spc="-1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2 438,7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427,1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17,5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1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25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chemeClr val="tx1"/>
                          </a:solidFill>
                          <a:latin typeface="Arial"/>
                          <a:ea typeface="DejaVu Sans"/>
                        </a:rPr>
                        <a:t>Расходы всего</a:t>
                      </a:r>
                      <a:endParaRPr lang="ru-RU" sz="1100" b="0" strike="noStrike" spc="-1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3 326,8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554,0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16,7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2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32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chemeClr val="tx1"/>
                          </a:solidFill>
                          <a:latin typeface="Arial"/>
                          <a:ea typeface="DejaVu Sans"/>
                        </a:rPr>
                        <a:t>Дефицит (-)/ профицит (+)</a:t>
                      </a:r>
                      <a:endParaRPr lang="ru-RU" sz="1100" b="0" strike="noStrike" spc="-1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-190,6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22,7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х</a:t>
                      </a:r>
                    </a:p>
                  </a:txBody>
                  <a:tcPr marL="7620" marR="7620" marT="7620" marB="0" anchor="b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7" name="TextBox 16">
            <a:extLst>
              <a:ext uri="{FF2B5EF4-FFF2-40B4-BE49-F238E27FC236}">
                <a16:creationId xmlns:a16="http://schemas.microsoft.com/office/drawing/2014/main" id="{3758B4C3-D433-494E-A3A6-A45A41EE0909}"/>
              </a:ext>
            </a:extLst>
          </p:cNvPr>
          <p:cNvSpPr txBox="1"/>
          <p:nvPr/>
        </p:nvSpPr>
        <p:spPr>
          <a:xfrm>
            <a:off x="3459480" y="6400426"/>
            <a:ext cx="33985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>
                <a:latin typeface="+mj-lt"/>
              </a:rPr>
              <a:t>МУНИЦИПАЛЬНЫЙ</a:t>
            </a:r>
            <a:r>
              <a:rPr lang="ru-RU" sz="1200" b="1" baseline="0" dirty="0">
                <a:latin typeface="+mj-lt"/>
              </a:rPr>
              <a:t> ДОЛГ МУНИЦИПАЛЬНОГО ОБРАЗОВАНИЯ НОВОКУБАНСКИЙ РАЙОН</a:t>
            </a:r>
            <a:endParaRPr lang="ru-RU" sz="1200" b="1" dirty="0">
              <a:latin typeface="+mj-lt"/>
            </a:endParaRPr>
          </a:p>
        </p:txBody>
      </p:sp>
      <p:graphicFrame>
        <p:nvGraphicFramePr>
          <p:cNvPr id="2" name="Таблица 1">
            <a:extLst>
              <a:ext uri="{FF2B5EF4-FFF2-40B4-BE49-F238E27FC236}">
                <a16:creationId xmlns:a16="http://schemas.microsoft.com/office/drawing/2014/main" id="{42E8A756-5D45-4B96-8257-EA6A16BA8A1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5094721"/>
              </p:ext>
            </p:extLst>
          </p:nvPr>
        </p:nvGraphicFramePr>
        <p:xfrm>
          <a:off x="4316973" y="7983630"/>
          <a:ext cx="2207307" cy="5214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57969">
                  <a:extLst>
                    <a:ext uri="{9D8B030D-6E8A-4147-A177-3AD203B41FA5}">
                      <a16:colId xmlns:a16="http://schemas.microsoft.com/office/drawing/2014/main" val="2277949693"/>
                    </a:ext>
                  </a:extLst>
                </a:gridCol>
                <a:gridCol w="1149338">
                  <a:extLst>
                    <a:ext uri="{9D8B030D-6E8A-4147-A177-3AD203B41FA5}">
                      <a16:colId xmlns:a16="http://schemas.microsoft.com/office/drawing/2014/main" val="154307641"/>
                    </a:ext>
                  </a:extLst>
                </a:gridCol>
              </a:tblGrid>
              <a:tr h="260730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</a:rPr>
                        <a:t>на 01.01.2024г.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 dirty="0">
                          <a:effectLst/>
                        </a:rPr>
                        <a:t>0,0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236618205"/>
                  </a:ext>
                </a:extLst>
              </a:tr>
              <a:tr h="260730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</a:rPr>
                        <a:t>на 01.0</a:t>
                      </a:r>
                      <a:r>
                        <a:rPr lang="en-US" sz="1100" u="none" strike="noStrike" dirty="0">
                          <a:effectLst/>
                        </a:rPr>
                        <a:t>4</a:t>
                      </a:r>
                      <a:r>
                        <a:rPr lang="ru-RU" sz="1100" u="none" strike="noStrike" dirty="0">
                          <a:effectLst/>
                        </a:rPr>
                        <a:t>.2024г.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 dirty="0">
                          <a:effectLst/>
                        </a:rPr>
                        <a:t>0,0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353980544"/>
                  </a:ext>
                </a:extLst>
              </a:tr>
            </a:tbl>
          </a:graphicData>
        </a:graphic>
      </p:graphicFrame>
      <p:graphicFrame>
        <p:nvGraphicFramePr>
          <p:cNvPr id="15" name="Диаграмма 14">
            <a:extLst>
              <a:ext uri="{FF2B5EF4-FFF2-40B4-BE49-F238E27FC236}">
                <a16:creationId xmlns:a16="http://schemas.microsoft.com/office/drawing/2014/main" id="{00000000-0008-0000-0200-00000A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43544505"/>
              </p:ext>
            </p:extLst>
          </p:nvPr>
        </p:nvGraphicFramePr>
        <p:xfrm>
          <a:off x="0" y="6307560"/>
          <a:ext cx="4213654" cy="28357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CustomShape 1"/>
          <p:cNvSpPr/>
          <p:nvPr/>
        </p:nvSpPr>
        <p:spPr>
          <a:xfrm rot="10800000" flipH="1">
            <a:off x="0" y="720"/>
            <a:ext cx="6857280" cy="95904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27" name="CustomShape 2"/>
          <p:cNvSpPr/>
          <p:nvPr/>
        </p:nvSpPr>
        <p:spPr>
          <a:xfrm rot="10800000" flipV="1">
            <a:off x="-118800" y="8244360"/>
            <a:ext cx="6992640" cy="89892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29" name="CustomShape 3"/>
          <p:cNvSpPr/>
          <p:nvPr/>
        </p:nvSpPr>
        <p:spPr>
          <a:xfrm>
            <a:off x="26640" y="0"/>
            <a:ext cx="4453920" cy="5767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600" b="1" strike="noStrike" spc="-1">
                <a:solidFill>
                  <a:srgbClr val="FFFFFF"/>
                </a:solidFill>
                <a:latin typeface="Calibri"/>
                <a:ea typeface="DejaVu Sans"/>
              </a:rPr>
              <a:t>ДИНАМИКА ПОСТУПЛЕНИЯ НАЛОГОВЫХ И НЕНАЛОГОВЫХ ДОХОДОВ</a:t>
            </a:r>
            <a:endParaRPr lang="ru-RU" sz="1600" b="0" strike="noStrike" spc="-1">
              <a:latin typeface="Arial"/>
            </a:endParaRPr>
          </a:p>
        </p:txBody>
      </p:sp>
      <p:sp>
        <p:nvSpPr>
          <p:cNvPr id="230" name="CustomShape 4"/>
          <p:cNvSpPr/>
          <p:nvPr/>
        </p:nvSpPr>
        <p:spPr>
          <a:xfrm>
            <a:off x="1201680" y="827640"/>
            <a:ext cx="4453920" cy="3337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600" b="1" strike="noStrike" spc="-1">
                <a:solidFill>
                  <a:srgbClr val="000000"/>
                </a:solidFill>
                <a:latin typeface="Calibri"/>
                <a:ea typeface="DejaVu Sans"/>
              </a:rPr>
              <a:t>В консолидированный районный бюджет</a:t>
            </a:r>
            <a:endParaRPr lang="ru-RU" sz="1600" b="0" strike="noStrike" spc="-1">
              <a:latin typeface="Arial"/>
            </a:endParaRPr>
          </a:p>
        </p:txBody>
      </p:sp>
      <p:sp>
        <p:nvSpPr>
          <p:cNvPr id="231" name="CustomShape 5"/>
          <p:cNvSpPr/>
          <p:nvPr/>
        </p:nvSpPr>
        <p:spPr>
          <a:xfrm>
            <a:off x="1238040" y="4860000"/>
            <a:ext cx="4453920" cy="3337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600" b="1" strike="noStrike" spc="-1">
                <a:solidFill>
                  <a:srgbClr val="000000"/>
                </a:solidFill>
                <a:latin typeface="Calibri"/>
                <a:ea typeface="DejaVu Sans"/>
              </a:rPr>
              <a:t>В районный бюджет</a:t>
            </a:r>
            <a:endParaRPr lang="ru-RU" sz="1600" b="0" strike="noStrike" spc="-1">
              <a:latin typeface="Arial"/>
            </a:endParaRPr>
          </a:p>
        </p:txBody>
      </p:sp>
      <p:graphicFrame>
        <p:nvGraphicFramePr>
          <p:cNvPr id="9" name="Диаграмма 8">
            <a:extLst>
              <a:ext uri="{FF2B5EF4-FFF2-40B4-BE49-F238E27FC236}">
                <a16:creationId xmlns:a16="http://schemas.microsoft.com/office/drawing/2014/main" id="{00000000-0008-0000-03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36540370"/>
              </p:ext>
            </p:extLst>
          </p:nvPr>
        </p:nvGraphicFramePr>
        <p:xfrm>
          <a:off x="-1" y="959761"/>
          <a:ext cx="6873841" cy="39002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1" name="Диаграмма 10">
            <a:extLst>
              <a:ext uri="{FF2B5EF4-FFF2-40B4-BE49-F238E27FC236}">
                <a16:creationId xmlns:a16="http://schemas.microsoft.com/office/drawing/2014/main" id="{00000000-0008-0000-04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65274528"/>
              </p:ext>
            </p:extLst>
          </p:nvPr>
        </p:nvGraphicFramePr>
        <p:xfrm>
          <a:off x="-1" y="4992121"/>
          <a:ext cx="6858002" cy="41518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CustomShape 1"/>
          <p:cNvSpPr/>
          <p:nvPr/>
        </p:nvSpPr>
        <p:spPr>
          <a:xfrm rot="10800000" flipH="1">
            <a:off x="0" y="720"/>
            <a:ext cx="6857280" cy="95904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34" name="CustomShape 2"/>
          <p:cNvSpPr/>
          <p:nvPr/>
        </p:nvSpPr>
        <p:spPr>
          <a:xfrm rot="10800000" flipV="1">
            <a:off x="-118800" y="8100360"/>
            <a:ext cx="6992640" cy="104292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35" name="CustomShape 3"/>
          <p:cNvSpPr/>
          <p:nvPr/>
        </p:nvSpPr>
        <p:spPr>
          <a:xfrm>
            <a:off x="26640" y="126360"/>
            <a:ext cx="4121640" cy="583321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600" b="1" strike="noStrike" spc="-1" dirty="0">
                <a:solidFill>
                  <a:srgbClr val="FFFFFF"/>
                </a:solidFill>
                <a:latin typeface="Segoe UI"/>
                <a:ea typeface="DejaVu Sans"/>
              </a:rPr>
              <a:t>НАЛОГОВЫЕ И НЕНАЛОГОВЫЕ ДОХОДЫ</a:t>
            </a:r>
            <a:endParaRPr lang="ru-RU" sz="1600" b="0" strike="noStrike" spc="-1" dirty="0">
              <a:latin typeface="Arial"/>
            </a:endParaRPr>
          </a:p>
        </p:txBody>
      </p:sp>
      <p:sp>
        <p:nvSpPr>
          <p:cNvPr id="236" name="CustomShape 7"/>
          <p:cNvSpPr/>
          <p:nvPr/>
        </p:nvSpPr>
        <p:spPr>
          <a:xfrm>
            <a:off x="5694103" y="4190221"/>
            <a:ext cx="942840" cy="2725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200" b="0" strike="noStrike" spc="-1" dirty="0" err="1">
                <a:solidFill>
                  <a:srgbClr val="000000"/>
                </a:solidFill>
                <a:latin typeface="Calibri"/>
                <a:ea typeface="DejaVu Sans"/>
              </a:rPr>
              <a:t>млн.рублей</a:t>
            </a:r>
            <a:endParaRPr lang="ru-RU" sz="1200" b="0" strike="noStrike" spc="-1" dirty="0">
              <a:latin typeface="Arial"/>
            </a:endParaRPr>
          </a:p>
        </p:txBody>
      </p:sp>
      <p:sp>
        <p:nvSpPr>
          <p:cNvPr id="237" name="CustomShape 8"/>
          <p:cNvSpPr/>
          <p:nvPr/>
        </p:nvSpPr>
        <p:spPr>
          <a:xfrm>
            <a:off x="5694103" y="6725700"/>
            <a:ext cx="942840" cy="2725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200" b="0" strike="noStrike" spc="-1" dirty="0" err="1">
                <a:solidFill>
                  <a:srgbClr val="000000"/>
                </a:solidFill>
                <a:latin typeface="Calibri"/>
                <a:ea typeface="DejaVu Sans"/>
              </a:rPr>
              <a:t>млн.рублей</a:t>
            </a:r>
            <a:endParaRPr lang="ru-RU" sz="1200" b="0" strike="noStrike" spc="-1" dirty="0">
              <a:latin typeface="Arial"/>
            </a:endParaRPr>
          </a:p>
        </p:txBody>
      </p:sp>
      <p:graphicFrame>
        <p:nvGraphicFramePr>
          <p:cNvPr id="2" name="Таблица 1">
            <a:extLst>
              <a:ext uri="{FF2B5EF4-FFF2-40B4-BE49-F238E27FC236}">
                <a16:creationId xmlns:a16="http://schemas.microsoft.com/office/drawing/2014/main" id="{17D79CE7-77CC-4822-9B10-B27584D2BF1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060254"/>
              </p:ext>
            </p:extLst>
          </p:nvPr>
        </p:nvGraphicFramePr>
        <p:xfrm>
          <a:off x="5694103" y="4462741"/>
          <a:ext cx="965200" cy="1386688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965200">
                  <a:extLst>
                    <a:ext uri="{9D8B030D-6E8A-4147-A177-3AD203B41FA5}">
                      <a16:colId xmlns:a16="http://schemas.microsoft.com/office/drawing/2014/main" val="2350059322"/>
                    </a:ext>
                  </a:extLst>
                </a:gridCol>
              </a:tblGrid>
              <a:tr h="346672"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111,0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572457937"/>
                  </a:ext>
                </a:extLst>
              </a:tr>
              <a:tr h="346672"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99,8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274494581"/>
                  </a:ext>
                </a:extLst>
              </a:tr>
              <a:tr h="346672"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438,8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708598182"/>
                  </a:ext>
                </a:extLst>
              </a:tr>
              <a:tr h="346672"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41,6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626229090"/>
                  </a:ext>
                </a:extLst>
              </a:tr>
            </a:tbl>
          </a:graphicData>
        </a:graphic>
      </p:graphicFrame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id="{49D429D0-F446-43BC-8887-F3B6E499317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1270887"/>
              </p:ext>
            </p:extLst>
          </p:nvPr>
        </p:nvGraphicFramePr>
        <p:xfrm>
          <a:off x="5694103" y="6998220"/>
          <a:ext cx="965200" cy="173624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965200">
                  <a:extLst>
                    <a:ext uri="{9D8B030D-6E8A-4147-A177-3AD203B41FA5}">
                      <a16:colId xmlns:a16="http://schemas.microsoft.com/office/drawing/2014/main" val="752080722"/>
                    </a:ext>
                  </a:extLst>
                </a:gridCol>
              </a:tblGrid>
              <a:tr h="350166"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81,7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442338425"/>
                  </a:ext>
                </a:extLst>
              </a:tr>
              <a:tr h="350166"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38,3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263123523"/>
                  </a:ext>
                </a:extLst>
              </a:tr>
              <a:tr h="350166"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10,3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666124407"/>
                  </a:ext>
                </a:extLst>
              </a:tr>
              <a:tr h="335576"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427,1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775261626"/>
                  </a:ext>
                </a:extLst>
              </a:tr>
              <a:tr h="350166"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19,3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678287926"/>
                  </a:ext>
                </a:extLst>
              </a:tr>
            </a:tbl>
          </a:graphicData>
        </a:graphic>
      </p:graphicFrame>
      <p:graphicFrame>
        <p:nvGraphicFramePr>
          <p:cNvPr id="16" name="Диаграмма 15">
            <a:extLst>
              <a:ext uri="{FF2B5EF4-FFF2-40B4-BE49-F238E27FC236}">
                <a16:creationId xmlns:a16="http://schemas.microsoft.com/office/drawing/2014/main" id="{00000000-0008-0000-01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96442389"/>
              </p:ext>
            </p:extLst>
          </p:nvPr>
        </p:nvGraphicFramePr>
        <p:xfrm>
          <a:off x="0" y="605482"/>
          <a:ext cx="6857280" cy="27788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8" name="Диаграмма 17">
            <a:extLst>
              <a:ext uri="{FF2B5EF4-FFF2-40B4-BE49-F238E27FC236}">
                <a16:creationId xmlns:a16="http://schemas.microsoft.com/office/drawing/2014/main" id="{00000000-0008-0000-0600-000004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02354145"/>
              </p:ext>
            </p:extLst>
          </p:nvPr>
        </p:nvGraphicFramePr>
        <p:xfrm>
          <a:off x="-258983" y="3210692"/>
          <a:ext cx="6164992" cy="29312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40" name="CustomShape 9"/>
          <p:cNvSpPr/>
          <p:nvPr/>
        </p:nvSpPr>
        <p:spPr>
          <a:xfrm>
            <a:off x="1144620" y="4768505"/>
            <a:ext cx="942840" cy="460211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200" b="1" i="0" u="none" strike="noStrike" dirty="0">
                <a:solidFill>
                  <a:srgbClr val="000000"/>
                </a:solidFill>
                <a:effectLst/>
                <a:latin typeface="+mj-lt"/>
              </a:rPr>
              <a:t>691,3</a:t>
            </a:r>
          </a:p>
          <a:p>
            <a:pPr algn="ctr">
              <a:lnSpc>
                <a:spcPct val="100000"/>
              </a:lnSpc>
            </a:pPr>
            <a:r>
              <a:rPr lang="ru-RU" sz="1200" b="1" strike="noStrike" spc="-1" dirty="0" err="1">
                <a:solidFill>
                  <a:srgbClr val="000000"/>
                </a:solidFill>
                <a:latin typeface="+mj-lt"/>
                <a:ea typeface="DejaVu Sans"/>
              </a:rPr>
              <a:t>млн.руб</a:t>
            </a:r>
            <a:r>
              <a:rPr lang="ru-RU" sz="1200" b="1" strike="noStrike" spc="-1" dirty="0">
                <a:solidFill>
                  <a:srgbClr val="000000"/>
                </a:solidFill>
                <a:latin typeface="+mj-lt"/>
                <a:ea typeface="DejaVu Sans"/>
              </a:rPr>
              <a:t>.</a:t>
            </a:r>
            <a:endParaRPr lang="ru-RU" sz="1200" b="0" strike="noStrike" spc="-1" dirty="0">
              <a:latin typeface="+mj-lt"/>
            </a:endParaRPr>
          </a:p>
        </p:txBody>
      </p:sp>
      <p:graphicFrame>
        <p:nvGraphicFramePr>
          <p:cNvPr id="19" name="Диаграмма 18">
            <a:extLst>
              <a:ext uri="{FF2B5EF4-FFF2-40B4-BE49-F238E27FC236}">
                <a16:creationId xmlns:a16="http://schemas.microsoft.com/office/drawing/2014/main" id="{00000000-0008-0000-0600-000005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42801431"/>
              </p:ext>
            </p:extLst>
          </p:nvPr>
        </p:nvGraphicFramePr>
        <p:xfrm>
          <a:off x="-258984" y="6050101"/>
          <a:ext cx="6041945" cy="33410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41" name="CustomShape 4"/>
          <p:cNvSpPr/>
          <p:nvPr/>
        </p:nvSpPr>
        <p:spPr>
          <a:xfrm>
            <a:off x="1194834" y="7664391"/>
            <a:ext cx="892626" cy="460211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200" b="1" i="0" u="none" strike="noStrike" dirty="0">
                <a:solidFill>
                  <a:srgbClr val="000000"/>
                </a:solidFill>
                <a:effectLst/>
              </a:rPr>
              <a:t>576,8</a:t>
            </a:r>
          </a:p>
          <a:p>
            <a:pPr algn="ctr">
              <a:lnSpc>
                <a:spcPct val="100000"/>
              </a:lnSpc>
            </a:pPr>
            <a:r>
              <a:rPr lang="ru-RU" sz="1200" b="1" dirty="0"/>
              <a:t> </a:t>
            </a:r>
            <a:r>
              <a:rPr lang="ru-RU" sz="1200" b="1" strike="noStrike" spc="-1" dirty="0" err="1">
                <a:solidFill>
                  <a:srgbClr val="000000"/>
                </a:solidFill>
                <a:ea typeface="DejaVu Sans"/>
              </a:rPr>
              <a:t>млн.руб</a:t>
            </a:r>
            <a:r>
              <a:rPr lang="ru-RU" sz="1200" b="1" strike="noStrike" spc="-1" dirty="0">
                <a:solidFill>
                  <a:srgbClr val="000000"/>
                </a:solidFill>
                <a:ea typeface="DejaVu Sans"/>
              </a:rPr>
              <a:t>.</a:t>
            </a:r>
            <a:endParaRPr lang="ru-RU" sz="1200" b="0" strike="noStrike" spc="-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CustomShape 1"/>
          <p:cNvSpPr/>
          <p:nvPr/>
        </p:nvSpPr>
        <p:spPr>
          <a:xfrm rot="10800000" flipH="1">
            <a:off x="0" y="720"/>
            <a:ext cx="6857280" cy="95904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46" name="CustomShape 2"/>
          <p:cNvSpPr/>
          <p:nvPr/>
        </p:nvSpPr>
        <p:spPr>
          <a:xfrm rot="10800000" flipV="1">
            <a:off x="-118800" y="8100360"/>
            <a:ext cx="6992640" cy="104292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47" name="CustomShape 3"/>
          <p:cNvSpPr/>
          <p:nvPr/>
        </p:nvSpPr>
        <p:spPr>
          <a:xfrm>
            <a:off x="235440" y="33480"/>
            <a:ext cx="4453920" cy="6998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000" b="1" strike="noStrike" spc="-1">
                <a:solidFill>
                  <a:srgbClr val="FFFFFF"/>
                </a:solidFill>
                <a:latin typeface="Segoe UI"/>
                <a:ea typeface="DejaVu Sans"/>
              </a:rPr>
              <a:t>Исполнение расходной </a:t>
            </a:r>
            <a:endParaRPr lang="ru-RU" sz="20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2000" b="1" strike="noStrike" spc="-1">
                <a:solidFill>
                  <a:srgbClr val="FFFFFF"/>
                </a:solidFill>
                <a:latin typeface="Segoe UI"/>
                <a:ea typeface="DejaVu Sans"/>
              </a:rPr>
              <a:t>части</a:t>
            </a:r>
            <a:endParaRPr lang="ru-RU" sz="2000" b="0" strike="noStrike" spc="-1">
              <a:latin typeface="Arial"/>
            </a:endParaRPr>
          </a:p>
        </p:txBody>
      </p:sp>
      <p:sp>
        <p:nvSpPr>
          <p:cNvPr id="248" name="CustomShape 4"/>
          <p:cNvSpPr/>
          <p:nvPr/>
        </p:nvSpPr>
        <p:spPr>
          <a:xfrm>
            <a:off x="208440" y="777600"/>
            <a:ext cx="6532200" cy="4251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22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Консолидированный бюджет Новокубанского района</a:t>
            </a:r>
            <a:endParaRPr lang="ru-RU" sz="2200" b="0" strike="noStrike" spc="-1">
              <a:latin typeface="Arial"/>
            </a:endParaRPr>
          </a:p>
        </p:txBody>
      </p:sp>
      <p:graphicFrame>
        <p:nvGraphicFramePr>
          <p:cNvPr id="249" name="Table 5"/>
          <p:cNvGraphicFramePr/>
          <p:nvPr>
            <p:extLst>
              <p:ext uri="{D42A27DB-BD31-4B8C-83A1-F6EECF244321}">
                <p14:modId xmlns:p14="http://schemas.microsoft.com/office/powerpoint/2010/main" val="2639796081"/>
              </p:ext>
            </p:extLst>
          </p:nvPr>
        </p:nvGraphicFramePr>
        <p:xfrm>
          <a:off x="208440" y="1289160"/>
          <a:ext cx="6440400" cy="6887099"/>
        </p:xfrm>
        <a:graphic>
          <a:graphicData uri="http://schemas.openxmlformats.org/drawingml/2006/table">
            <a:tbl>
              <a:tblPr/>
              <a:tblGrid>
                <a:gridCol w="354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6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98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30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23813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1" strike="noStrike" spc="-1" dirty="0">
                          <a:solidFill>
                            <a:srgbClr val="FFFFFF"/>
                          </a:solidFill>
                          <a:latin typeface="Times New Roman"/>
                          <a:ea typeface="DejaVu Sans"/>
                        </a:rPr>
                        <a:t>Наименование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1" strike="noStrike" spc="-1" dirty="0">
                          <a:solidFill>
                            <a:srgbClr val="FFFFFF"/>
                          </a:solidFill>
                          <a:latin typeface="Times New Roman"/>
                          <a:ea typeface="DejaVu Sans"/>
                        </a:rPr>
                        <a:t>Утверждено бюджетных назначений     на 2024 год, </a:t>
                      </a:r>
                      <a:endParaRPr lang="ru-RU" sz="1200" b="0" strike="noStrike" spc="-1" dirty="0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1" strike="noStrike" spc="-1" dirty="0">
                          <a:solidFill>
                            <a:srgbClr val="FFFFFF"/>
                          </a:solidFill>
                          <a:latin typeface="Times New Roman"/>
                          <a:ea typeface="DejaVu Sans"/>
                        </a:rPr>
                        <a:t>млн. руб.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270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1" strike="noStrike" spc="-1" dirty="0">
                          <a:solidFill>
                            <a:srgbClr val="FFFFFF"/>
                          </a:solidFill>
                          <a:latin typeface="Times New Roman"/>
                          <a:ea typeface="DejaVu Sans"/>
                        </a:rPr>
                        <a:t>Исполнено      за январь- март 2024 года, </a:t>
                      </a:r>
                      <a:endParaRPr lang="ru-RU" sz="1200" b="0" strike="noStrike" spc="-1" dirty="0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1" strike="noStrike" spc="-1" dirty="0">
                          <a:solidFill>
                            <a:srgbClr val="FFFFFF"/>
                          </a:solidFill>
                          <a:latin typeface="Times New Roman"/>
                          <a:ea typeface="DejaVu Sans"/>
                        </a:rPr>
                        <a:t>млн. руб.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270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1" strike="noStrike" spc="-1" dirty="0">
                          <a:solidFill>
                            <a:srgbClr val="FFFFFF"/>
                          </a:solidFill>
                          <a:latin typeface="Times New Roman"/>
                          <a:ea typeface="DejaVu Sans"/>
                        </a:rPr>
                        <a:t>% исполнения годовых бюджетных назначений 2024 года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270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3394"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ВСЕГО РАСХОДОВ</a:t>
                      </a:r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, в том числе: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4 062,9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679,9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16,7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6318"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ОБЩЕГОСУДАРСТВЕННЫЕ ВОПРОСЫ</a:t>
                      </a:r>
                    </a:p>
                  </a:txBody>
                  <a:tcPr marL="7620" marR="7620" marT="7620" marB="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346,0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73,1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21,1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6060"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НАЦИОНАЛЬНАЯ ОБОРОНА</a:t>
                      </a:r>
                    </a:p>
                  </a:txBody>
                  <a:tcPr marL="7620" marR="7620" marT="7620" marB="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6,0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16,7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60889"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НАЦИОНАЛЬНАЯ БЕЗОПАСНОСТЬ И ПРАВООХРАНИТЕЛЬНАЯ ДЕЯТЕЛЬНОСТЬ</a:t>
                      </a:r>
                    </a:p>
                  </a:txBody>
                  <a:tcPr marL="7620" marR="7620" marT="7620" marB="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44,8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8,3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18,5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6318"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НАЦИОНАЛЬНАЯ ЭКОНОМИКА</a:t>
                      </a:r>
                    </a:p>
                  </a:txBody>
                  <a:tcPr marL="7620" marR="7620" marT="7620" marB="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140,7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16,6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11,8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6727"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ЖИЛИЩНО-КОММУНАЛЬНОЕ ХОЗЯЙСТВО</a:t>
                      </a:r>
                    </a:p>
                  </a:txBody>
                  <a:tcPr marL="7620" marR="7620" marT="7620" marB="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450,4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18,7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4,2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46060"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ОБРАЗОВАНИЕ</a:t>
                      </a:r>
                    </a:p>
                  </a:txBody>
                  <a:tcPr marL="7620" marR="7620" marT="7620" marB="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2 383,8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421,2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17,7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96318"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КУЛЬТУРА И КИНЕМАТОГРАФИЯ</a:t>
                      </a:r>
                    </a:p>
                  </a:txBody>
                  <a:tcPr marL="7620" marR="7620" marT="7620" marB="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204,0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47,8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23,4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46060"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ЗДРАВООХРАНЕНИЕ</a:t>
                      </a:r>
                    </a:p>
                  </a:txBody>
                  <a:tcPr marL="7620" marR="7620" marT="7620" marB="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63,5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19,3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30,4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46060"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СОЦИАЛЬНАЯ ПОЛИТИКА</a:t>
                      </a:r>
                    </a:p>
                  </a:txBody>
                  <a:tcPr marL="7620" marR="7620" marT="7620" marB="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246,0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52,5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21,3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48729"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ФИЗИЧЕСКАЯ КУЛЬТУРА И СПОРТ</a:t>
                      </a:r>
                    </a:p>
                  </a:txBody>
                  <a:tcPr marL="7620" marR="7620" marT="7620" marB="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169,4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18,8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11,1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679197"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ОБСЛУЖИВАНИЕ ГОСУДАРСТВЕННОГО И МУНИЦИПАЛЬНОГО ДОЛГА</a:t>
                      </a:r>
                    </a:p>
                  </a:txBody>
                  <a:tcPr marL="7620" marR="7620" marT="7620" marB="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23,1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566835"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МЕЖБЮДЖЕТНЫЕ ТРАНСФЕРТЫ</a:t>
                      </a:r>
                    </a:p>
                  </a:txBody>
                  <a:tcPr marL="7620" marR="7620" marT="7620" marB="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7,0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2,3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32,9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CustomShape 1"/>
          <p:cNvSpPr/>
          <p:nvPr/>
        </p:nvSpPr>
        <p:spPr>
          <a:xfrm rot="10800000" flipH="1">
            <a:off x="-360" y="360"/>
            <a:ext cx="6857640" cy="95940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48" name="CustomShape 2"/>
          <p:cNvSpPr/>
          <p:nvPr/>
        </p:nvSpPr>
        <p:spPr>
          <a:xfrm rot="10800000" flipV="1">
            <a:off x="-119160" y="8100720"/>
            <a:ext cx="6993000" cy="104328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49" name="CustomShape 3"/>
          <p:cNvSpPr/>
          <p:nvPr/>
        </p:nvSpPr>
        <p:spPr>
          <a:xfrm>
            <a:off x="235440" y="33480"/>
            <a:ext cx="4454280" cy="7002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000" b="1" strike="noStrike" spc="-1">
                <a:solidFill>
                  <a:srgbClr val="FFFFFF"/>
                </a:solidFill>
                <a:latin typeface="Segoe UI"/>
              </a:rPr>
              <a:t>Исполнение расходной </a:t>
            </a:r>
            <a:endParaRPr lang="ru-RU" sz="20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2000" b="1" strike="noStrike" spc="-1">
                <a:solidFill>
                  <a:srgbClr val="FFFFFF"/>
                </a:solidFill>
                <a:latin typeface="Segoe UI"/>
              </a:rPr>
              <a:t>части</a:t>
            </a:r>
            <a:endParaRPr lang="ru-RU" sz="2000" b="0" strike="noStrike" spc="-1">
              <a:latin typeface="Arial"/>
            </a:endParaRPr>
          </a:p>
        </p:txBody>
      </p:sp>
      <p:sp>
        <p:nvSpPr>
          <p:cNvPr id="250" name="CustomShape 4"/>
          <p:cNvSpPr/>
          <p:nvPr/>
        </p:nvSpPr>
        <p:spPr>
          <a:xfrm>
            <a:off x="208440" y="777600"/>
            <a:ext cx="6532560" cy="4255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2200" b="0" strike="noStrike" spc="-1" dirty="0">
                <a:latin typeface="Times New Roman"/>
              </a:rPr>
              <a:t>Консолидированный бюджет Новокубанского района</a:t>
            </a:r>
            <a:endParaRPr lang="ru-RU" sz="2200" b="0" strike="noStrike" spc="-1" dirty="0">
              <a:latin typeface="Arial"/>
            </a:endParaRPr>
          </a:p>
        </p:txBody>
      </p:sp>
      <p:graphicFrame>
        <p:nvGraphicFramePr>
          <p:cNvPr id="8" name="Диаграмма 1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82786253"/>
              </p:ext>
            </p:extLst>
          </p:nvPr>
        </p:nvGraphicFramePr>
        <p:xfrm>
          <a:off x="-597051" y="-2146135"/>
          <a:ext cx="8424421" cy="73421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Диаграмма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86934846"/>
              </p:ext>
            </p:extLst>
          </p:nvPr>
        </p:nvGraphicFramePr>
        <p:xfrm>
          <a:off x="46080" y="1511230"/>
          <a:ext cx="6857280" cy="60485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CustomShape 1"/>
          <p:cNvSpPr/>
          <p:nvPr/>
        </p:nvSpPr>
        <p:spPr>
          <a:xfrm rot="10800000" flipH="1">
            <a:off x="-360" y="360"/>
            <a:ext cx="6857640" cy="95940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53" name="CustomShape 2"/>
          <p:cNvSpPr/>
          <p:nvPr/>
        </p:nvSpPr>
        <p:spPr>
          <a:xfrm rot="10800000" flipV="1">
            <a:off x="-119160" y="8100720"/>
            <a:ext cx="6993000" cy="104328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54" name="CustomShape 3"/>
          <p:cNvSpPr/>
          <p:nvPr/>
        </p:nvSpPr>
        <p:spPr>
          <a:xfrm>
            <a:off x="235440" y="33480"/>
            <a:ext cx="4454280" cy="7002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000" b="1" strike="noStrike" spc="-1">
                <a:solidFill>
                  <a:srgbClr val="FFFFFF"/>
                </a:solidFill>
                <a:latin typeface="Segoe UI"/>
              </a:rPr>
              <a:t>Исполнение расходной </a:t>
            </a:r>
            <a:endParaRPr lang="ru-RU" sz="20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2000" b="1" strike="noStrike" spc="-1">
                <a:solidFill>
                  <a:srgbClr val="FFFFFF"/>
                </a:solidFill>
                <a:latin typeface="Segoe UI"/>
              </a:rPr>
              <a:t>части</a:t>
            </a:r>
            <a:endParaRPr lang="ru-RU" sz="2000" b="0" strike="noStrike" spc="-1">
              <a:latin typeface="Arial"/>
            </a:endParaRPr>
          </a:p>
        </p:txBody>
      </p:sp>
      <p:sp>
        <p:nvSpPr>
          <p:cNvPr id="255" name="CustomShape 4"/>
          <p:cNvSpPr/>
          <p:nvPr/>
        </p:nvSpPr>
        <p:spPr>
          <a:xfrm>
            <a:off x="583920" y="372600"/>
            <a:ext cx="6013080" cy="7606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2200" b="0" strike="noStrike" spc="-1">
                <a:solidFill>
                  <a:srgbClr val="000000"/>
                </a:solidFill>
                <a:latin typeface="Times New Roman"/>
              </a:rPr>
              <a:t>Исполнение муниципальных программ Новокубанского района</a:t>
            </a:r>
            <a:endParaRPr lang="ru-RU" sz="2200" b="0" strike="noStrike" spc="-1">
              <a:latin typeface="Arial"/>
            </a:endParaRPr>
          </a:p>
        </p:txBody>
      </p:sp>
      <p:sp>
        <p:nvSpPr>
          <p:cNvPr id="258" name="CustomShape 7"/>
          <p:cNvSpPr/>
          <p:nvPr/>
        </p:nvSpPr>
        <p:spPr>
          <a:xfrm>
            <a:off x="390293" y="7697880"/>
            <a:ext cx="6206707" cy="691043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300" b="0" strike="noStrike" spc="-1" dirty="0">
                <a:solidFill>
                  <a:srgbClr val="000000"/>
                </a:solidFill>
                <a:latin typeface="Times New Roman"/>
              </a:rPr>
              <a:t>За январь-март 2024 года муниципальные программы Новокубанского района исполнены в сумме 593,0 млн. руб., что составляет 15,9 % от утвержденных бюджетных назначений</a:t>
            </a:r>
            <a:endParaRPr lang="ru-RU" sz="1300" b="0" strike="noStrike" spc="-1" dirty="0">
              <a:latin typeface="Arial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7638687"/>
              </p:ext>
            </p:extLst>
          </p:nvPr>
        </p:nvGraphicFramePr>
        <p:xfrm>
          <a:off x="389467" y="1298881"/>
          <a:ext cx="6207535" cy="6116411"/>
        </p:xfrm>
        <a:graphic>
          <a:graphicData uri="http://schemas.openxmlformats.org/drawingml/2006/table">
            <a:tbl>
              <a:tblPr/>
              <a:tblGrid>
                <a:gridCol w="40148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044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8815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13591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программа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Исполнено за январь-март 2024 год, млн. руб.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испол-нения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Развитие образования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383,8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22,3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Социальная поддержка граждан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6,4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20,7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Дети Кубани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45,9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21,6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526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Комплексное и устойчивое развитие в сфере строительства, архитектуры и дорожного хозяйства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28,5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3,9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Развитие жилищно-коммунального хозяйства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18,1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5,3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Обеспечение безопасности населения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24,7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19,6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913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Развитие культуры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60,5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23,8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Развитие физической культуры и массового спорта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11,0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9,2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Экономическое развитие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1,3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20,0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Развитие муниципальной службы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0,03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6,0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Молодежь Кубани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2,4 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17,6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Информационное обеспечение жителей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1,7 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22,7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Информатизация администрации МО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2,3 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21,3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Доступная среда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10,0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45526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Управление муниципальным имуществом и земельными ресурсами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1,9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24,7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Управление муниципальными финансами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2,3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32,9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438921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Формирование современной городской среды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0,4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0,4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45526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Развитие сельского хозяйства и регулирование рынков сельскохозяйственной продукции, сырья и продовольствия на территории муниципального образования Новокубанский район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0,9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Материально-техническое и программное обеспечение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1,5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28,8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ИТОГО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593,0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15,9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8469</TotalTime>
  <Words>655</Words>
  <Application>Microsoft Office PowerPoint</Application>
  <PresentationFormat>Экран (4:3)</PresentationFormat>
  <Paragraphs>288</Paragraphs>
  <Slides>7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4" baseType="lpstr">
      <vt:lpstr>Arial</vt:lpstr>
      <vt:lpstr>Calibri</vt:lpstr>
      <vt:lpstr>Segoe UI</vt:lpstr>
      <vt:lpstr>Symbol</vt:lpstr>
      <vt:lpstr>Times New Roman</vt:lpstr>
      <vt:lpstr>Wingdings</vt:lpstr>
      <vt:lpstr>Office Theme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Финансовое управление администрации МО Новокубанский район</dc:title>
  <dc:subject/>
  <dc:creator>Соляник Елена Станиславовна</dc:creator>
  <dc:description/>
  <cp:lastModifiedBy>Синельников Александр</cp:lastModifiedBy>
  <cp:revision>1007</cp:revision>
  <cp:lastPrinted>2021-06-28T07:36:31Z</cp:lastPrinted>
  <dcterms:modified xsi:type="dcterms:W3CDTF">2024-05-21T08:36:53Z</dcterms:modified>
  <dc:language>ru-RU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HiddenSlides">
    <vt:i4>0</vt:i4>
  </property>
  <property fmtid="{D5CDD505-2E9C-101B-9397-08002B2CF9AE}" pid="3" name="HyperlinksChanged">
    <vt:bool>false</vt:bool>
  </property>
  <property fmtid="{D5CDD505-2E9C-101B-9397-08002B2CF9AE}" pid="4" name="LinksUpToDate">
    <vt:bool>false</vt:bool>
  </property>
  <property fmtid="{D5CDD505-2E9C-101B-9397-08002B2CF9AE}" pid="5" name="MMClips">
    <vt:i4>0</vt:i4>
  </property>
  <property fmtid="{D5CDD505-2E9C-101B-9397-08002B2CF9AE}" pid="6" name="Notes">
    <vt:i4>1</vt:i4>
  </property>
  <property fmtid="{D5CDD505-2E9C-101B-9397-08002B2CF9AE}" pid="7" name="PresentationFormat">
    <vt:lpwstr>Экран (4:3)</vt:lpwstr>
  </property>
  <property fmtid="{D5CDD505-2E9C-101B-9397-08002B2CF9AE}" pid="8" name="ScaleCrop">
    <vt:bool>false</vt:bool>
  </property>
  <property fmtid="{D5CDD505-2E9C-101B-9397-08002B2CF9AE}" pid="9" name="ShareDoc">
    <vt:bool>false</vt:bool>
  </property>
  <property fmtid="{D5CDD505-2E9C-101B-9397-08002B2CF9AE}" pid="10" name="Slides">
    <vt:i4>7</vt:i4>
  </property>
</Properties>
</file>