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04" autoAdjust="0"/>
    <p:restoredTop sz="95226" autoAdjust="0"/>
  </p:normalViewPr>
  <p:slideViewPr>
    <p:cSldViewPr snapToGrid="0" showGuides="1">
      <p:cViewPr varScale="1">
        <p:scale>
          <a:sx n="62" d="100"/>
          <a:sy n="62" d="100"/>
        </p:scale>
        <p:origin x="2866" y="62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4.24\&#1050;&#1088;&#1072;&#1089;&#1086;&#1090;&#1072;%202024%20-%203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4.24\&#1050;&#1088;&#1072;&#1089;&#1086;&#1090;&#1072;%202024%20-%203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4.24\&#1050;&#1088;&#1072;&#1089;&#1086;&#1090;&#1072;%202024%20-%203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4.24\&#1050;&#1088;&#1072;&#1089;&#1086;&#1090;&#1072;%202024%20-%203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4.24\&#1050;&#1088;&#1072;&#1089;&#1086;&#1090;&#1072;%202024%20-%203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4.24\&#1050;&#1088;&#1072;&#1089;&#1086;&#1090;&#1072;%202024%20-%203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1304748799972662"/>
          <c:y val="4.931763361685920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78199918645429"/>
          <c:y val="0.5715811152017829"/>
          <c:w val="0.70569059538348411"/>
          <c:h val="0.2516933970913912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'Мун долг'!$B$3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долг'!$A$4:$A$5</c:f>
              <c:strCache>
                <c:ptCount val="2"/>
                <c:pt idx="0">
                  <c:v>на 01.01.2024г.</c:v>
                </c:pt>
                <c:pt idx="1">
                  <c:v>на 01.04.2024г.</c:v>
                </c:pt>
              </c:strCache>
              <c:extLst/>
            </c:strRef>
          </c:cat>
          <c:val>
            <c:numRef>
              <c:f>'Мун долг'!$B$4:$B$5</c:f>
              <c:numCache>
                <c:formatCode>#\ ##0.0</c:formatCode>
                <c:ptCount val="2"/>
                <c:pt idx="0">
                  <c:v>27</c:v>
                </c:pt>
                <c:pt idx="1">
                  <c:v>23.3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1E3-4090-A768-BC29C03D62FA}"/>
            </c:ext>
          </c:extLst>
        </c:ser>
        <c:ser>
          <c:idx val="1"/>
          <c:order val="1"/>
          <c:tx>
            <c:strRef>
              <c:f>'Мун долг'!$C$3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долг'!$A$4:$A$5</c:f>
              <c:strCache>
                <c:ptCount val="2"/>
                <c:pt idx="0">
                  <c:v>на 01.01.2024г.</c:v>
                </c:pt>
                <c:pt idx="1">
                  <c:v>на 01.04.2024г.</c:v>
                </c:pt>
              </c:strCache>
              <c:extLst/>
            </c:strRef>
          </c:cat>
          <c:val>
            <c:numRef>
              <c:f>'Мун долг'!$C$4:$C$5</c:f>
              <c:numCache>
                <c:formatCode>#\ ##0.0</c:formatCode>
                <c:ptCount val="2"/>
                <c:pt idx="0">
                  <c:v>14</c:v>
                </c:pt>
                <c:pt idx="1">
                  <c:v>14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A1E3-4090-A768-BC29C03D62FA}"/>
            </c:ext>
          </c:extLst>
        </c:ser>
        <c:ser>
          <c:idx val="2"/>
          <c:order val="2"/>
          <c:tx>
            <c:strRef>
              <c:f>'Мун долг'!$D$3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долг'!$A$4:$A$5</c:f>
              <c:strCache>
                <c:ptCount val="2"/>
                <c:pt idx="0">
                  <c:v>на 01.01.2024г.</c:v>
                </c:pt>
                <c:pt idx="1">
                  <c:v>на 01.04.2024г.</c:v>
                </c:pt>
              </c:strCache>
              <c:extLst/>
            </c:strRef>
          </c:cat>
          <c:val>
            <c:numRef>
              <c:f>'Мун долг'!$D$4:$D$5</c:f>
              <c:numCache>
                <c:formatCode>#\ ##0.0</c:formatCode>
                <c:ptCount val="2"/>
                <c:pt idx="0">
                  <c:v>0</c:v>
                </c:pt>
                <c:pt idx="1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A1E3-4090-A768-BC29C03D62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9325056"/>
        <c:axId val="59335040"/>
      </c:barChart>
      <c:catAx>
        <c:axId val="593250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59335040"/>
        <c:crosses val="autoZero"/>
        <c:auto val="1"/>
        <c:lblAlgn val="ctr"/>
        <c:lblOffset val="100"/>
        <c:noMultiLvlLbl val="0"/>
      </c:catAx>
      <c:valAx>
        <c:axId val="59335040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593250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9160054432566183E-3"/>
          <c:y val="0.28860077863822947"/>
          <c:w val="0.85283070866141741"/>
          <c:h val="0.2076954001100250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156719643295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4.5927330667378356E-3"/>
                  <c:y val="8.52308051746213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49-4B40-A171-85096F82F1A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конс'!$B$2:$D$2</c:f>
              <c:numCache>
                <c:formatCode>#\ ##0.0</c:formatCode>
                <c:ptCount val="3"/>
                <c:pt idx="0">
                  <c:v>59.24489715</c:v>
                </c:pt>
                <c:pt idx="1">
                  <c:v>99.297623389999998</c:v>
                </c:pt>
                <c:pt idx="2">
                  <c:v>93.978740829999978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49-4B40-A171-85096F82F1A7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2.8066377849317086E-17"/>
                  <c:y val="0.1522397030466149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49-4B40-A171-85096F82F1A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31.906479170000001</c:v>
                </c:pt>
                <c:pt idx="1">
                  <c:v>-6.95140885</c:v>
                </c:pt>
                <c:pt idx="2">
                  <c:v>143.74389579999999</c:v>
                </c:pt>
                <c:pt idx="3">
                  <c:v>119.35719683999999</c:v>
                </c:pt>
                <c:pt idx="4">
                  <c:v>61.887074810000001</c:v>
                </c:pt>
                <c:pt idx="5">
                  <c:v>89.319944839999977</c:v>
                </c:pt>
                <c:pt idx="6">
                  <c:v>148.15206398000001</c:v>
                </c:pt>
                <c:pt idx="7">
                  <c:v>48.238956809999969</c:v>
                </c:pt>
                <c:pt idx="8">
                  <c:v>115.22403219999997</c:v>
                </c:pt>
                <c:pt idx="9">
                  <c:v>150.49070164000003</c:v>
                </c:pt>
                <c:pt idx="10">
                  <c:v>119.27633099000002</c:v>
                </c:pt>
                <c:pt idx="11">
                  <c:v>147.39340672999998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49-4B40-A171-85096F82F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97777920"/>
        <c:axId val="100237312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2023 году</c:v>
                </c:pt>
              </c:strCache>
            </c:strRef>
          </c:tx>
          <c:dLbls>
            <c:dLbl>
              <c:idx val="0"/>
              <c:layout>
                <c:manualLayout>
                  <c:x val="-1.6461512535268213E-2"/>
                  <c:y val="-3.65429817636937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49-4B40-A171-85096F82F1A7}"/>
                </c:ext>
              </c:extLst>
            </c:dLbl>
            <c:dLbl>
              <c:idx val="1"/>
              <c:layout>
                <c:manualLayout>
                  <c:x val="-6.2652593857502784E-2"/>
                  <c:y val="-3.27465285107902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49-4B40-A171-85096F82F1A7}"/>
                </c:ext>
              </c:extLst>
            </c:dLbl>
            <c:dLbl>
              <c:idx val="2"/>
              <c:layout>
                <c:manualLayout>
                  <c:x val="-7.1845654274002246E-2"/>
                  <c:y val="-2.3898123975669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49-4B40-A171-85096F82F1A7}"/>
                </c:ext>
              </c:extLst>
            </c:dLbl>
            <c:dLbl>
              <c:idx val="4"/>
              <c:layout>
                <c:manualLayout>
                  <c:x val="-3.3601086054798959E-2"/>
                  <c:y val="-4.9766585591128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49-4B40-A171-85096F82F1A7}"/>
                </c:ext>
              </c:extLst>
            </c:dLbl>
            <c:dLbl>
              <c:idx val="5"/>
              <c:layout>
                <c:manualLayout>
                  <c:x val="-4.1277700750050023E-2"/>
                  <c:y val="-5.57630634151915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49-4B40-A171-85096F82F1A7}"/>
                </c:ext>
              </c:extLst>
            </c:dLbl>
            <c:dLbl>
              <c:idx val="6"/>
              <c:layout>
                <c:manualLayout>
                  <c:x val="-4.9637077652387729E-2"/>
                  <c:y val="-3.8017483611291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49-4B40-A171-85096F82F1A7}"/>
                </c:ext>
              </c:extLst>
            </c:dLbl>
            <c:dLbl>
              <c:idx val="7"/>
              <c:layout>
                <c:manualLayout>
                  <c:x val="-3.0528294490383943E-2"/>
                  <c:y val="-7.3411101751775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49-4B40-A171-85096F82F1A7}"/>
                </c:ext>
              </c:extLst>
            </c:dLbl>
            <c:dLbl>
              <c:idx val="8"/>
              <c:layout>
                <c:manualLayout>
                  <c:x val="-3.0529861564658568E-2"/>
                  <c:y val="-3.8114792837019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F49-4B40-A171-85096F82F1A7}"/>
                </c:ext>
              </c:extLst>
            </c:dLbl>
            <c:dLbl>
              <c:idx val="9"/>
              <c:layout>
                <c:manualLayout>
                  <c:x val="-5.3509197641095151E-2"/>
                  <c:y val="2.96742045319159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F49-4B40-A171-85096F82F1A7}"/>
                </c:ext>
              </c:extLst>
            </c:dLbl>
            <c:dLbl>
              <c:idx val="10"/>
              <c:layout>
                <c:manualLayout>
                  <c:x val="-4.8914897500082571E-2"/>
                  <c:y val="-6.72200054762566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F49-4B40-A171-85096F82F1A7}"/>
                </c:ext>
              </c:extLst>
            </c:dLbl>
            <c:dLbl>
              <c:idx val="11"/>
              <c:layout>
                <c:manualLayout>
                  <c:x val="-5.0464704716841564E-2"/>
                  <c:y val="5.0661294221631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F49-4B40-A171-85096F82F1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65.734153105285401</c:v>
                </c:pt>
                <c:pt idx="1">
                  <c:v>-10.262215144944603</c:v>
                </c:pt>
                <c:pt idx="2">
                  <c:v>150.40873251634775</c:v>
                </c:pt>
                <c:pt idx="3">
                  <c:v>160.5558558668796</c:v>
                </c:pt>
                <c:pt idx="4">
                  <c:v>96.368555750656128</c:v>
                </c:pt>
                <c:pt idx="5">
                  <c:v>126.45582845901424</c:v>
                </c:pt>
                <c:pt idx="6">
                  <c:v>149.44813493668292</c:v>
                </c:pt>
                <c:pt idx="7">
                  <c:v>63.830712416780443</c:v>
                </c:pt>
                <c:pt idx="8">
                  <c:v>145.62554296950805</c:v>
                </c:pt>
                <c:pt idx="9">
                  <c:v>136.90163527447646</c:v>
                </c:pt>
                <c:pt idx="10">
                  <c:v>104.54636802003341</c:v>
                </c:pt>
                <c:pt idx="11">
                  <c:v>104.24035408276062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8F49-4B40-A171-85096F82F1A7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2024году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F49-4B40-A171-85096F82F1A7}"/>
                </c:ext>
              </c:extLst>
            </c:dLbl>
            <c:dLbl>
              <c:idx val="1"/>
              <c:layout>
                <c:manualLayout>
                  <c:x val="-1.1339108363668275E-2"/>
                  <c:y val="-1.69329664845195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F49-4B40-A171-85096F82F1A7}"/>
                </c:ext>
              </c:extLst>
            </c:dLbl>
            <c:dLbl>
              <c:idx val="2"/>
              <c:layout>
                <c:manualLayout>
                  <c:x val="-9.082883040567695E-3"/>
                  <c:y val="-4.44519690719231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F49-4B40-A171-85096F82F1A7}"/>
                </c:ext>
              </c:extLst>
            </c:dLbl>
            <c:dLbl>
              <c:idx val="3"/>
              <c:layout>
                <c:manualLayout>
                  <c:x val="-2.8190099128296852E-2"/>
                  <c:y val="-2.89744606247159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F49-4B40-A171-85096F82F1A7}"/>
                </c:ext>
              </c:extLst>
            </c:dLbl>
            <c:dLbl>
              <c:idx val="4"/>
              <c:layout>
                <c:manualLayout>
                  <c:x val="-1.8975702392825981E-2"/>
                  <c:y val="-4.7493869402658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F49-4B40-A171-85096F82F1A7}"/>
                </c:ext>
              </c:extLst>
            </c:dLbl>
            <c:dLbl>
              <c:idx val="5"/>
              <c:layout>
                <c:manualLayout>
                  <c:x val="-2.5918323606623911E-2"/>
                  <c:y val="3.8040707770176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F49-4B40-A171-85096F82F1A7}"/>
                </c:ext>
              </c:extLst>
            </c:dLbl>
            <c:dLbl>
              <c:idx val="6"/>
              <c:layout>
                <c:manualLayout>
                  <c:x val="3.1689858160489945E-3"/>
                  <c:y val="-2.6847592154043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F49-4B40-A171-85096F82F1A7}"/>
                </c:ext>
              </c:extLst>
            </c:dLbl>
            <c:dLbl>
              <c:idx val="7"/>
              <c:layout>
                <c:manualLayout>
                  <c:x val="-2.8161168526301655E-2"/>
                  <c:y val="-8.28874875431417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F49-4B40-A171-85096F82F1A7}"/>
                </c:ext>
              </c:extLst>
            </c:dLbl>
            <c:dLbl>
              <c:idx val="9"/>
              <c:layout>
                <c:manualLayout>
                  <c:x val="-3.432004400039676E-2"/>
                  <c:y val="3.267235387881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F49-4B40-A171-85096F82F1A7}"/>
                </c:ext>
              </c:extLst>
            </c:dLbl>
            <c:dLbl>
              <c:idx val="10"/>
              <c:layout>
                <c:manualLayout>
                  <c:x val="-3.0559756520053608E-2"/>
                  <c:y val="4.6494533845844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F49-4B40-A171-85096F82F1A7}"/>
                </c:ext>
              </c:extLst>
            </c:dLbl>
            <c:dLbl>
              <c:idx val="11"/>
              <c:layout>
                <c:manualLayout>
                  <c:x val="-4.5867252115853872E-2"/>
                  <c:y val="-6.0270504559086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F49-4B40-A171-85096F82F1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конс'!$B$5:$D$5</c:f>
              <c:numCache>
                <c:formatCode>0.0</c:formatCode>
                <c:ptCount val="3"/>
                <c:pt idx="0">
                  <c:v>185.68296688061054</c:v>
                </c:pt>
                <c:pt idx="1">
                  <c:v>1428.4532176524187</c:v>
                </c:pt>
                <c:pt idx="2">
                  <c:v>65.379291626239606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8F49-4B40-A171-85096F82F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239232"/>
        <c:axId val="100240768"/>
      </c:lineChart>
      <c:catAx>
        <c:axId val="9777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0237312"/>
        <c:crosses val="autoZero"/>
        <c:auto val="1"/>
        <c:lblAlgn val="ctr"/>
        <c:lblOffset val="100"/>
        <c:noMultiLvlLbl val="0"/>
      </c:catAx>
      <c:valAx>
        <c:axId val="100237312"/>
        <c:scaling>
          <c:orientation val="minMax"/>
          <c:max val="155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97777920"/>
        <c:crosses val="autoZero"/>
        <c:crossBetween val="between"/>
      </c:valAx>
      <c:catAx>
        <c:axId val="1002392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0240768"/>
        <c:crosses val="autoZero"/>
        <c:auto val="1"/>
        <c:lblAlgn val="ctr"/>
        <c:lblOffset val="100"/>
        <c:noMultiLvlLbl val="0"/>
      </c:catAx>
      <c:valAx>
        <c:axId val="100240768"/>
        <c:scaling>
          <c:orientation val="minMax"/>
          <c:max val="190"/>
          <c:min val="-2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00239232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2.785379396430657E-17"/>
                  <c:y val="2.13506697219002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A9-44E8-9F16-29968A38E215}"/>
                </c:ext>
              </c:extLst>
            </c:dLbl>
            <c:dLbl>
              <c:idx val="11"/>
              <c:layout>
                <c:manualLayout>
                  <c:x val="0"/>
                  <c:y val="0.174881159969180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A9-44E8-9F16-29968A38E21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район'!$B$2:$D$2</c:f>
              <c:numCache>
                <c:formatCode>#\ ##0.0</c:formatCode>
                <c:ptCount val="3"/>
                <c:pt idx="0">
                  <c:v>40.379569000000004</c:v>
                </c:pt>
                <c:pt idx="1">
                  <c:v>51.632329740000003</c:v>
                </c:pt>
                <c:pt idx="2">
                  <c:v>57.550386199999998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A9-44E8-9F16-29968A38E215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1.5193154036569803E-3"/>
                  <c:y val="0.1255825898929474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A9-44E8-9F16-29968A38E21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26.929254</c:v>
                </c:pt>
                <c:pt idx="1">
                  <c:v>-8.7103705600000012</c:v>
                </c:pt>
                <c:pt idx="2">
                  <c:v>84.727688420000021</c:v>
                </c:pt>
                <c:pt idx="3">
                  <c:v>87.035072069999998</c:v>
                </c:pt>
                <c:pt idx="4">
                  <c:v>43.53174709999999</c:v>
                </c:pt>
                <c:pt idx="5">
                  <c:v>50.865869030000027</c:v>
                </c:pt>
                <c:pt idx="6">
                  <c:v>93.053199900000024</c:v>
                </c:pt>
                <c:pt idx="7">
                  <c:v>54.42443432999999</c:v>
                </c:pt>
                <c:pt idx="8">
                  <c:v>87.747060489999996</c:v>
                </c:pt>
                <c:pt idx="9">
                  <c:v>80.768433519999988</c:v>
                </c:pt>
                <c:pt idx="10">
                  <c:v>62.641480110000003</c:v>
                </c:pt>
                <c:pt idx="11">
                  <c:v>91.320413259999995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A9-44E8-9F16-29968A38E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00961664"/>
        <c:axId val="100971648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2023 году</c:v>
                </c:pt>
              </c:strCache>
            </c:strRef>
          </c:tx>
          <c:dLbls>
            <c:dLbl>
              <c:idx val="0"/>
              <c:layout>
                <c:manualLayout>
                  <c:x val="-3.6555446398791838E-2"/>
                  <c:y val="-5.1278319779020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A9-44E8-9F16-29968A38E215}"/>
                </c:ext>
              </c:extLst>
            </c:dLbl>
            <c:dLbl>
              <c:idx val="1"/>
              <c:layout>
                <c:manualLayout>
                  <c:x val="-3.1791734637089383E-2"/>
                  <c:y val="-0.112119491206328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3A9-44E8-9F16-29968A38E215}"/>
                </c:ext>
              </c:extLst>
            </c:dLbl>
            <c:dLbl>
              <c:idx val="2"/>
              <c:layout>
                <c:manualLayout>
                  <c:x val="-6.9782156489965136E-2"/>
                  <c:y val="-1.29718645338750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A9-44E8-9F16-29968A38E215}"/>
                </c:ext>
              </c:extLst>
            </c:dLbl>
            <c:dLbl>
              <c:idx val="4"/>
              <c:layout>
                <c:manualLayout>
                  <c:x val="-1.1235397225610441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3A9-44E8-9F16-29968A38E215}"/>
                </c:ext>
              </c:extLst>
            </c:dLbl>
            <c:dLbl>
              <c:idx val="5"/>
              <c:layout>
                <c:manualLayout>
                  <c:x val="-3.7876533013168463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3A9-44E8-9F16-29968A38E215}"/>
                </c:ext>
              </c:extLst>
            </c:dLbl>
            <c:dLbl>
              <c:idx val="6"/>
              <c:layout>
                <c:manualLayout>
                  <c:x val="-5.5295543931662923E-2"/>
                  <c:y val="-1.55141113716302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3A9-44E8-9F16-29968A38E215}"/>
                </c:ext>
              </c:extLst>
            </c:dLbl>
            <c:dLbl>
              <c:idx val="7"/>
              <c:layout>
                <c:manualLayout>
                  <c:x val="-3.1799271398540593E-2"/>
                  <c:y val="-6.63590481267344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3A9-44E8-9F16-29968A38E215}"/>
                </c:ext>
              </c:extLst>
            </c:dLbl>
            <c:dLbl>
              <c:idx val="8"/>
              <c:layout>
                <c:manualLayout>
                  <c:x val="-2.5722009783912786E-2"/>
                  <c:y val="-3.3309839235916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3A9-44E8-9F16-29968A38E215}"/>
                </c:ext>
              </c:extLst>
            </c:dLbl>
            <c:dLbl>
              <c:idx val="9"/>
              <c:layout>
                <c:manualLayout>
                  <c:x val="-5.0031056242424467E-2"/>
                  <c:y val="2.00773443569426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3A9-44E8-9F16-29968A38E215}"/>
                </c:ext>
              </c:extLst>
            </c:dLbl>
            <c:dLbl>
              <c:idx val="10"/>
              <c:layout>
                <c:manualLayout>
                  <c:x val="-3.1799271398540593E-2"/>
                  <c:y val="-4.347882658693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3A9-44E8-9F16-29968A38E215}"/>
                </c:ext>
              </c:extLst>
            </c:dLbl>
            <c:dLbl>
              <c:idx val="11"/>
              <c:layout>
                <c:manualLayout>
                  <c:x val="-4.2434479224139572E-2"/>
                  <c:y val="2.5161838032453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3A9-44E8-9F16-29968A38E21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90.687532799264616</c:v>
                </c:pt>
                <c:pt idx="1">
                  <c:v>-18.670403891815983</c:v>
                </c:pt>
                <c:pt idx="2">
                  <c:v>138.86057857412575</c:v>
                </c:pt>
                <c:pt idx="3">
                  <c:v>183.29944608120016</c:v>
                </c:pt>
                <c:pt idx="4">
                  <c:v>97.74672905102797</c:v>
                </c:pt>
                <c:pt idx="5">
                  <c:v>100.95903141444577</c:v>
                </c:pt>
                <c:pt idx="6">
                  <c:v>149.87619536601079</c:v>
                </c:pt>
                <c:pt idx="7">
                  <c:v>101.87364820254152</c:v>
                </c:pt>
                <c:pt idx="8">
                  <c:v>164.48181906938854</c:v>
                </c:pt>
                <c:pt idx="9">
                  <c:v>133.80054702435237</c:v>
                </c:pt>
                <c:pt idx="10">
                  <c:v>114.64916070280286</c:v>
                </c:pt>
                <c:pt idx="11">
                  <c:v>96.17323478660883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63A9-44E8-9F16-29968A38E215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2024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2560929332932013E-2"/>
                  <c:y val="3.0555004512988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3A9-44E8-9F16-29968A38E215}"/>
                </c:ext>
              </c:extLst>
            </c:dLbl>
            <c:dLbl>
              <c:idx val="1"/>
              <c:layout>
                <c:manualLayout>
                  <c:x val="-5.9633727749207202E-3"/>
                  <c:y val="-3.0767592398161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3A9-44E8-9F16-29968A38E215}"/>
                </c:ext>
              </c:extLst>
            </c:dLbl>
            <c:dLbl>
              <c:idx val="2"/>
              <c:layout>
                <c:manualLayout>
                  <c:x val="2.0384945936148749E-4"/>
                  <c:y val="-2.25018600012187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3A9-44E8-9F16-29968A38E215}"/>
                </c:ext>
              </c:extLst>
            </c:dLbl>
            <c:dLbl>
              <c:idx val="4"/>
              <c:layout>
                <c:manualLayout>
                  <c:x val="-2.7241325187569655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3A9-44E8-9F16-29968A38E215}"/>
                </c:ext>
              </c:extLst>
            </c:dLbl>
            <c:dLbl>
              <c:idx val="6"/>
              <c:layout>
                <c:manualLayout>
                  <c:x val="-1.0528855747342985E-2"/>
                  <c:y val="-1.80563582093854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3A9-44E8-9F16-29968A38E215}"/>
                </c:ext>
              </c:extLst>
            </c:dLbl>
            <c:dLbl>
              <c:idx val="7"/>
              <c:layout>
                <c:manualLayout>
                  <c:x val="-3.1799271398540593E-2"/>
                  <c:y val="-5.1105567100203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3A9-44E8-9F16-29968A38E215}"/>
                </c:ext>
              </c:extLst>
            </c:dLbl>
            <c:dLbl>
              <c:idx val="9"/>
              <c:layout>
                <c:manualLayout>
                  <c:x val="-1.2048171150999964E-2"/>
                  <c:y val="-3.58520860736719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3A9-44E8-9F16-29968A38E215}"/>
                </c:ext>
              </c:extLst>
            </c:dLbl>
            <c:dLbl>
              <c:idx val="10"/>
              <c:layout>
                <c:manualLayout>
                  <c:x val="-7.4902249400289125E-3"/>
                  <c:y val="1.49928506814322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3A9-44E8-9F16-29968A38E215}"/>
                </c:ext>
              </c:extLst>
            </c:dLbl>
            <c:dLbl>
              <c:idx val="11"/>
              <c:layout>
                <c:manualLayout>
                  <c:x val="-1.8125432765627995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3A9-44E8-9F16-29968A38E21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район'!$B$5:$D$5</c:f>
              <c:numCache>
                <c:formatCode>0.0</c:formatCode>
                <c:ptCount val="3"/>
                <c:pt idx="0">
                  <c:v>149.94685333652393</c:v>
                </c:pt>
                <c:pt idx="1">
                  <c:v>592.76846357269096</c:v>
                </c:pt>
                <c:pt idx="2">
                  <c:v>67.923942306462365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63A9-44E8-9F16-29968A38E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73568"/>
        <c:axId val="101008128"/>
      </c:lineChart>
      <c:catAx>
        <c:axId val="10096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0971648"/>
        <c:crosses val="autoZero"/>
        <c:auto val="1"/>
        <c:lblAlgn val="ctr"/>
        <c:lblOffset val="100"/>
        <c:noMultiLvlLbl val="0"/>
      </c:catAx>
      <c:valAx>
        <c:axId val="100971648"/>
        <c:scaling>
          <c:orientation val="minMax"/>
          <c:max val="10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100961664"/>
        <c:crosses val="autoZero"/>
        <c:crossBetween val="between"/>
      </c:valAx>
      <c:catAx>
        <c:axId val="100973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1008128"/>
        <c:crosses val="autoZero"/>
        <c:auto val="1"/>
        <c:lblAlgn val="ctr"/>
        <c:lblOffset val="100"/>
        <c:noMultiLvlLbl val="0"/>
      </c:catAx>
      <c:valAx>
        <c:axId val="101008128"/>
        <c:scaling>
          <c:orientation val="minMax"/>
          <c:max val="185"/>
          <c:min val="-3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0097356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2324857669513276"/>
          <c:y val="0.21522823354407697"/>
          <c:w val="0.76168087054925571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192.672263151816</c:v>
                </c:pt>
                <c:pt idx="1">
                  <c:v>180.67641934522106</c:v>
                </c:pt>
                <c:pt idx="2">
                  <c:v>149.62817725152172</c:v>
                </c:pt>
                <c:pt idx="3">
                  <c:v>111.25462491318245</c:v>
                </c:pt>
                <c:pt idx="4">
                  <c:v>202.62231583904747</c:v>
                </c:pt>
                <c:pt idx="5">
                  <c:v>99.781543762996634</c:v>
                </c:pt>
                <c:pt idx="6">
                  <c:v>85.652689108326456</c:v>
                </c:pt>
                <c:pt idx="7">
                  <c:v>121.37189851711977</c:v>
                </c:pt>
                <c:pt idx="8">
                  <c:v>135.8987163411031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2E-4BEA-B30D-191AC122EC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682048"/>
        <c:axId val="43687936"/>
      </c:barChart>
      <c:catAx>
        <c:axId val="436820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43687936"/>
        <c:crosses val="autoZero"/>
        <c:auto val="1"/>
        <c:lblAlgn val="ctr"/>
        <c:lblOffset val="100"/>
        <c:noMultiLvlLbl val="0"/>
      </c:catAx>
      <c:valAx>
        <c:axId val="43687936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43682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/>
              <a:t>Структура</a:t>
            </a:r>
            <a:r>
              <a:rPr lang="ru-RU" sz="1800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365254001951668"/>
          <c:y val="0.22904916249869089"/>
          <c:w val="0.37650316496761066"/>
          <c:h val="0.77095083750130911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район'!$A$5:$A$8</c:f>
              <c:strCache>
                <c:ptCount val="4"/>
                <c:pt idx="0">
                  <c:v>Налог на доходы физических лиц</c:v>
                </c:pt>
                <c:pt idx="1">
                  <c:v>Прочие налоговые доходы</c:v>
                </c:pt>
                <c:pt idx="2">
                  <c:v>Безвозмездные поступления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'Структура конс и район'!$B$5:$B$8</c:f>
              <c:numCache>
                <c:formatCode>#\ ##0.0</c:formatCode>
                <c:ptCount val="4"/>
                <c:pt idx="0">
                  <c:v>111.04869181000001</c:v>
                </c:pt>
                <c:pt idx="1">
                  <c:v>99.823553839999988</c:v>
                </c:pt>
                <c:pt idx="2">
                  <c:v>438.78173082000001</c:v>
                </c:pt>
                <c:pt idx="3" formatCode="0.0">
                  <c:v>41.649015779999999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1B-4CF0-8471-E99923D8A5A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479187645336764"/>
          <c:y val="0.42283112593512934"/>
          <c:w val="0.34812778345859979"/>
          <c:h val="0.4751871111552329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571488982438602"/>
          <c:y val="0.1977744607730603"/>
          <c:w val="0.39566596518174196"/>
          <c:h val="0.71552480924312933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район'!$A$15:$A$19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район'!$B$15:$B$19</c:f>
              <c:numCache>
                <c:formatCode>#\ ##0.0</c:formatCode>
                <c:ptCount val="5"/>
                <c:pt idx="0">
                  <c:v>81.740280999999996</c:v>
                </c:pt>
                <c:pt idx="1">
                  <c:v>38.27084</c:v>
                </c:pt>
                <c:pt idx="2">
                  <c:v>10.335524000000001</c:v>
                </c:pt>
                <c:pt idx="3">
                  <c:v>427.13284100999999</c:v>
                </c:pt>
                <c:pt idx="4" formatCode="0.0">
                  <c:v>19.315640000000002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36-4775-9EB9-0C475113229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2796665643265537"/>
          <c:y val="0.29049129415962072"/>
          <c:w val="0.35731953865849492"/>
          <c:h val="0.5117668697076623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43659293480796"/>
          <c:y val="0.14438781347358592"/>
          <c:w val="0.7310554622240889"/>
          <c:h val="0.82880693379996018"/>
        </c:manualLayout>
      </c:layout>
      <c:doughnutChart>
        <c:varyColors val="1"/>
        <c:ser>
          <c:idx val="0"/>
          <c:order val="0"/>
          <c:dLbls>
            <c:dLbl>
              <c:idx val="0"/>
              <c:layout>
                <c:manualLayout>
                  <c:x val="8.8999720005599886E-2"/>
                  <c:y val="-0.149939588487490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47-466D-8F73-9F27AA1BD06B}"/>
                </c:ext>
              </c:extLst>
            </c:dLbl>
            <c:dLbl>
              <c:idx val="1"/>
              <c:layout>
                <c:manualLayout>
                  <c:x val="0.12607450804883152"/>
                  <c:y val="-0.1033218767157890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47-466D-8F73-9F27AA1BD06B}"/>
                </c:ext>
              </c:extLst>
            </c:dLbl>
            <c:dLbl>
              <c:idx val="2"/>
              <c:layout>
                <c:manualLayout>
                  <c:x val="0.17005911965094031"/>
                  <c:y val="-5.41841998929985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47-466D-8F73-9F27AA1BD06B}"/>
                </c:ext>
              </c:extLst>
            </c:dLbl>
            <c:dLbl>
              <c:idx val="4"/>
              <c:layout>
                <c:manualLayout>
                  <c:x val="-0.17020057515516357"/>
                  <c:y val="-4.83054025152615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47-466D-8F73-9F27AA1BD06B}"/>
                </c:ext>
              </c:extLst>
            </c:dLbl>
            <c:dLbl>
              <c:idx val="5"/>
              <c:layout>
                <c:manualLayout>
                  <c:x val="-0.15314147883708992"/>
                  <c:y val="-0.101224333373673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47-466D-8F73-9F27AA1BD06B}"/>
                </c:ext>
              </c:extLst>
            </c:dLbl>
            <c:dLbl>
              <c:idx val="6"/>
              <c:layout>
                <c:manualLayout>
                  <c:x val="-9.2703812590414852E-2"/>
                  <c:y val="-0.1478398999027199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47-466D-8F73-9F27AA1BD06B}"/>
                </c:ext>
              </c:extLst>
            </c:dLbl>
            <c:dLbl>
              <c:idx val="7"/>
              <c:layout>
                <c:manualLayout>
                  <c:x val="-5.5561388772224557E-3"/>
                  <c:y val="-0.1788736278452433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47-466D-8F73-9F27AA1BD0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'[Лист Microsoft Excel.xlsx]Лист2'!$A$3:$A$10</c:f>
              <c:strCache>
                <c:ptCount val="8"/>
                <c:pt idx="0">
                  <c:v>ОБЩЕГОСУДАРСТВЕННЫЕ ВОПРОСЫ</c:v>
                </c:pt>
                <c:pt idx="1">
                  <c:v>ПРОЧИЕ РАСХОДЫ</c:v>
                </c:pt>
                <c:pt idx="2">
                  <c:v>ЖИЛИЩНО-КОММУНАЛЬНОЕ ХОЗЯЙСТВО</c:v>
                </c:pt>
                <c:pt idx="3">
                  <c:v>ОБРАЗОВАНИЕ</c:v>
                </c:pt>
                <c:pt idx="4">
                  <c:v>КУЛЬТУРА И КИНЕМАТОГРАФИЯ</c:v>
                </c:pt>
                <c:pt idx="5">
                  <c:v>ЗДРАВООХРАНЕНИЕ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'[Лист Microsoft Excel.xlsx]Лист2'!$B$3:$B$10</c:f>
              <c:numCache>
                <c:formatCode>0.0</c:formatCode>
                <c:ptCount val="8"/>
                <c:pt idx="0">
                  <c:v>10.751581114869838</c:v>
                </c:pt>
                <c:pt idx="1">
                  <c:v>4.1917929107221665</c:v>
                </c:pt>
                <c:pt idx="2">
                  <c:v>2.7504044712457723</c:v>
                </c:pt>
                <c:pt idx="3">
                  <c:v>61.950286806883383</c:v>
                </c:pt>
                <c:pt idx="4">
                  <c:v>7.0304456537726159</c:v>
                </c:pt>
                <c:pt idx="5">
                  <c:v>2.8386527430504498</c:v>
                </c:pt>
                <c:pt idx="6">
                  <c:v>7.7217237829092538</c:v>
                </c:pt>
                <c:pt idx="7">
                  <c:v>2.765112516546552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47-466D-8F73-9F27AA1BD06B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0.37075</cdr:x>
      <cdr:y>0.86359</cdr:y>
    </cdr:from>
    <cdr:to>
      <cdr:x>0.60777</cdr:x>
      <cdr:y>0.99566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3123384" y="6340588"/>
          <a:ext cx="1996757" cy="969680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679,9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0.1411</cdr:x>
      <cdr:y>0.39023</cdr:y>
    </cdr:from>
    <cdr:to>
      <cdr:x>0.16746</cdr:x>
      <cdr:y>0.41935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id="{B6771C24-767A-4378-89F9-0007292400E8}"/>
            </a:ext>
          </a:extLst>
        </cdr:cNvPr>
        <cdr:cNvCxnSpPr/>
      </cdr:nvCxnSpPr>
      <cdr:spPr>
        <a:xfrm xmlns:a="http://schemas.openxmlformats.org/drawingml/2006/main" flipH="1" flipV="1">
          <a:off x="967561" y="2360308"/>
          <a:ext cx="180754" cy="1761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0.23258</cdr:x>
      <cdr:y>0.23729</cdr:y>
    </cdr:from>
    <cdr:to>
      <cdr:x>0.25429</cdr:x>
      <cdr:y>0.26894</cdr:y>
    </cdr:to>
    <cdr:cxnSp macro="">
      <cdr:nvCxnSpPr>
        <cdr:cNvPr id="5" name="Прямая соединительная линия 4">
          <a:extLst xmlns:a="http://schemas.openxmlformats.org/drawingml/2006/main">
            <a:ext uri="{FF2B5EF4-FFF2-40B4-BE49-F238E27FC236}">
              <a16:creationId xmlns:a16="http://schemas.microsoft.com/office/drawing/2014/main" id="{C62159CA-8D10-4893-A106-CCC25F460310}"/>
            </a:ext>
          </a:extLst>
        </cdr:cNvPr>
        <cdr:cNvCxnSpPr/>
      </cdr:nvCxnSpPr>
      <cdr:spPr>
        <a:xfrm xmlns:a="http://schemas.openxmlformats.org/drawingml/2006/main" flipH="1" flipV="1">
          <a:off x="1594883" y="1435275"/>
          <a:ext cx="148856" cy="19138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0.33337</cdr:x>
      <cdr:y>0.14588</cdr:y>
    </cdr:from>
    <cdr:to>
      <cdr:x>0.35912</cdr:x>
      <cdr:y>0.18807</cdr:y>
    </cdr:to>
    <cdr:cxnSp macro="">
      <cdr:nvCxnSpPr>
        <cdr:cNvPr id="7" name="Прямая соединительная линия 6">
          <a:extLst xmlns:a="http://schemas.openxmlformats.org/drawingml/2006/main">
            <a:ext uri="{FF2B5EF4-FFF2-40B4-BE49-F238E27FC236}">
              <a16:creationId xmlns:a16="http://schemas.microsoft.com/office/drawing/2014/main" id="{8ADC4FFA-8212-414B-AFA4-EB6C85BAAD01}"/>
            </a:ext>
          </a:extLst>
        </cdr:cNvPr>
        <cdr:cNvCxnSpPr/>
      </cdr:nvCxnSpPr>
      <cdr:spPr>
        <a:xfrm xmlns:a="http://schemas.openxmlformats.org/drawingml/2006/main" flipH="1" flipV="1">
          <a:off x="2285999" y="882382"/>
          <a:ext cx="176580" cy="25518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0.48984</cdr:x>
      <cdr:y>0.10721</cdr:y>
    </cdr:from>
    <cdr:to>
      <cdr:x>0.49139</cdr:x>
      <cdr:y>0.14061</cdr:y>
    </cdr:to>
    <cdr:cxnSp macro="">
      <cdr:nvCxnSpPr>
        <cdr:cNvPr id="9" name="Прямая соединительная линия 8">
          <a:extLst xmlns:a="http://schemas.openxmlformats.org/drawingml/2006/main">
            <a:ext uri="{FF2B5EF4-FFF2-40B4-BE49-F238E27FC236}">
              <a16:creationId xmlns:a16="http://schemas.microsoft.com/office/drawing/2014/main" id="{63C1F418-5148-4065-A179-AC4873AAF38B}"/>
            </a:ext>
          </a:extLst>
        </cdr:cNvPr>
        <cdr:cNvCxnSpPr/>
      </cdr:nvCxnSpPr>
      <cdr:spPr>
        <a:xfrm xmlns:a="http://schemas.openxmlformats.org/drawingml/2006/main" flipV="1">
          <a:off x="3358987" y="648466"/>
          <a:ext cx="10633" cy="20201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0.63262</cdr:x>
      <cdr:y>0.13006</cdr:y>
    </cdr:from>
    <cdr:to>
      <cdr:x>0.64038</cdr:x>
      <cdr:y>0.16698</cdr:y>
    </cdr:to>
    <cdr:cxnSp macro="">
      <cdr:nvCxnSpPr>
        <cdr:cNvPr id="11" name="Прямая соединительная линия 10">
          <a:extLst xmlns:a="http://schemas.openxmlformats.org/drawingml/2006/main">
            <a:ext uri="{FF2B5EF4-FFF2-40B4-BE49-F238E27FC236}">
              <a16:creationId xmlns:a16="http://schemas.microsoft.com/office/drawing/2014/main" id="{C7812134-A503-417A-AAF5-EA37F2F568CA}"/>
            </a:ext>
          </a:extLst>
        </cdr:cNvPr>
        <cdr:cNvCxnSpPr/>
      </cdr:nvCxnSpPr>
      <cdr:spPr>
        <a:xfrm xmlns:a="http://schemas.openxmlformats.org/drawingml/2006/main" flipV="1">
          <a:off x="4338083" y="786689"/>
          <a:ext cx="53163" cy="2232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0.77993</cdr:x>
      <cdr:y>0.24257</cdr:y>
    </cdr:from>
    <cdr:to>
      <cdr:x>0.80318</cdr:x>
      <cdr:y>0.27069</cdr:y>
    </cdr:to>
    <cdr:cxnSp macro="">
      <cdr:nvCxnSpPr>
        <cdr:cNvPr id="13" name="Прямая соединительная линия 12">
          <a:extLst xmlns:a="http://schemas.openxmlformats.org/drawingml/2006/main">
            <a:ext uri="{FF2B5EF4-FFF2-40B4-BE49-F238E27FC236}">
              <a16:creationId xmlns:a16="http://schemas.microsoft.com/office/drawing/2014/main" id="{B3FEFD38-13CF-4A4C-8717-7FAF0D08BD06}"/>
            </a:ext>
          </a:extLst>
        </cdr:cNvPr>
        <cdr:cNvCxnSpPr/>
      </cdr:nvCxnSpPr>
      <cdr:spPr>
        <a:xfrm xmlns:a="http://schemas.openxmlformats.org/drawingml/2006/main" flipV="1">
          <a:off x="5348176" y="1467173"/>
          <a:ext cx="159488" cy="1701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0.83575</cdr:x>
      <cdr:y>0.34277</cdr:y>
    </cdr:from>
    <cdr:to>
      <cdr:x>0.85745</cdr:x>
      <cdr:y>0.35683</cdr:y>
    </cdr:to>
    <cdr:cxnSp macro="">
      <cdr:nvCxnSpPr>
        <cdr:cNvPr id="15" name="Прямая соединительная линия 14">
          <a:extLst xmlns:a="http://schemas.openxmlformats.org/drawingml/2006/main">
            <a:ext uri="{FF2B5EF4-FFF2-40B4-BE49-F238E27FC236}">
              <a16:creationId xmlns:a16="http://schemas.microsoft.com/office/drawing/2014/main" id="{D9DD6CED-5B01-416B-820F-F94293658094}"/>
            </a:ext>
          </a:extLst>
        </cdr:cNvPr>
        <cdr:cNvCxnSpPr/>
      </cdr:nvCxnSpPr>
      <cdr:spPr>
        <a:xfrm xmlns:a="http://schemas.openxmlformats.org/drawingml/2006/main" flipV="1">
          <a:off x="5730949" y="2073229"/>
          <a:ext cx="148855" cy="8506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2024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 dirty="0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</a:t>
            </a:r>
            <a:r>
              <a:rPr lang="ru-RU" sz="1400" b="0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:</a:t>
            </a:r>
            <a:endParaRPr lang="ru-RU" sz="1400" b="0" strike="noStrike" spc="-1" dirty="0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4252275630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2024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мес. 2024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3 801,1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691,2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1 118,5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2 682,6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438,8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4 038,6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654,7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-237,4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175374494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2024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мес. 2024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3 136,2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576,7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697,5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2 438,7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427,1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3 326,8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554,0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-190,6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459480" y="6400426"/>
            <a:ext cx="3398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2E8A756-5D45-4B96-8257-EA6A16BA8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094721"/>
              </p:ext>
            </p:extLst>
          </p:nvPr>
        </p:nvGraphicFramePr>
        <p:xfrm>
          <a:off x="4316973" y="7983630"/>
          <a:ext cx="2207307" cy="52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969">
                  <a:extLst>
                    <a:ext uri="{9D8B030D-6E8A-4147-A177-3AD203B41FA5}">
                      <a16:colId xmlns:a16="http://schemas.microsoft.com/office/drawing/2014/main" val="2277949693"/>
                    </a:ext>
                  </a:extLst>
                </a:gridCol>
                <a:gridCol w="1149338">
                  <a:extLst>
                    <a:ext uri="{9D8B030D-6E8A-4147-A177-3AD203B41FA5}">
                      <a16:colId xmlns:a16="http://schemas.microsoft.com/office/drawing/2014/main" val="154307641"/>
                    </a:ext>
                  </a:extLst>
                </a:gridCol>
              </a:tblGrid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01.01.2024г.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36618205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</a:t>
                      </a:r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r>
                        <a:rPr lang="ru-RU" sz="1100" u="none" strike="noStrike" dirty="0">
                          <a:effectLst/>
                        </a:rPr>
                        <a:t>.2024г.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53980544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544505"/>
              </p:ext>
            </p:extLst>
          </p:nvPr>
        </p:nvGraphicFramePr>
        <p:xfrm>
          <a:off x="0" y="6307560"/>
          <a:ext cx="4213654" cy="2835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540370"/>
              </p:ext>
            </p:extLst>
          </p:nvPr>
        </p:nvGraphicFramePr>
        <p:xfrm>
          <a:off x="-1" y="959761"/>
          <a:ext cx="6873841" cy="3900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274528"/>
              </p:ext>
            </p:extLst>
          </p:nvPr>
        </p:nvGraphicFramePr>
        <p:xfrm>
          <a:off x="-1" y="4992121"/>
          <a:ext cx="6858002" cy="4151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694103" y="4190221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694103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7D79CE7-77CC-4822-9B10-B27584D2B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60254"/>
              </p:ext>
            </p:extLst>
          </p:nvPr>
        </p:nvGraphicFramePr>
        <p:xfrm>
          <a:off x="5694103" y="4462741"/>
          <a:ext cx="965200" cy="13866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350059322"/>
                    </a:ext>
                  </a:extLst>
                </a:gridCol>
              </a:tblGrid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72457937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74494581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438,8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8598182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26229090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9D429D0-F446-43BC-8887-F3B6E4993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270887"/>
              </p:ext>
            </p:extLst>
          </p:nvPr>
        </p:nvGraphicFramePr>
        <p:xfrm>
          <a:off x="5694103" y="6998220"/>
          <a:ext cx="965200" cy="173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752080722"/>
                    </a:ext>
                  </a:extLst>
                </a:gridCol>
              </a:tblGrid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42338425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63123523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66124407"/>
                  </a:ext>
                </a:extLst>
              </a:tr>
              <a:tr h="33557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427,1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75261626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78287926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442389"/>
              </p:ext>
            </p:extLst>
          </p:nvPr>
        </p:nvGraphicFramePr>
        <p:xfrm>
          <a:off x="0" y="605482"/>
          <a:ext cx="6857280" cy="2778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2354145"/>
              </p:ext>
            </p:extLst>
          </p:nvPr>
        </p:nvGraphicFramePr>
        <p:xfrm>
          <a:off x="-258983" y="3210692"/>
          <a:ext cx="6164992" cy="2931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144620" y="4768505"/>
            <a:ext cx="94284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  <a:latin typeface="+mj-lt"/>
              </a:rPr>
              <a:t>691,3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err="1">
                <a:solidFill>
                  <a:srgbClr val="000000"/>
                </a:solidFill>
                <a:latin typeface="+mj-lt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+mj-lt"/>
                <a:ea typeface="DejaVu Sans"/>
              </a:rPr>
              <a:t>.</a:t>
            </a:r>
            <a:endParaRPr lang="ru-RU" sz="1200" b="0" strike="noStrike" spc="-1" dirty="0">
              <a:latin typeface="+mj-lt"/>
            </a:endParaRPr>
          </a:p>
        </p:txBody>
      </p:sp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2801431"/>
              </p:ext>
            </p:extLst>
          </p:nvPr>
        </p:nvGraphicFramePr>
        <p:xfrm>
          <a:off x="-258984" y="6050101"/>
          <a:ext cx="6041945" cy="3341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194834" y="7664391"/>
            <a:ext cx="892626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</a:rPr>
              <a:t>576,8</a:t>
            </a:r>
          </a:p>
          <a:p>
            <a:pPr algn="ctr">
              <a:lnSpc>
                <a:spcPct val="100000"/>
              </a:lnSpc>
            </a:pPr>
            <a:r>
              <a:rPr lang="ru-RU" sz="1200" b="1" dirty="0"/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ea typeface="DejaVu Sans"/>
              </a:rPr>
              <a:t>.</a:t>
            </a:r>
            <a:endParaRPr lang="ru-RU" sz="1200" b="0" strike="noStrike" spc="-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2639796081"/>
              </p:ext>
            </p:extLst>
          </p:nvPr>
        </p:nvGraphicFramePr>
        <p:xfrm>
          <a:off x="208440" y="1289160"/>
          <a:ext cx="6440400" cy="6887099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381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2024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январь- март 2024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2024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39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в том числе: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4 062,9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1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06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88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1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72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6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2 383,8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31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КИНЕМАТОГРАФИЯ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6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06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872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7919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683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МЕЖБЮДЖЕТНЫЕ ТРАНСФЕРТЫ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2786253"/>
              </p:ext>
            </p:extLst>
          </p:nvPr>
        </p:nvGraphicFramePr>
        <p:xfrm>
          <a:off x="-597051" y="-2146135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934846"/>
              </p:ext>
            </p:extLst>
          </p:nvPr>
        </p:nvGraphicFramePr>
        <p:xfrm>
          <a:off x="46080" y="1511230"/>
          <a:ext cx="6857280" cy="6048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январь-март 2024 года муниципальные программы Новокубанского района исполнены в сумме 593,0 млн. руб., что составляет 15,9 %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638687"/>
              </p:ext>
            </p:extLst>
          </p:nvPr>
        </p:nvGraphicFramePr>
        <p:xfrm>
          <a:off x="389467" y="1298881"/>
          <a:ext cx="6207535" cy="6116411"/>
        </p:xfrm>
        <a:graphic>
          <a:graphicData uri="http://schemas.openxmlformats.org/drawingml/2006/table">
            <a:tbl>
              <a:tblPr/>
              <a:tblGrid>
                <a:gridCol w="4014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359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январь-март 2024 год,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383,8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1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 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389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современной городской среды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593,0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8469</TotalTime>
  <Words>655</Words>
  <Application>Microsoft Office PowerPoint</Application>
  <PresentationFormat>Экран (4:3)</PresentationFormat>
  <Paragraphs>288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1007</cp:revision>
  <cp:lastPrinted>2021-06-28T07:36:31Z</cp:lastPrinted>
  <dcterms:modified xsi:type="dcterms:W3CDTF">2024-05-21T08:36:53Z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