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62" d="100"/>
          <a:sy n="62" d="100"/>
        </p:scale>
        <p:origin x="2866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3.24\&#1050;&#1088;&#1072;&#1089;&#1086;&#1090;&#1072;%202024%20-%202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3.24\&#1050;&#1088;&#1072;&#1089;&#1086;&#1090;&#1072;%202024%20-%202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3.24\&#1050;&#1088;&#1072;&#1089;&#1086;&#1090;&#1072;%202024%20-%20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3.24\&#1050;&#1088;&#1072;&#1089;&#1086;&#1090;&#1072;%202024%20-%20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3.24\&#1050;&#1088;&#1072;&#1089;&#1086;&#1090;&#1072;%202024%20-%20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3.24\&#1050;&#1088;&#1072;&#1089;&#1086;&#1090;&#1072;%202024%20-%20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7.8341125032084541E-2"/>
          <c:y val="7.99591538824979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347206774109962"/>
          <c:y val="0.58284192112228606"/>
          <c:w val="0.6859724803001529"/>
          <c:h val="0.2498729062554508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01.03.2024г.</c:v>
                </c:pt>
              </c:strCache>
              <c:extLst/>
            </c:strRef>
          </c:cat>
          <c:val>
            <c:numRef>
              <c:f>'Мун долг'!$B$4:$B$5</c:f>
              <c:numCache>
                <c:formatCode>#\ ##0.0</c:formatCode>
                <c:ptCount val="2"/>
                <c:pt idx="0">
                  <c:v>27</c:v>
                </c:pt>
                <c:pt idx="1">
                  <c:v>23.3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BA-4E4F-82F6-6639C7D67A8E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01.03.2024г.</c:v>
                </c:pt>
              </c:strCache>
              <c:extLst/>
            </c:strRef>
          </c:cat>
          <c:val>
            <c:numRef>
              <c:f>'Мун долг'!$C$4:$C$5</c:f>
              <c:numCache>
                <c:formatCode>#\ ##0.0</c:formatCode>
                <c:ptCount val="2"/>
                <c:pt idx="0">
                  <c:v>14</c:v>
                </c:pt>
                <c:pt idx="1">
                  <c:v>14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FEBA-4E4F-82F6-6639C7D67A8E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долг'!$A$4:$A$5</c:f>
              <c:strCache>
                <c:ptCount val="2"/>
                <c:pt idx="0">
                  <c:v>на 01.01.2024г.</c:v>
                </c:pt>
                <c:pt idx="1">
                  <c:v>на 01.03.2024г.</c:v>
                </c:pt>
              </c:strCache>
              <c:extLst/>
            </c:strRef>
          </c:cat>
          <c:val>
            <c:numRef>
              <c:f>'Мун долг'!$D$4:$D$5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FEBA-4E4F-82F6-6639C7D67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6087172935736099E-3"/>
          <c:y val="0.32260880020456933"/>
          <c:w val="0.85283070866141741"/>
          <c:h val="0.187122973570258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31-4CB9-91C2-27C694D1821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конс'!$B$2:$C$2</c:f>
              <c:numCache>
                <c:formatCode>#\ ##0.0</c:formatCode>
                <c:ptCount val="2"/>
                <c:pt idx="0">
                  <c:v>59.24489715</c:v>
                </c:pt>
                <c:pt idx="1">
                  <c:v>99.297623389999998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1-4CB9-91C2-27C694D18210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8066377849317086E-17"/>
                  <c:y val="0.1522397030466149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31-4CB9-91C2-27C694D1821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  <c:pt idx="10">
                  <c:v>119.27633099000002</c:v>
                </c:pt>
                <c:pt idx="11">
                  <c:v>147.39340672999998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31-4CB9-91C2-27C694D18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1.6461512535268213E-2"/>
                  <c:y val="-3.6542981763693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31-4CB9-91C2-27C694D18210}"/>
                </c:ext>
              </c:extLst>
            </c:dLbl>
            <c:dLbl>
              <c:idx val="1"/>
              <c:layout>
                <c:manualLayout>
                  <c:x val="-6.2652593857502784E-2"/>
                  <c:y val="-3.2746528510790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31-4CB9-91C2-27C694D18210}"/>
                </c:ext>
              </c:extLst>
            </c:dLbl>
            <c:dLbl>
              <c:idx val="2"/>
              <c:layout>
                <c:manualLayout>
                  <c:x val="-7.1845654274002246E-2"/>
                  <c:y val="-2.3898123975669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31-4CB9-91C2-27C694D18210}"/>
                </c:ext>
              </c:extLst>
            </c:dLbl>
            <c:dLbl>
              <c:idx val="4"/>
              <c:layout>
                <c:manualLayout>
                  <c:x val="-3.3601086054798959E-2"/>
                  <c:y val="-4.976658559112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31-4CB9-91C2-27C694D18210}"/>
                </c:ext>
              </c:extLst>
            </c:dLbl>
            <c:dLbl>
              <c:idx val="5"/>
              <c:layout>
                <c:manualLayout>
                  <c:x val="-4.1277700750050023E-2"/>
                  <c:y val="-5.5763063415191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31-4CB9-91C2-27C694D18210}"/>
                </c:ext>
              </c:extLst>
            </c:dLbl>
            <c:dLbl>
              <c:idx val="6"/>
              <c:layout>
                <c:manualLayout>
                  <c:x val="-4.9637077652387729E-2"/>
                  <c:y val="-3.8017483611291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31-4CB9-91C2-27C694D18210}"/>
                </c:ext>
              </c:extLst>
            </c:dLbl>
            <c:dLbl>
              <c:idx val="7"/>
              <c:layout>
                <c:manualLayout>
                  <c:x val="-3.0528294490383943E-2"/>
                  <c:y val="-7.3411101751775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31-4CB9-91C2-27C694D18210}"/>
                </c:ext>
              </c:extLst>
            </c:dLbl>
            <c:dLbl>
              <c:idx val="8"/>
              <c:layout>
                <c:manualLayout>
                  <c:x val="-3.0529861564658568E-2"/>
                  <c:y val="-3.8114792837019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31-4CB9-91C2-27C694D18210}"/>
                </c:ext>
              </c:extLst>
            </c:dLbl>
            <c:dLbl>
              <c:idx val="9"/>
              <c:layout>
                <c:manualLayout>
                  <c:x val="-5.3509197641095151E-2"/>
                  <c:y val="2.9674204531915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F31-4CB9-91C2-27C694D18210}"/>
                </c:ext>
              </c:extLst>
            </c:dLbl>
            <c:dLbl>
              <c:idx val="10"/>
              <c:layout>
                <c:manualLayout>
                  <c:x val="-4.8914897500082571E-2"/>
                  <c:y val="-6.72200054762566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F31-4CB9-91C2-27C694D18210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F31-4CB9-91C2-27C694D182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  <c:pt idx="10">
                  <c:v>104.54636802003341</c:v>
                </c:pt>
                <c:pt idx="11">
                  <c:v>104.24035408276062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0F31-4CB9-91C2-27C694D18210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2024году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F31-4CB9-91C2-27C694D18210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F31-4CB9-91C2-27C694D18210}"/>
                </c:ext>
              </c:extLst>
            </c:dLbl>
            <c:dLbl>
              <c:idx val="2"/>
              <c:layout>
                <c:manualLayout>
                  <c:x val="-9.082883040567695E-3"/>
                  <c:y val="-4.4451969071923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F31-4CB9-91C2-27C694D18210}"/>
                </c:ext>
              </c:extLst>
            </c:dLbl>
            <c:dLbl>
              <c:idx val="3"/>
              <c:layout>
                <c:manualLayout>
                  <c:x val="-2.8190099128296852E-2"/>
                  <c:y val="-2.8974460624715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F31-4CB9-91C2-27C694D18210}"/>
                </c:ext>
              </c:extLst>
            </c:dLbl>
            <c:dLbl>
              <c:idx val="4"/>
              <c:layout>
                <c:manualLayout>
                  <c:x val="-1.8975702392825981E-2"/>
                  <c:y val="-4.749386940265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F31-4CB9-91C2-27C694D18210}"/>
                </c:ext>
              </c:extLst>
            </c:dLbl>
            <c:dLbl>
              <c:idx val="5"/>
              <c:layout>
                <c:manualLayout>
                  <c:x val="-2.5918323606623911E-2"/>
                  <c:y val="3.804070777017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F31-4CB9-91C2-27C694D18210}"/>
                </c:ext>
              </c:extLst>
            </c:dLbl>
            <c:dLbl>
              <c:idx val="6"/>
              <c:layout>
                <c:manualLayout>
                  <c:x val="3.1689858160489945E-3"/>
                  <c:y val="-2.6847592154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F31-4CB9-91C2-27C694D18210}"/>
                </c:ext>
              </c:extLst>
            </c:dLbl>
            <c:dLbl>
              <c:idx val="7"/>
              <c:layout>
                <c:manualLayout>
                  <c:x val="-2.8161168526301655E-2"/>
                  <c:y val="-8.2887487543141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F31-4CB9-91C2-27C694D18210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F31-4CB9-91C2-27C694D18210}"/>
                </c:ext>
              </c:extLst>
            </c:dLbl>
            <c:dLbl>
              <c:idx val="10"/>
              <c:layout>
                <c:manualLayout>
                  <c:x val="-3.0559756520053608E-2"/>
                  <c:y val="4.6494533845844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F31-4CB9-91C2-27C694D18210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F31-4CB9-91C2-27C694D182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конс'!$B$5:$C$5</c:f>
              <c:numCache>
                <c:formatCode>0.0</c:formatCode>
                <c:ptCount val="2"/>
                <c:pt idx="0">
                  <c:v>185.68296688061054</c:v>
                </c:pt>
                <c:pt idx="1">
                  <c:v>1428.4532176524187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0F31-4CB9-91C2-27C694D18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5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9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D4-4312-B087-E8542082A063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D4-4312-B087-E8542082A06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район'!$B$2:$C$2</c:f>
              <c:numCache>
                <c:formatCode>#\ ##0.0</c:formatCode>
                <c:ptCount val="2"/>
                <c:pt idx="0">
                  <c:v>40.379569000000004</c:v>
                </c:pt>
                <c:pt idx="1">
                  <c:v>51.632329740000003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4-4312-B087-E8542082A063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5193154036569803E-3"/>
                  <c:y val="0.125582589892947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D4-4312-B087-E8542082A06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  <c:pt idx="10">
                  <c:v>62.641480110000003</c:v>
                </c:pt>
                <c:pt idx="11">
                  <c:v>91.320413259999995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D4-4312-B087-E8542082A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D4-4312-B087-E8542082A063}"/>
                </c:ext>
              </c:extLst>
            </c:dLbl>
            <c:dLbl>
              <c:idx val="1"/>
              <c:layout>
                <c:manualLayout>
                  <c:x val="-3.1791734637089383E-2"/>
                  <c:y val="-0.11211949120632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D4-4312-B087-E8542082A063}"/>
                </c:ext>
              </c:extLst>
            </c:dLbl>
            <c:dLbl>
              <c:idx val="2"/>
              <c:layout>
                <c:manualLayout>
                  <c:x val="-6.9782156489965136E-2"/>
                  <c:y val="-1.2971864533875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D4-4312-B087-E8542082A063}"/>
                </c:ext>
              </c:extLst>
            </c:dLbl>
            <c:dLbl>
              <c:idx val="4"/>
              <c:layout>
                <c:manualLayout>
                  <c:x val="-1.1235397225610441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D4-4312-B087-E8542082A063}"/>
                </c:ext>
              </c:extLst>
            </c:dLbl>
            <c:dLbl>
              <c:idx val="5"/>
              <c:layout>
                <c:manualLayout>
                  <c:x val="-3.7876533013168463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D4-4312-B087-E8542082A063}"/>
                </c:ext>
              </c:extLst>
            </c:dLbl>
            <c:dLbl>
              <c:idx val="6"/>
              <c:layout>
                <c:manualLayout>
                  <c:x val="-5.5295543931662923E-2"/>
                  <c:y val="-1.5514111371630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D4-4312-B087-E8542082A063}"/>
                </c:ext>
              </c:extLst>
            </c:dLbl>
            <c:dLbl>
              <c:idx val="7"/>
              <c:layout>
                <c:manualLayout>
                  <c:x val="-3.1799271398540593E-2"/>
                  <c:y val="-6.63590481267344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D4-4312-B087-E8542082A063}"/>
                </c:ext>
              </c:extLst>
            </c:dLbl>
            <c:dLbl>
              <c:idx val="8"/>
              <c:layout>
                <c:manualLayout>
                  <c:x val="-2.5722009783912786E-2"/>
                  <c:y val="-3.3309839235916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CD4-4312-B087-E8542082A063}"/>
                </c:ext>
              </c:extLst>
            </c:dLbl>
            <c:dLbl>
              <c:idx val="9"/>
              <c:layout>
                <c:manualLayout>
                  <c:x val="-5.0031056242424467E-2"/>
                  <c:y val="2.0077344356942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CD4-4312-B087-E8542082A063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CD4-4312-B087-E8542082A063}"/>
                </c:ext>
              </c:extLst>
            </c:dLbl>
            <c:dLbl>
              <c:idx val="11"/>
              <c:layout>
                <c:manualLayout>
                  <c:x val="-4.2434479224139572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D4-4312-B087-E8542082A06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  <c:pt idx="10">
                  <c:v>114.64916070280286</c:v>
                </c:pt>
                <c:pt idx="11">
                  <c:v>96.17323478660883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CD4-4312-B087-E8542082A063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2024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CD4-4312-B087-E8542082A063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CD4-4312-B087-E8542082A063}"/>
                </c:ext>
              </c:extLst>
            </c:dLbl>
            <c:dLbl>
              <c:idx val="2"/>
              <c:layout>
                <c:manualLayout>
                  <c:x val="-2.5722009783912703E-2"/>
                  <c:y val="-7.1443541802244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CD4-4312-B087-E8542082A063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CD4-4312-B087-E8542082A063}"/>
                </c:ext>
              </c:extLst>
            </c:dLbl>
            <c:dLbl>
              <c:idx val="6"/>
              <c:layout>
                <c:manualLayout>
                  <c:x val="-1.0528855747342985E-2"/>
                  <c:y val="-1.8056358209385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CD4-4312-B087-E8542082A063}"/>
                </c:ext>
              </c:extLst>
            </c:dLbl>
            <c:dLbl>
              <c:idx val="7"/>
              <c:layout>
                <c:manualLayout>
                  <c:x val="-3.1799271398540593E-2"/>
                  <c:y val="-5.1105567100203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CD4-4312-B087-E8542082A063}"/>
                </c:ext>
              </c:extLst>
            </c:dLbl>
            <c:dLbl>
              <c:idx val="9"/>
              <c:layout>
                <c:manualLayout>
                  <c:x val="-1.2048171150999964E-2"/>
                  <c:y val="-3.5852086073671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CD4-4312-B087-E8542082A063}"/>
                </c:ext>
              </c:extLst>
            </c:dLbl>
            <c:dLbl>
              <c:idx val="10"/>
              <c:layout>
                <c:manualLayout>
                  <c:x val="-7.4902249400289125E-3"/>
                  <c:y val="1.4992850681432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CD4-4312-B087-E8542082A063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CD4-4312-B087-E8542082A06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район'!$B$5:$C$5</c:f>
              <c:numCache>
                <c:formatCode>0.0</c:formatCode>
                <c:ptCount val="2"/>
                <c:pt idx="0">
                  <c:v>149.94685333652393</c:v>
                </c:pt>
                <c:pt idx="1">
                  <c:v>592.76846357269096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CD4-4312-B087-E8542082A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1028425264828038"/>
          <c:y val="0.21522823354407697"/>
          <c:w val="0.77464519459610803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674.20114714244221</c:v>
                </c:pt>
                <c:pt idx="1">
                  <c:v>447.10863151035943</c:v>
                </c:pt>
                <c:pt idx="2">
                  <c:v>1661.9485860236146</c:v>
                </c:pt>
                <c:pt idx="3">
                  <c:v>1195.0417233380119</c:v>
                </c:pt>
                <c:pt idx="4">
                  <c:v>2384.3547415369899</c:v>
                </c:pt>
                <c:pt idx="5">
                  <c:v>535.30793359228687</c:v>
                </c:pt>
                <c:pt idx="6">
                  <c:v>1339.6271720083921</c:v>
                </c:pt>
                <c:pt idx="7">
                  <c:v>531.86848959645715</c:v>
                </c:pt>
                <c:pt idx="8">
                  <c:v>497.56128677045587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D-4882-B430-0383D7AC2D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</a:t>
            </a:r>
            <a:r>
              <a:rPr lang="ru-RU" baseline="0" dirty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138257909495303"/>
          <c:y val="8.972541550108995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741377507663335"/>
          <c:y val="0.21957963996087407"/>
          <c:w val="0.34870701293980511"/>
          <c:h val="0.7563633511948141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77.869401769999996</c:v>
                </c:pt>
                <c:pt idx="1">
                  <c:v>46.062699020000011</c:v>
                </c:pt>
                <c:pt idx="2">
                  <c:v>285.04061524999997</c:v>
                </c:pt>
                <c:pt idx="3" formatCode="0.0">
                  <c:v>34.610419010000001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7A-4B57-82E0-BA7F6CD0E34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08315910126546"/>
          <c:y val="0.37238938230604024"/>
          <c:w val="0.36400713453039096"/>
          <c:h val="0.5117806429243789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5956004822882991E-2"/>
          <c:y val="0.21237016132048822"/>
          <c:w val="0.40291594445049289"/>
          <c:h val="0.7673351485704040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57.314010000000003</c:v>
                </c:pt>
                <c:pt idx="1">
                  <c:v>13.616116999999999</c:v>
                </c:pt>
                <c:pt idx="2">
                  <c:v>6.1762939999999995</c:v>
                </c:pt>
                <c:pt idx="3">
                  <c:v>264.80805069000002</c:v>
                </c:pt>
                <c:pt idx="4" formatCode="0.0">
                  <c:v>15.005477000000001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76-4039-B666-ADCB285CA09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714858472156595"/>
          <c:y val="0.31523825309013798"/>
          <c:w val="0.37629543866410003"/>
          <c:h val="0.5759239457802187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1,3 %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3,6%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муниципального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68,8%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3,6%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418,7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2024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 dirty="0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889965454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3 798,3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2 679,8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3 871,8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426059239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3 136,2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2 438,7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3 162,9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59480" y="6400426"/>
            <a:ext cx="339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91989"/>
              </p:ext>
            </p:extLst>
          </p:nvPr>
        </p:nvGraphicFramePr>
        <p:xfrm>
          <a:off x="4316973" y="7983630"/>
          <a:ext cx="2207307" cy="52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01.01.2024г.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01.03.2024г.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397312"/>
              </p:ext>
            </p:extLst>
          </p:nvPr>
        </p:nvGraphicFramePr>
        <p:xfrm>
          <a:off x="0" y="6190734"/>
          <a:ext cx="4102443" cy="2952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833760"/>
              </p:ext>
            </p:extLst>
          </p:nvPr>
        </p:nvGraphicFramePr>
        <p:xfrm>
          <a:off x="-1" y="1105382"/>
          <a:ext cx="6873841" cy="36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709682"/>
              </p:ext>
            </p:extLst>
          </p:nvPr>
        </p:nvGraphicFramePr>
        <p:xfrm>
          <a:off x="0" y="5066270"/>
          <a:ext cx="6857280" cy="4077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01668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407928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898169"/>
              </p:ext>
            </p:extLst>
          </p:nvPr>
        </p:nvGraphicFramePr>
        <p:xfrm>
          <a:off x="-1" y="709682"/>
          <a:ext cx="6857280" cy="265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274067"/>
              </p:ext>
            </p:extLst>
          </p:nvPr>
        </p:nvGraphicFramePr>
        <p:xfrm>
          <a:off x="-234269" y="3343771"/>
          <a:ext cx="6140278" cy="2830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56977" y="4767315"/>
            <a:ext cx="9428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443,6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+mj-lt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.</a:t>
            </a:r>
            <a:endParaRPr lang="ru-RU" sz="1200" b="0" strike="noStrike" spc="-1" dirty="0">
              <a:latin typeface="+mj-lt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9928"/>
              </p:ext>
            </p:extLst>
          </p:nvPr>
        </p:nvGraphicFramePr>
        <p:xfrm>
          <a:off x="-2" y="5994691"/>
          <a:ext cx="5906011" cy="310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07191" y="7557626"/>
            <a:ext cx="89262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</a:rPr>
              <a:t>356,9</a:t>
            </a:r>
          </a:p>
          <a:p>
            <a:pPr algn="ctr">
              <a:lnSpc>
                <a:spcPct val="100000"/>
              </a:lnSpc>
            </a:pPr>
            <a:r>
              <a:rPr lang="ru-RU" sz="1200" b="1" dirty="0"/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ea typeface="DejaVu Sans"/>
              </a:rPr>
              <a:t>.</a:t>
            </a:r>
            <a:endParaRPr lang="ru-RU" sz="1200" b="0" strike="noStrike" spc="-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2215223670"/>
              </p:ext>
            </p:extLst>
          </p:nvPr>
        </p:nvGraphicFramePr>
        <p:xfrm>
          <a:off x="208440" y="1289160"/>
          <a:ext cx="6440400" cy="6887099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81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2024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февраль 2024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2024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9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в том числе: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3 896,3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8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872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919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683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МЕЖБЮДЖЕТНЫЕ ТРАНСФЕРТЫ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139561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январь-февраль 2024 года муниципальные программы Новокубанского района исполнены в сумме 376,3 млн. руб., что составляет 10,5 %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61663"/>
              </p:ext>
            </p:extLst>
          </p:nvPr>
        </p:nvGraphicFramePr>
        <p:xfrm>
          <a:off x="390293" y="1298881"/>
          <a:ext cx="6206709" cy="6116411"/>
        </p:xfrm>
        <a:graphic>
          <a:graphicData uri="http://schemas.openxmlformats.org/drawingml/2006/table">
            <a:tbl>
              <a:tblPr/>
              <a:tblGrid>
                <a:gridCol w="4014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январь-февраль 2024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89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современной городской среды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8376</TotalTime>
  <Words>670</Words>
  <Application>Microsoft Office PowerPoint</Application>
  <PresentationFormat>Экран (4:3)</PresentationFormat>
  <Paragraphs>291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996</cp:revision>
  <cp:lastPrinted>2021-06-28T07:36:31Z</cp:lastPrinted>
  <dcterms:modified xsi:type="dcterms:W3CDTF">2024-05-15T14:45:29Z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