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62" d="100"/>
          <a:sy n="62" d="100"/>
        </p:scale>
        <p:origin x="2866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2.24\&#1050;&#1088;&#1072;&#1089;&#1086;&#1090;&#1072;%202024%20-%20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2.24\&#1050;&#1088;&#1072;&#1089;&#1086;&#1090;&#1072;%202024%20-%20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2.24\&#1050;&#1088;&#1072;&#1089;&#1086;&#1090;&#1072;%202024%20-%20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2.24\&#1050;&#1088;&#1072;&#1089;&#1086;&#1090;&#1072;%202024%20-%20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2.24\&#1050;&#1088;&#1072;&#1089;&#1086;&#1090;&#1072;%202024%20-%20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2.24\&#1050;&#1088;&#1072;&#1089;&#1086;&#1090;&#1072;%202024%20-%20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8.9937445319335077E-2"/>
          <c:y val="0.1933173495696471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322440944881892"/>
          <c:y val="0.6624985513675713"/>
          <c:w val="0.60066447944006995"/>
          <c:h val="0.2471332654604906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01.02.2024г.</c:v>
                </c:pt>
              </c:strCache>
              <c:extLst/>
            </c:strRef>
          </c:cat>
          <c:val>
            <c:numRef>
              <c:f>'Мун долг'!$B$4:$B$5</c:f>
              <c:numCache>
                <c:formatCode>#\ ##0.0</c:formatCode>
                <c:ptCount val="2"/>
                <c:pt idx="0">
                  <c:v>27</c:v>
                </c:pt>
                <c:pt idx="1">
                  <c:v>27.5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995-4D34-BDEE-49B21845A789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01.02.2024г.</c:v>
                </c:pt>
              </c:strCache>
              <c:extLst/>
            </c:strRef>
          </c:cat>
          <c:val>
            <c:numRef>
              <c:f>'Мун долг'!$C$4:$C$5</c:f>
              <c:numCache>
                <c:formatCode>#\ ##0.0</c:formatCode>
                <c:ptCount val="2"/>
                <c:pt idx="0">
                  <c:v>14</c:v>
                </c:pt>
                <c:pt idx="1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995-4D34-BDEE-49B21845A789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01.02.2024г.</c:v>
                </c:pt>
              </c:strCache>
              <c:extLst/>
            </c:strRef>
          </c:cat>
          <c:val>
            <c:numRef>
              <c:f>'Мун долг'!$D$4:$D$5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995-4D34-BDEE-49B21845A7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4695756780402434E-2"/>
          <c:y val="0.41482477466756223"/>
          <c:w val="0.55283070866141737"/>
          <c:h val="0.1740365192446923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2024год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F4-4A10-84EE-AB7928D59A3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</c:f>
              <c:numCache>
                <c:formatCode>#\ ##0.0</c:formatCode>
                <c:ptCount val="1"/>
                <c:pt idx="0">
                  <c:v>59.24489715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F4-4A10-84EE-AB7928D59A36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2023од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8066377849317086E-17"/>
                  <c:y val="0.1522397030466149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F4-4A10-84EE-AB7928D59A3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  <c:pt idx="10">
                  <c:v>119.27633099000002</c:v>
                </c:pt>
                <c:pt idx="11">
                  <c:v>147.39340672999998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F4-4A10-84EE-AB7928D59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1.6461512535268213E-2"/>
                  <c:y val="-3.6542981763693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F4-4A10-84EE-AB7928D59A36}"/>
                </c:ext>
              </c:extLst>
            </c:dLbl>
            <c:dLbl>
              <c:idx val="1"/>
              <c:layout>
                <c:manualLayout>
                  <c:x val="-6.2652593857502784E-2"/>
                  <c:y val="-3.2746528510790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F4-4A10-84EE-AB7928D59A36}"/>
                </c:ext>
              </c:extLst>
            </c:dLbl>
            <c:dLbl>
              <c:idx val="2"/>
              <c:layout>
                <c:manualLayout>
                  <c:x val="-7.1845654274002246E-2"/>
                  <c:y val="-2.3898123975669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F4-4A10-84EE-AB7928D59A36}"/>
                </c:ext>
              </c:extLst>
            </c:dLbl>
            <c:dLbl>
              <c:idx val="4"/>
              <c:layout>
                <c:manualLayout>
                  <c:x val="-3.3601086054798959E-2"/>
                  <c:y val="-4.976658559112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F4-4A10-84EE-AB7928D59A36}"/>
                </c:ext>
              </c:extLst>
            </c:dLbl>
            <c:dLbl>
              <c:idx val="5"/>
              <c:layout>
                <c:manualLayout>
                  <c:x val="-4.1277700750050023E-2"/>
                  <c:y val="-5.5763063415191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4F4-4A10-84EE-AB7928D59A36}"/>
                </c:ext>
              </c:extLst>
            </c:dLbl>
            <c:dLbl>
              <c:idx val="6"/>
              <c:layout>
                <c:manualLayout>
                  <c:x val="-4.9637077652387729E-2"/>
                  <c:y val="-3.8017483611291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F4-4A10-84EE-AB7928D59A36}"/>
                </c:ext>
              </c:extLst>
            </c:dLbl>
            <c:dLbl>
              <c:idx val="7"/>
              <c:layout>
                <c:manualLayout>
                  <c:x val="-3.0528294490383943E-2"/>
                  <c:y val="-7.3411101751775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4F4-4A10-84EE-AB7928D59A36}"/>
                </c:ext>
              </c:extLst>
            </c:dLbl>
            <c:dLbl>
              <c:idx val="8"/>
              <c:layout>
                <c:manualLayout>
                  <c:x val="-3.0529861564658568E-2"/>
                  <c:y val="-3.8114792837019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F4-4A10-84EE-AB7928D59A36}"/>
                </c:ext>
              </c:extLst>
            </c:dLbl>
            <c:dLbl>
              <c:idx val="9"/>
              <c:layout>
                <c:manualLayout>
                  <c:x val="-5.3509197641095151E-2"/>
                  <c:y val="2.9674204531915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4F4-4A10-84EE-AB7928D59A36}"/>
                </c:ext>
              </c:extLst>
            </c:dLbl>
            <c:dLbl>
              <c:idx val="10"/>
              <c:layout>
                <c:manualLayout>
                  <c:x val="-5.6322243172609629E-2"/>
                  <c:y val="-8.0954913415448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F4-4A10-84EE-AB7928D59A36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F4-4A10-84EE-AB7928D59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  <c:pt idx="10">
                  <c:v>104.54636802003341</c:v>
                </c:pt>
                <c:pt idx="11">
                  <c:v>104.24035408276062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4F4-4A10-84EE-AB7928D59A36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2024году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F4-4A10-84EE-AB7928D59A36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F4-4A10-84EE-AB7928D59A36}"/>
                </c:ext>
              </c:extLst>
            </c:dLbl>
            <c:dLbl>
              <c:idx val="2"/>
              <c:layout>
                <c:manualLayout>
                  <c:x val="-9.082883040567695E-3"/>
                  <c:y val="-4.4451969071923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F4-4A10-84EE-AB7928D59A36}"/>
                </c:ext>
              </c:extLst>
            </c:dLbl>
            <c:dLbl>
              <c:idx val="3"/>
              <c:layout>
                <c:manualLayout>
                  <c:x val="-2.8190099128296852E-2"/>
                  <c:y val="-2.8974460624715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F4-4A10-84EE-AB7928D59A36}"/>
                </c:ext>
              </c:extLst>
            </c:dLbl>
            <c:dLbl>
              <c:idx val="4"/>
              <c:layout>
                <c:manualLayout>
                  <c:x val="-1.8975702392825981E-2"/>
                  <c:y val="-4.749386940265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F4-4A10-84EE-AB7928D59A36}"/>
                </c:ext>
              </c:extLst>
            </c:dLbl>
            <c:dLbl>
              <c:idx val="5"/>
              <c:layout>
                <c:manualLayout>
                  <c:x val="-2.5918323606623911E-2"/>
                  <c:y val="3.804070777017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F4-4A10-84EE-AB7928D59A36}"/>
                </c:ext>
              </c:extLst>
            </c:dLbl>
            <c:dLbl>
              <c:idx val="6"/>
              <c:layout>
                <c:manualLayout>
                  <c:x val="3.1689858160489945E-3"/>
                  <c:y val="-2.6847592154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F4-4A10-84EE-AB7928D59A36}"/>
                </c:ext>
              </c:extLst>
            </c:dLbl>
            <c:dLbl>
              <c:idx val="7"/>
              <c:layout>
                <c:manualLayout>
                  <c:x val="-2.8161168526301655E-2"/>
                  <c:y val="-8.2887487543141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F4-4A10-84EE-AB7928D59A36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F4-4A10-84EE-AB7928D59A36}"/>
                </c:ext>
              </c:extLst>
            </c:dLbl>
            <c:dLbl>
              <c:idx val="10"/>
              <c:layout>
                <c:manualLayout>
                  <c:x val="-3.0559756520053608E-2"/>
                  <c:y val="4.6494533845844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4F4-4A10-84EE-AB7928D59A36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4F4-4A10-84EE-AB7928D59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</c:f>
              <c:numCache>
                <c:formatCode>0.0</c:formatCode>
                <c:ptCount val="1"/>
                <c:pt idx="0">
                  <c:v>185.68296688061054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34F4-4A10-84EE-AB7928D59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5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9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0D-4DEA-BCA0-5BD9E98B0D0E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0D-4DEA-BCA0-5BD9E98B0D0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</c:f>
              <c:numCache>
                <c:formatCode>#\ ##0.0</c:formatCode>
                <c:ptCount val="1"/>
                <c:pt idx="0">
                  <c:v>40.379569000000004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D-4DEA-BCA0-5BD9E98B0D0E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5193154036569803E-3"/>
                  <c:y val="0.125582589892947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0D-4DEA-BCA0-5BD9E98B0D0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  <c:pt idx="10">
                  <c:v>62.641480110000003</c:v>
                </c:pt>
                <c:pt idx="11">
                  <c:v>91.320413259999995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0D-4DEA-BCA0-5BD9E98B0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D-4DEA-BCA0-5BD9E98B0D0E}"/>
                </c:ext>
              </c:extLst>
            </c:dLbl>
            <c:dLbl>
              <c:idx val="1"/>
              <c:layout>
                <c:manualLayout>
                  <c:x val="-3.1791734637089383E-2"/>
                  <c:y val="-0.11211949120632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D-4DEA-BCA0-5BD9E98B0D0E}"/>
                </c:ext>
              </c:extLst>
            </c:dLbl>
            <c:dLbl>
              <c:idx val="2"/>
              <c:layout>
                <c:manualLayout>
                  <c:x val="-6.9782156489965136E-2"/>
                  <c:y val="-1.2971864533875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D-4DEA-BCA0-5BD9E98B0D0E}"/>
                </c:ext>
              </c:extLst>
            </c:dLbl>
            <c:dLbl>
              <c:idx val="4"/>
              <c:layout>
                <c:manualLayout>
                  <c:x val="-1.1235397225610441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D-4DEA-BCA0-5BD9E98B0D0E}"/>
                </c:ext>
              </c:extLst>
            </c:dLbl>
            <c:dLbl>
              <c:idx val="5"/>
              <c:layout>
                <c:manualLayout>
                  <c:x val="-3.7876533013168463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D-4DEA-BCA0-5BD9E98B0D0E}"/>
                </c:ext>
              </c:extLst>
            </c:dLbl>
            <c:dLbl>
              <c:idx val="6"/>
              <c:layout>
                <c:manualLayout>
                  <c:x val="-5.5295543931662923E-2"/>
                  <c:y val="-1.5514111371630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D-4DEA-BCA0-5BD9E98B0D0E}"/>
                </c:ext>
              </c:extLst>
            </c:dLbl>
            <c:dLbl>
              <c:idx val="7"/>
              <c:layout>
                <c:manualLayout>
                  <c:x val="-3.1799271398540593E-2"/>
                  <c:y val="-6.63590481267344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0D-4DEA-BCA0-5BD9E98B0D0E}"/>
                </c:ext>
              </c:extLst>
            </c:dLbl>
            <c:dLbl>
              <c:idx val="8"/>
              <c:layout>
                <c:manualLayout>
                  <c:x val="-2.5722009783912786E-2"/>
                  <c:y val="-3.3309839235916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D-4DEA-BCA0-5BD9E98B0D0E}"/>
                </c:ext>
              </c:extLst>
            </c:dLbl>
            <c:dLbl>
              <c:idx val="9"/>
              <c:layout>
                <c:manualLayout>
                  <c:x val="-5.0031056242424467E-2"/>
                  <c:y val="2.0077344356942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0D-4DEA-BCA0-5BD9E98B0D0E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D-4DEA-BCA0-5BD9E98B0D0E}"/>
                </c:ext>
              </c:extLst>
            </c:dLbl>
            <c:dLbl>
              <c:idx val="11"/>
              <c:layout>
                <c:manualLayout>
                  <c:x val="-4.2434479224139572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C0D-4DEA-BCA0-5BD9E98B0D0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  <c:pt idx="10">
                  <c:v>114.64916070280286</c:v>
                </c:pt>
                <c:pt idx="11">
                  <c:v>96.17323478660883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C0D-4DEA-BCA0-5BD9E98B0D0E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2024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C0D-4DEA-BCA0-5BD9E98B0D0E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C0D-4DEA-BCA0-5BD9E98B0D0E}"/>
                </c:ext>
              </c:extLst>
            </c:dLbl>
            <c:dLbl>
              <c:idx val="2"/>
              <c:layout>
                <c:manualLayout>
                  <c:x val="-2.5722009783912703E-2"/>
                  <c:y val="-7.1443541802244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C0D-4DEA-BCA0-5BD9E98B0D0E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C0D-4DEA-BCA0-5BD9E98B0D0E}"/>
                </c:ext>
              </c:extLst>
            </c:dLbl>
            <c:dLbl>
              <c:idx val="6"/>
              <c:layout>
                <c:manualLayout>
                  <c:x val="-1.0528855747342985E-2"/>
                  <c:y val="-1.8056358209385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C0D-4DEA-BCA0-5BD9E98B0D0E}"/>
                </c:ext>
              </c:extLst>
            </c:dLbl>
            <c:dLbl>
              <c:idx val="7"/>
              <c:layout>
                <c:manualLayout>
                  <c:x val="-3.1799271398540593E-2"/>
                  <c:y val="-5.1105567100203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C0D-4DEA-BCA0-5BD9E98B0D0E}"/>
                </c:ext>
              </c:extLst>
            </c:dLbl>
            <c:dLbl>
              <c:idx val="9"/>
              <c:layout>
                <c:manualLayout>
                  <c:x val="-1.2048171150999964E-2"/>
                  <c:y val="-3.5852086073671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C0D-4DEA-BCA0-5BD9E98B0D0E}"/>
                </c:ext>
              </c:extLst>
            </c:dLbl>
            <c:dLbl>
              <c:idx val="10"/>
              <c:layout>
                <c:manualLayout>
                  <c:x val="-7.4902249400289125E-3"/>
                  <c:y val="1.4992850681432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C0D-4DEA-BCA0-5BD9E98B0D0E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C0D-4DEA-BCA0-5BD9E98B0D0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</c:f>
              <c:numCache>
                <c:formatCode>0.0</c:formatCode>
                <c:ptCount val="1"/>
                <c:pt idx="0">
                  <c:v>149.94685333652393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4C0D-4DEA-BCA0-5BD9E98B0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3272544992483135"/>
          <c:y val="0.21522823354407697"/>
          <c:w val="0.75220392932376334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225.89016650085409</c:v>
                </c:pt>
                <c:pt idx="1">
                  <c:v>287.03144275570446</c:v>
                </c:pt>
                <c:pt idx="2">
                  <c:v>542.04522021184528</c:v>
                </c:pt>
                <c:pt idx="3">
                  <c:v>1506.9348715642957</c:v>
                </c:pt>
                <c:pt idx="4">
                  <c:v>183.28051485701826</c:v>
                </c:pt>
                <c:pt idx="5">
                  <c:v>140.83313031850747</c:v>
                </c:pt>
                <c:pt idx="6">
                  <c:v>4877.1441973130668</c:v>
                </c:pt>
                <c:pt idx="7">
                  <c:v>640.2336621917168</c:v>
                </c:pt>
                <c:pt idx="8">
                  <c:v>441.50533753094328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C9-4B66-BBAD-9C10AF95B2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1451847759982302"/>
          <c:y val="4.523618013649215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9468541106589763E-2"/>
          <c:y val="0.26789338638627352"/>
          <c:w val="0.34213573589898622"/>
          <c:h val="0.6814841870893287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25.021856870000004</c:v>
                </c:pt>
                <c:pt idx="1">
                  <c:v>22.623358890000002</c:v>
                </c:pt>
                <c:pt idx="2">
                  <c:v>119.22357409999999</c:v>
                </c:pt>
                <c:pt idx="3" formatCode="0.0">
                  <c:v>11.599681389999997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7-40EC-8C61-0C6DCCBF7F8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23202721110111"/>
          <c:y val="0.44220907987601982"/>
          <c:w val="0.36748333242024916"/>
          <c:h val="0.462666713295227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16571377653421202"/>
          <c:y val="0.1073623208684600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829280431904228"/>
          <c:y val="0.27836778955469271"/>
          <c:w val="0.39080998103286685"/>
          <c:h val="0.6596827229160108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18.41797</c:v>
                </c:pt>
                <c:pt idx="1">
                  <c:v>13.217165000000001</c:v>
                </c:pt>
                <c:pt idx="2">
                  <c:v>2.5938639999999995</c:v>
                </c:pt>
                <c:pt idx="3">
                  <c:v>98.266280030000004</c:v>
                </c:pt>
                <c:pt idx="4" formatCode="0.0">
                  <c:v>6.2505699999999988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74-4EF5-9F81-F2C099950AD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181447059455396"/>
          <c:y val="0.33297332120660905"/>
          <c:w val="0.37502614176252563"/>
          <c:h val="0.5206416669581744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1,4 %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2,9%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3,2%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муниципального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66,5%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4,6%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122,8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2024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 dirty="0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2856142648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3 244,1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2 143,2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3 802,3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891710615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2 612,5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59480" y="6400426"/>
            <a:ext cx="339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260005"/>
              </p:ext>
            </p:extLst>
          </p:nvPr>
        </p:nvGraphicFramePr>
        <p:xfrm>
          <a:off x="4316973" y="8043289"/>
          <a:ext cx="2207307" cy="52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01.01.2024г.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01.02.2024г.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688688"/>
              </p:ext>
            </p:extLst>
          </p:nvPr>
        </p:nvGraphicFramePr>
        <p:xfrm>
          <a:off x="-9407" y="5807716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687098"/>
              </p:ext>
            </p:extLst>
          </p:nvPr>
        </p:nvGraphicFramePr>
        <p:xfrm>
          <a:off x="-1" y="1105382"/>
          <a:ext cx="6858001" cy="369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0448337"/>
              </p:ext>
            </p:extLst>
          </p:nvPr>
        </p:nvGraphicFramePr>
        <p:xfrm>
          <a:off x="-1" y="5090984"/>
          <a:ext cx="6857281" cy="405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84815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21510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051115"/>
              </p:ext>
            </p:extLst>
          </p:nvPr>
        </p:nvGraphicFramePr>
        <p:xfrm>
          <a:off x="26639" y="709681"/>
          <a:ext cx="6830641" cy="2604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978878"/>
              </p:ext>
            </p:extLst>
          </p:nvPr>
        </p:nvGraphicFramePr>
        <p:xfrm>
          <a:off x="-22362" y="3065429"/>
          <a:ext cx="6151313" cy="3088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44620" y="4695873"/>
            <a:ext cx="9428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178,5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+mj-lt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.</a:t>
            </a:r>
            <a:endParaRPr lang="ru-RU" sz="1200" b="0" strike="noStrike" spc="-1" dirty="0">
              <a:latin typeface="+mj-lt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674699"/>
              </p:ext>
            </p:extLst>
          </p:nvPr>
        </p:nvGraphicFramePr>
        <p:xfrm>
          <a:off x="-249824" y="5820368"/>
          <a:ext cx="5790543" cy="343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169727" y="7620174"/>
            <a:ext cx="89262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</a:rPr>
              <a:t>138,7</a:t>
            </a:r>
          </a:p>
          <a:p>
            <a:pPr algn="ctr">
              <a:lnSpc>
                <a:spcPct val="100000"/>
              </a:lnSpc>
            </a:pPr>
            <a:r>
              <a:rPr lang="ru-RU" sz="1200" b="1" dirty="0"/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ea typeface="DejaVu Sans"/>
              </a:rPr>
              <a:t>.</a:t>
            </a:r>
            <a:endParaRPr lang="ru-RU" sz="1200" b="0" strike="noStrike" spc="-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948411439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2024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2024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2024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257453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2024 года муниципальные программы Новокубанского района исполнены в сумме 109,9 млн. руб., что составляет 3,1%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771738"/>
              </p:ext>
            </p:extLst>
          </p:nvPr>
        </p:nvGraphicFramePr>
        <p:xfrm>
          <a:off x="390293" y="1298881"/>
          <a:ext cx="6206709" cy="6287016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2024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8263</TotalTime>
  <Words>640</Words>
  <Application>Microsoft Office PowerPoint</Application>
  <PresentationFormat>Экран (4:3)</PresentationFormat>
  <Paragraphs>261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992</cp:revision>
  <cp:lastPrinted>2021-06-28T07:36:31Z</cp:lastPrinted>
  <dcterms:modified xsi:type="dcterms:W3CDTF">2024-05-15T14:05:59Z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