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75" d="100"/>
          <a:sy n="75" d="100"/>
        </p:scale>
        <p:origin x="2578" y="-691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31.12.22\&#1050;&#1088;&#1072;&#1089;&#1086;&#1090;&#1072;%202022%20-%2012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31.12.22\&#1050;&#1088;&#1072;&#1089;&#1086;&#1090;&#1072;%202022%20-%2012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31.12.22\&#1050;&#1088;&#1072;&#1089;&#1086;&#1090;&#1072;%202022%20-%201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31.12.22\&#1050;&#1088;&#1072;&#1089;&#1086;&#1090;&#1072;%202022%20-%201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31.12.22\&#1050;&#1088;&#1072;&#1089;&#1086;&#1090;&#1072;%202022%20-%201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31.12.22\&#1050;&#1088;&#1072;&#1089;&#1086;&#1090;&#1072;%202022%20-%201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МУНИЦИПАЛЬНЫЙ ДОЛГ</a:t>
            </a:r>
            <a:r>
              <a:rPr lang="ru-RU" sz="1200" baseline="0" dirty="0"/>
              <a:t> КОНСОЛИДИРОВАННОГО БЮДЖЕТА НОВОКУБАНСКОГО РАЙОНА</a:t>
            </a:r>
            <a:endParaRPr lang="ru-RU" sz="1200" dirty="0"/>
          </a:p>
        </c:rich>
      </c:tx>
      <c:layout>
        <c:manualLayout>
          <c:xMode val="edge"/>
          <c:yMode val="edge"/>
          <c:x val="0.22604855643044619"/>
          <c:y val="0.153752549904608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7433552055993008"/>
          <c:y val="0.55171711230546272"/>
          <c:w val="0.59510892388451442"/>
          <c:h val="0.401435984154141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01.01.2023г.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  <c:pt idx="3">
                  <c:v>33.9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C-4D18-85CC-8877B5050C25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01.01.2023г.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9C-4D18-85CC-8877B5050C25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01.01.2023г.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9C-4D18-85CC-8877B5050C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4360813527049239"/>
          <c:w val="0.85283070866141741"/>
          <c:h val="0.166123559311684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9728713558537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E-4114-9E7A-007F74A2FBA1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1"/>
              <c:layout>
                <c:manualLayout>
                  <c:x val="0"/>
                  <c:y val="0.1603461150140927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AE-4114-9E7A-007F74A2FBA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AE-4114-9E7A-007F74A2F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AE-4114-9E7A-007F74A2FBA1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AE-4114-9E7A-007F74A2FBA1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AE-4114-9E7A-007F74A2FBA1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AE-4114-9E7A-007F74A2FBA1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AE-4114-9E7A-007F74A2FBA1}"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AE-4114-9E7A-007F74A2FBA1}"/>
                </c:ext>
              </c:extLst>
            </c:dLbl>
            <c:dLbl>
              <c:idx val="9"/>
              <c:layout>
                <c:manualLayout>
                  <c:x val="-3.3607378513220029E-2"/>
                  <c:y val="2.9674197155009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AE-4114-9E7A-007F74A2FBA1}"/>
                </c:ext>
              </c:extLst>
            </c:dLbl>
            <c:dLbl>
              <c:idx val="10"/>
              <c:layout>
                <c:manualLayout>
                  <c:x val="-3.2074894312890796E-2"/>
                  <c:y val="5.6657607669237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AE-4114-9E7A-007F74A2FBA1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AE-4114-9E7A-007F74A2F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EAE-4114-9E7A-007F74A2FBA1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AE-4114-9E7A-007F74A2FBA1}"/>
                </c:ext>
              </c:extLst>
            </c:dLbl>
            <c:dLbl>
              <c:idx val="1"/>
              <c:layout>
                <c:manualLayout>
                  <c:x val="-1.7462717796775218E-2"/>
                  <c:y val="6.5652077840647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AE-4114-9E7A-007F74A2FBA1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AE-4114-9E7A-007F74A2FBA1}"/>
                </c:ext>
              </c:extLst>
            </c:dLbl>
            <c:dLbl>
              <c:idx val="3"/>
              <c:layout>
                <c:manualLayout>
                  <c:x val="-2.8190107199079835E-2"/>
                  <c:y val="5.066129422163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AE-4114-9E7A-007F74A2FBA1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AE-4114-9E7A-007F74A2FBA1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AE-4114-9E7A-007F74A2FBA1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AE-4114-9E7A-007F74A2F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EAE-4114-9E7A-007F74A2F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8819452668561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0E-4A9B-8C4E-965D11BAC85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0E-4A9B-8C4E-965D11BAC859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0E-4A9B-8C4E-965D11BAC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0E-4A9B-8C4E-965D11BAC859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0E-4A9B-8C4E-965D11BAC859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0E-4A9B-8C4E-965D11BAC859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0E-4A9B-8C4E-965D11BAC859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0E-4A9B-8C4E-965D11BAC859}"/>
                </c:ext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0E-4A9B-8C4E-965D11BAC85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30E-4A9B-8C4E-965D11BAC859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0E-4A9B-8C4E-965D11BAC859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0E-4A9B-8C4E-965D11BAC859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0E-4A9B-8C4E-965D11BAC859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0E-4A9B-8C4E-965D11BAC85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30E-4A9B-8C4E-965D11BAC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</a:t>
            </a:r>
            <a:r>
              <a:rPr lang="ru-RU" baseline="0" dirty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6954728102701985"/>
          <c:y val="2.6302209627230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117856872605198"/>
          <c:y val="0.31095906562884557"/>
          <c:w val="0.36862673767561421"/>
          <c:h val="0.68904091857533145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573.31430771999987</c:v>
                </c:pt>
                <c:pt idx="1">
                  <c:v>164.27230752999998</c:v>
                </c:pt>
                <c:pt idx="2">
                  <c:v>88.826315059999999</c:v>
                </c:pt>
                <c:pt idx="3">
                  <c:v>70.074384250000008</c:v>
                </c:pt>
                <c:pt idx="4">
                  <c:v>72.436451330000011</c:v>
                </c:pt>
                <c:pt idx="5">
                  <c:v>1914.8182801800001</c:v>
                </c:pt>
                <c:pt idx="6" formatCode="0.0">
                  <c:v>71.356906219999999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D-4DB4-8FC2-11D9201743A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42584630624553"/>
          <c:y val="0.29851484408603041"/>
          <c:w val="0.36910113712190523"/>
          <c:h val="0.614299545468887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8656697470484648"/>
          <c:y val="0.20296914969561164"/>
          <c:w val="0.34852935910915234"/>
          <c:h val="0.6635117566281307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429.6977</c:v>
                </c:pt>
                <c:pt idx="1">
                  <c:v>139.6746</c:v>
                </c:pt>
                <c:pt idx="2">
                  <c:v>41.737000000000002</c:v>
                </c:pt>
                <c:pt idx="3">
                  <c:v>1758.3870943900001</c:v>
                </c:pt>
                <c:pt idx="4" formatCode="0.0">
                  <c:v>47.487099999999998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2-4440-BF46-1264684104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209483322645854"/>
          <c:y val="0.25950872761704574"/>
          <c:w val="0.35136940819561674"/>
          <c:h val="0.490426515497035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784695873149709"/>
          <c:y val="0.21522823354407697"/>
          <c:w val="0.75406888233089742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109.64401229590879</c:v>
                </c:pt>
                <c:pt idx="1">
                  <c:v>107.71879058859433</c:v>
                </c:pt>
                <c:pt idx="2">
                  <c:v>61.843647765900123</c:v>
                </c:pt>
                <c:pt idx="3">
                  <c:v>132.805761478184</c:v>
                </c:pt>
                <c:pt idx="4">
                  <c:v>121.75057357314785</c:v>
                </c:pt>
                <c:pt idx="5">
                  <c:v>102.11898918327363</c:v>
                </c:pt>
                <c:pt idx="6">
                  <c:v>110.08978271417426</c:v>
                </c:pt>
                <c:pt idx="7">
                  <c:v>113.98129431097517</c:v>
                </c:pt>
                <c:pt idx="8">
                  <c:v>110.55939663517371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4-44D3-A19B-7C6D70BD2A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4,9%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4,0%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1,3%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59,9%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2 925,3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2733047813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12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1 990,4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2 925,4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2060281096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12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2 426,6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2 417,0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1 827,0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1 758,4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2 375,5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20994"/>
              </p:ext>
            </p:extLst>
          </p:nvPr>
        </p:nvGraphicFramePr>
        <p:xfrm>
          <a:off x="4114530" y="7699320"/>
          <a:ext cx="2518820" cy="1219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198408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0979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</a:t>
                      </a:r>
                      <a:r>
                        <a:rPr lang="en-US" sz="1000" b="0" dirty="0"/>
                        <a:t>01</a:t>
                      </a:r>
                      <a:r>
                        <a:rPr lang="ru-RU" sz="1000" b="0" dirty="0"/>
                        <a:t>.202</a:t>
                      </a:r>
                      <a:r>
                        <a:rPr lang="en-US" sz="1000" b="0" dirty="0"/>
                        <a:t>3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33114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072452"/>
              </p:ext>
            </p:extLst>
          </p:nvPr>
        </p:nvGraphicFramePr>
        <p:xfrm>
          <a:off x="-566540" y="5933356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645973"/>
              </p:ext>
            </p:extLst>
          </p:nvPr>
        </p:nvGraphicFramePr>
        <p:xfrm>
          <a:off x="0" y="1056640"/>
          <a:ext cx="6857280" cy="380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957158"/>
              </p:ext>
            </p:extLst>
          </p:nvPr>
        </p:nvGraphicFramePr>
        <p:xfrm>
          <a:off x="0" y="5090160"/>
          <a:ext cx="6857280" cy="405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5740" y="380151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2321927708"/>
              </p:ext>
            </p:extLst>
          </p:nvPr>
        </p:nvGraphicFramePr>
        <p:xfrm>
          <a:off x="5473080" y="4036013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573,3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1 914,8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1197145230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1 758,4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936058"/>
              </p:ext>
            </p:extLst>
          </p:nvPr>
        </p:nvGraphicFramePr>
        <p:xfrm>
          <a:off x="-314960" y="3119120"/>
          <a:ext cx="5814680" cy="312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19046" y="4926048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2 955,1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973133"/>
              </p:ext>
            </p:extLst>
          </p:nvPr>
        </p:nvGraphicFramePr>
        <p:xfrm>
          <a:off x="-568520" y="6185131"/>
          <a:ext cx="6144260" cy="322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34520" y="764776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2 417,0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427488"/>
              </p:ext>
            </p:extLst>
          </p:nvPr>
        </p:nvGraphicFramePr>
        <p:xfrm>
          <a:off x="26640" y="732021"/>
          <a:ext cx="6831360" cy="250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25560127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декабрь 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3 083,7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1 829,8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69134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декабрь 2022 года муниципальные программы Новокубанского района исполнены в сумме 2 695,2 млн. руб., что составляет 94,9%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9811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декабрь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7433</TotalTime>
  <Words>705</Words>
  <Application>Microsoft Office PowerPoint</Application>
  <PresentationFormat>Экран (4:3)</PresentationFormat>
  <Paragraphs>298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841</cp:revision>
  <cp:lastPrinted>2021-06-28T07:36:31Z</cp:lastPrinted>
  <dcterms:modified xsi:type="dcterms:W3CDTF">2023-02-10T09:40:47Z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