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75" d="100"/>
          <a:sy n="75" d="100"/>
        </p:scale>
        <p:origin x="2578" y="-691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&#1053;&#1072;%2031.12.22\&#1050;&#1088;&#1072;&#1089;&#1086;&#1090;&#1072;%202022%20-%201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 dirty="0"/>
              <a:t>МУНИЦИПАЛЬНЫЙ ДОЛГ</a:t>
            </a:r>
            <a:r>
              <a:rPr lang="ru-RU" sz="1200" baseline="0" dirty="0"/>
              <a:t> КОНСОЛИДИРОВАННОГО БЮДЖЕТА НОВОКУБАНСКОГО РАЙОНА</a:t>
            </a:r>
            <a:endParaRPr lang="ru-RU" sz="1200" dirty="0"/>
          </a:p>
        </c:rich>
      </c:tx>
      <c:layout>
        <c:manualLayout>
          <c:xMode val="edge"/>
          <c:yMode val="edge"/>
          <c:x val="0.22604855643044619"/>
          <c:y val="0.1537525499046083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7433552055993008"/>
          <c:y val="0.55171711230546272"/>
          <c:w val="0.59510892388451442"/>
          <c:h val="0.4014359841541419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01.01.2023г.</c:v>
                </c:pt>
              </c:strCache>
            </c:strRef>
          </c:cat>
          <c:val>
            <c:numRef>
              <c:f>'Осн параметры'!$B$4:$B$8</c:f>
              <c:numCache>
                <c:formatCode>#\ ##0.0</c:formatCode>
                <c:ptCount val="5"/>
                <c:pt idx="0">
                  <c:v>26.6</c:v>
                </c:pt>
                <c:pt idx="1">
                  <c:v>9.9</c:v>
                </c:pt>
                <c:pt idx="2">
                  <c:v>12.109107679999999</c:v>
                </c:pt>
                <c:pt idx="3">
                  <c:v>33.9</c:v>
                </c:pt>
                <c:pt idx="4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9C-4D18-85CC-8877B5050C25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01.01.2023г.</c:v>
                </c:pt>
              </c:strCache>
            </c:strRef>
          </c:cat>
          <c:val>
            <c:numRef>
              <c:f>'Осн параметры'!$C$4:$C$8</c:f>
              <c:numCache>
                <c:formatCode>#\ ##0.0</c:formatCode>
                <c:ptCount val="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9C-4D18-85CC-8877B5050C25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параметры'!$A$4:$A$8</c:f>
              <c:strCache>
                <c:ptCount val="5"/>
                <c:pt idx="0">
                  <c:v>на 01.01.2022г.</c:v>
                </c:pt>
                <c:pt idx="1">
                  <c:v>на 01.04.2022г.</c:v>
                </c:pt>
                <c:pt idx="2">
                  <c:v>на 01.07.2022г.</c:v>
                </c:pt>
                <c:pt idx="3">
                  <c:v>на 01.10.2022г.</c:v>
                </c:pt>
                <c:pt idx="4">
                  <c:v>на 01.01.2023г.</c:v>
                </c:pt>
              </c:strCache>
            </c:strRef>
          </c:cat>
          <c:val>
            <c:numRef>
              <c:f>'Осн параметры'!$D$4:$D$7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9C-4D18-85CC-8877B5050C2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34360813527049239"/>
          <c:w val="0.85283070866141741"/>
          <c:h val="0.166123559311684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9728713558537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AE-4114-9E7A-007F74A2FBA1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1"/>
              <c:layout>
                <c:manualLayout>
                  <c:x val="0"/>
                  <c:y val="0.1603461150140927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AE-4114-9E7A-007F74A2FBA1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90.839159199999983</c:v>
                </c:pt>
                <c:pt idx="4">
                  <c:v>49.076353040000001</c:v>
                </c:pt>
                <c:pt idx="5">
                  <c:v>55.523665620000003</c:v>
                </c:pt>
                <c:pt idx="6">
                  <c:v>77.136216869999998</c:v>
                </c:pt>
                <c:pt idx="7">
                  <c:v>62.855071719999984</c:v>
                </c:pt>
                <c:pt idx="8">
                  <c:v>65.700933479999975</c:v>
                </c:pt>
                <c:pt idx="9">
                  <c:v>111.60705233000002</c:v>
                </c:pt>
                <c:pt idx="10">
                  <c:v>98.722860939999975</c:v>
                </c:pt>
                <c:pt idx="11">
                  <c:v>112.5011861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AE-4114-9E7A-007F74A2F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AE-4114-9E7A-007F74A2FBA1}"/>
                </c:ext>
              </c:extLst>
            </c:dLbl>
            <c:dLbl>
              <c:idx val="4"/>
              <c:layout>
                <c:manualLayout>
                  <c:x val="-2.7477441711903163E-2"/>
                  <c:y val="4.16668240502216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AE-4114-9E7A-007F74A2FBA1}"/>
                </c:ext>
              </c:extLst>
            </c:dLbl>
            <c:dLbl>
              <c:idx val="5"/>
              <c:layout>
                <c:manualLayout>
                  <c:x val="-4.8932220516512338E-2"/>
                  <c:y val="3.56705106026153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AE-4114-9E7A-007F74A2FBA1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AE-4114-9E7A-007F74A2FBA1}"/>
                </c:ext>
              </c:extLst>
            </c:dLbl>
            <c:dLbl>
              <c:idx val="7"/>
              <c:layout>
                <c:manualLayout>
                  <c:x val="-1.675005230959849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AE-4114-9E7A-007F74A2FBA1}"/>
                </c:ext>
              </c:extLst>
            </c:dLbl>
            <c:dLbl>
              <c:idx val="8"/>
              <c:layout>
                <c:manualLayout>
                  <c:x val="-1.8282536509927724E-2"/>
                  <c:y val="3.26723538788120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EAE-4114-9E7A-007F74A2FBA1}"/>
                </c:ext>
              </c:extLst>
            </c:dLbl>
            <c:dLbl>
              <c:idx val="9"/>
              <c:layout>
                <c:manualLayout>
                  <c:x val="-3.3607378513220029E-2"/>
                  <c:y val="2.96741971550090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EAE-4114-9E7A-007F74A2FBA1}"/>
                </c:ext>
              </c:extLst>
            </c:dLbl>
            <c:dLbl>
              <c:idx val="10"/>
              <c:layout>
                <c:manualLayout>
                  <c:x val="-3.2074894312890796E-2"/>
                  <c:y val="5.66576076692376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AE-4114-9E7A-007F74A2FBA1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AE-4114-9E7A-007F74A2F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155.67036591222842</c:v>
                </c:pt>
                <c:pt idx="4">
                  <c:v>127.75226589593274</c:v>
                </c:pt>
                <c:pt idx="5">
                  <c:v>117.95446551898073</c:v>
                </c:pt>
                <c:pt idx="6">
                  <c:v>51.840455534092811</c:v>
                </c:pt>
                <c:pt idx="7">
                  <c:v>111.5288174238711</c:v>
                </c:pt>
                <c:pt idx="8">
                  <c:v>112.26416018722108</c:v>
                </c:pt>
                <c:pt idx="9">
                  <c:v>119.58232302753926</c:v>
                </c:pt>
                <c:pt idx="10">
                  <c:v>114.97443529412723</c:v>
                </c:pt>
                <c:pt idx="11">
                  <c:v>116.42858353494661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EAE-4114-9E7A-007F74A2FBA1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AE-4114-9E7A-007F74A2FBA1}"/>
                </c:ext>
              </c:extLst>
            </c:dLbl>
            <c:dLbl>
              <c:idx val="1"/>
              <c:layout>
                <c:manualLayout>
                  <c:x val="-1.7462717796775218E-2"/>
                  <c:y val="6.5652077840647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AE-4114-9E7A-007F74A2FBA1}"/>
                </c:ext>
              </c:extLst>
            </c:dLbl>
            <c:dLbl>
              <c:idx val="2"/>
              <c:layout>
                <c:manualLayout>
                  <c:x val="-4.4901787069646744E-3"/>
                  <c:y val="5.6889433645834122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AE-4114-9E7A-007F74A2FBA1}"/>
                </c:ext>
              </c:extLst>
            </c:dLbl>
            <c:dLbl>
              <c:idx val="3"/>
              <c:layout>
                <c:manualLayout>
                  <c:x val="-2.8190107199079835E-2"/>
                  <c:y val="5.06612942216312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AE-4114-9E7A-007F74A2FBA1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AE-4114-9E7A-007F74A2FBA1}"/>
                </c:ext>
              </c:extLst>
            </c:dLbl>
            <c:dLbl>
              <c:idx val="10"/>
              <c:layout>
                <c:manualLayout>
                  <c:x val="-4.7399736316183216E-2"/>
                  <c:y val="-2.42926238734485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AE-4114-9E7A-007F74A2FBA1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AE-4114-9E7A-007F74A2F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FEAE-4114-9E7A-007F74A2F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88194526685614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0E-4A9B-8C4E-965D11BAC85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0E-4A9B-8C4E-965D11BAC859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  <c:pt idx="6">
                  <c:v>49.414679160000006</c:v>
                </c:pt>
                <c:pt idx="7">
                  <c:v>41.192781969999992</c:v>
                </c:pt>
                <c:pt idx="8">
                  <c:v>45.384136739999995</c:v>
                </c:pt>
                <c:pt idx="9">
                  <c:v>50.530919260000005</c:v>
                </c:pt>
                <c:pt idx="10">
                  <c:v>46.773471409999985</c:v>
                </c:pt>
                <c:pt idx="11">
                  <c:v>71.014534359999985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0E-4A9B-8C4E-965D11BAC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2021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0E-4A9B-8C4E-965D11BAC859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30E-4A9B-8C4E-965D11BAC859}"/>
                </c:ext>
              </c:extLst>
            </c:dLbl>
            <c:dLbl>
              <c:idx val="8"/>
              <c:layout>
                <c:manualLayout>
                  <c:x val="-3.1799271398540593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30E-4A9B-8C4E-965D11BAC859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30E-4A9B-8C4E-965D11BAC859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30E-4A9B-8C4E-965D11BAC859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30E-4A9B-8C4E-965D11BAC85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  <c:pt idx="6">
                  <c:v>49.513323762719288</c:v>
                </c:pt>
                <c:pt idx="7">
                  <c:v>111.55395969850434</c:v>
                </c:pt>
                <c:pt idx="8">
                  <c:v>116.06163733375112</c:v>
                </c:pt>
                <c:pt idx="9">
                  <c:v>109.75200204165851</c:v>
                </c:pt>
                <c:pt idx="10">
                  <c:v>120.65724082168627</c:v>
                </c:pt>
                <c:pt idx="11">
                  <c:v>123.69161871724069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230E-4A9B-8C4E-965D11BAC859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2022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30E-4A9B-8C4E-965D11BAC859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30E-4A9B-8C4E-965D11BAC859}"/>
                </c:ext>
              </c:extLst>
            </c:dLbl>
            <c:dLbl>
              <c:idx val="10"/>
              <c:layout>
                <c:manualLayout>
                  <c:x val="-3.483790220585456E-2"/>
                  <c:y val="3.02463317079634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30E-4A9B-8C4E-965D11BAC859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30E-4A9B-8C4E-965D11BAC85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230E-4A9B-8C4E-965D11BAC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</a:t>
            </a:r>
            <a:r>
              <a:rPr lang="ru-RU" baseline="0" dirty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6954728102701985"/>
          <c:y val="2.63022096272300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5117856872605198"/>
          <c:y val="0.31095906562884557"/>
          <c:w val="0.36862673767561421"/>
          <c:h val="0.68904091857533145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573.31430771999987</c:v>
                </c:pt>
                <c:pt idx="1">
                  <c:v>164.27230752999998</c:v>
                </c:pt>
                <c:pt idx="2">
                  <c:v>88.826315059999999</c:v>
                </c:pt>
                <c:pt idx="3">
                  <c:v>70.074384250000008</c:v>
                </c:pt>
                <c:pt idx="4">
                  <c:v>72.436451330000011</c:v>
                </c:pt>
                <c:pt idx="5">
                  <c:v>1914.8182801800001</c:v>
                </c:pt>
                <c:pt idx="6" formatCode="0.0">
                  <c:v>71.356906219999999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7D-4DB4-8FC2-11D9201743A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342584630624553"/>
          <c:y val="0.29851484408603041"/>
          <c:w val="0.36910113712190523"/>
          <c:h val="0.614299545468887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8656697470484648"/>
          <c:y val="0.20296914969561164"/>
          <c:w val="0.34852935910915234"/>
          <c:h val="0.6635117566281307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429.6977</c:v>
                </c:pt>
                <c:pt idx="1">
                  <c:v>139.6746</c:v>
                </c:pt>
                <c:pt idx="2">
                  <c:v>41.737000000000002</c:v>
                </c:pt>
                <c:pt idx="3">
                  <c:v>1758.3870943900001</c:v>
                </c:pt>
                <c:pt idx="4" formatCode="0.0">
                  <c:v>47.487099999999998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A2-4440-BF46-12646841043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3209483322645854"/>
          <c:y val="0.25950872761704574"/>
          <c:w val="0.35136940819561674"/>
          <c:h val="0.490426515497035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1784695873149709"/>
          <c:y val="0.21522823354407697"/>
          <c:w val="0.75406888233089742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109.64401229590879</c:v>
                </c:pt>
                <c:pt idx="1">
                  <c:v>107.71879058859433</c:v>
                </c:pt>
                <c:pt idx="2">
                  <c:v>61.843647765900123</c:v>
                </c:pt>
                <c:pt idx="3">
                  <c:v>132.805761478184</c:v>
                </c:pt>
                <c:pt idx="4">
                  <c:v>121.75057357314785</c:v>
                </c:pt>
                <c:pt idx="5">
                  <c:v>102.11898918327363</c:v>
                </c:pt>
                <c:pt idx="6">
                  <c:v>110.08978271417426</c:v>
                </c:pt>
                <c:pt idx="7">
                  <c:v>113.98129431097517</c:v>
                </c:pt>
                <c:pt idx="8">
                  <c:v>110.55939663517371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34-44D3-A19B-7C6D70BD2AF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0,9 %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4,9%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5,3%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4,0%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1,3%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59,9%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2 925,3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2022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16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3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2733047813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12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2 959,1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2 955,1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1 040,3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1 990,4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1 914,8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3 083,8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2 925,4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206028109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12 мес. 2022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2 426,6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2 417,0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658,6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1 827,0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1 758,4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2 513,6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2 375,5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-87,0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 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534040" y="6371798"/>
            <a:ext cx="3398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  <a:p>
            <a:pPr algn="ctr"/>
            <a:endParaRPr lang="ru-RU" sz="1200" b="1" dirty="0">
              <a:latin typeface="+mj-lt"/>
            </a:endParaRPr>
          </a:p>
        </p:txBody>
      </p:sp>
      <p:graphicFrame>
        <p:nvGraphicFramePr>
          <p:cNvPr id="18" name="Таблица 4">
            <a:extLst>
              <a:ext uri="{FF2B5EF4-FFF2-40B4-BE49-F238E27FC236}">
                <a16:creationId xmlns:a16="http://schemas.microsoft.com/office/drawing/2014/main" id="{BAED167F-1436-468E-84FC-2D6F3C4500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20994"/>
              </p:ext>
            </p:extLst>
          </p:nvPr>
        </p:nvGraphicFramePr>
        <p:xfrm>
          <a:off x="4114530" y="7699320"/>
          <a:ext cx="2518820" cy="1219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336160">
                  <a:extLst>
                    <a:ext uri="{9D8B030D-6E8A-4147-A177-3AD203B41FA5}">
                      <a16:colId xmlns:a16="http://schemas.microsoft.com/office/drawing/2014/main" val="2875423303"/>
                    </a:ext>
                  </a:extLst>
                </a:gridCol>
                <a:gridCol w="1182660">
                  <a:extLst>
                    <a:ext uri="{9D8B030D-6E8A-4147-A177-3AD203B41FA5}">
                      <a16:colId xmlns:a16="http://schemas.microsoft.com/office/drawing/2014/main" val="1639490488"/>
                    </a:ext>
                  </a:extLst>
                </a:gridCol>
              </a:tblGrid>
              <a:tr h="198408">
                <a:tc>
                  <a:txBody>
                    <a:bodyPr/>
                    <a:lstStyle/>
                    <a:p>
                      <a:r>
                        <a:rPr lang="ru-RU" sz="1000" b="0" dirty="0"/>
                        <a:t>на 01.01.2022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428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01.04.2022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945217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01.0</a:t>
                      </a:r>
                      <a:r>
                        <a:rPr lang="en-US" sz="1000" b="0" dirty="0"/>
                        <a:t>7</a:t>
                      </a:r>
                      <a:r>
                        <a:rPr lang="ru-RU" sz="1000" b="0" dirty="0"/>
                        <a:t>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84145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01.10.2022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70979"/>
                  </a:ext>
                </a:extLst>
              </a:tr>
              <a:tr h="198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/>
                        <a:t>На 01.</a:t>
                      </a:r>
                      <a:r>
                        <a:rPr lang="en-US" sz="1000" b="0" dirty="0"/>
                        <a:t>01</a:t>
                      </a:r>
                      <a:r>
                        <a:rPr lang="ru-RU" sz="1000" b="0" dirty="0"/>
                        <a:t>.202</a:t>
                      </a:r>
                      <a:r>
                        <a:rPr lang="en-US" sz="1000" b="0" dirty="0"/>
                        <a:t>3</a:t>
                      </a:r>
                      <a:endParaRPr lang="ru-RU" sz="1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33114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072452"/>
              </p:ext>
            </p:extLst>
          </p:nvPr>
        </p:nvGraphicFramePr>
        <p:xfrm>
          <a:off x="-566540" y="5933356"/>
          <a:ext cx="4572000" cy="32099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645973"/>
              </p:ext>
            </p:extLst>
          </p:nvPr>
        </p:nvGraphicFramePr>
        <p:xfrm>
          <a:off x="0" y="1056640"/>
          <a:ext cx="6857280" cy="380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957158"/>
              </p:ext>
            </p:extLst>
          </p:nvPr>
        </p:nvGraphicFramePr>
        <p:xfrm>
          <a:off x="0" y="5090160"/>
          <a:ext cx="6857280" cy="405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5740" y="380151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75740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8" name="Таблица 1"/>
          <p:cNvGraphicFramePr/>
          <p:nvPr>
            <p:extLst>
              <p:ext uri="{D42A27DB-BD31-4B8C-83A1-F6EECF244321}">
                <p14:modId xmlns:p14="http://schemas.microsoft.com/office/powerpoint/2010/main" val="2321927708"/>
              </p:ext>
            </p:extLst>
          </p:nvPr>
        </p:nvGraphicFramePr>
        <p:xfrm>
          <a:off x="5473080" y="4036013"/>
          <a:ext cx="965160" cy="1952280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573,3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164,3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70,1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6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1 914,8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9" name="Таблица 3"/>
          <p:cNvGraphicFramePr/>
          <p:nvPr>
            <p:extLst>
              <p:ext uri="{D42A27DB-BD31-4B8C-83A1-F6EECF244321}">
                <p14:modId xmlns:p14="http://schemas.microsoft.com/office/powerpoint/2010/main" val="1197145230"/>
              </p:ext>
            </p:extLst>
          </p:nvPr>
        </p:nvGraphicFramePr>
        <p:xfrm>
          <a:off x="5473080" y="7020560"/>
          <a:ext cx="965160" cy="1556599"/>
        </p:xfrm>
        <a:graphic>
          <a:graphicData uri="http://schemas.openxmlformats.org/drawingml/2006/table">
            <a:tbl>
              <a:tblPr/>
              <a:tblGrid>
                <a:gridCol w="965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1439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429,7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80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1 758,4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84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6936058"/>
              </p:ext>
            </p:extLst>
          </p:nvPr>
        </p:nvGraphicFramePr>
        <p:xfrm>
          <a:off x="-314960" y="3119120"/>
          <a:ext cx="5814680" cy="3127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19046" y="4926048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Microsoft YaHei"/>
              </a:rPr>
              <a:t>2 955,1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973133"/>
              </p:ext>
            </p:extLst>
          </p:nvPr>
        </p:nvGraphicFramePr>
        <p:xfrm>
          <a:off x="-568520" y="6185131"/>
          <a:ext cx="6144260" cy="322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34520" y="7647769"/>
            <a:ext cx="80676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2 417,0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427488"/>
              </p:ext>
            </p:extLst>
          </p:nvPr>
        </p:nvGraphicFramePr>
        <p:xfrm>
          <a:off x="26640" y="732021"/>
          <a:ext cx="6831360" cy="250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125560127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2022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-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декабрь  2022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2022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3 083,7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2 925,3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95,5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1 829,8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1 750,9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969134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декабрь 2022 года муниципальные программы Новокубанского района исполнены в сумме 2 695,2 млн. руб., что составляет 94,9%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59811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декабрь 2022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2 695,2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7433</TotalTime>
  <Words>705</Words>
  <Application>Microsoft Office PowerPoint</Application>
  <PresentationFormat>Экран (4:3)</PresentationFormat>
  <Paragraphs>298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841</cp:revision>
  <cp:lastPrinted>2021-06-28T07:36:31Z</cp:lastPrinted>
  <dcterms:modified xsi:type="dcterms:W3CDTF">2023-02-10T09:40:47Z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