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100" d="100"/>
          <a:sy n="100" d="100"/>
        </p:scale>
        <p:origin x="2040" y="-214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2.23\&#1050;&#1088;&#1072;&#1089;&#1086;&#1090;&#1072;%202023%20-%201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2.23\&#1050;&#1088;&#1072;&#1089;&#1086;&#1090;&#1072;%202023%20-%201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2.23\&#1050;&#1088;&#1072;&#1089;&#1086;&#1090;&#1072;%202023%20-%201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2.23\&#1050;&#1088;&#1072;&#1089;&#1086;&#1090;&#1072;%202023%20-%201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2.23\&#1050;&#1088;&#1072;&#1089;&#1086;&#1090;&#1072;%202023%20-%201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2882633420822395"/>
          <c:y val="0.1379266300385928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377996500437448"/>
          <c:y val="0.59919487190350929"/>
          <c:w val="0.58399781277340324"/>
          <c:h val="0.353958224556095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01.12.2023г.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  <c:pt idx="3">
                  <c:v>32.85</c:v>
                </c:pt>
                <c:pt idx="4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66-4B32-9281-991F78D4DF06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01.12.2023г.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66-4B32-9281-991F78D4DF06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01.12.2023г.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66-4B32-9281-991F78D4DF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9140201224846889E-2"/>
          <c:y val="0.38712941490203506"/>
          <c:w val="0.85283070866141741"/>
          <c:h val="0.16612355931168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CD-4592-9BC8-79F4CEE55BA3}"/>
                </c:ext>
              </c:extLst>
            </c:dLbl>
            <c:dLbl>
              <c:idx val="6"/>
              <c:layout>
                <c:manualLayout>
                  <c:x val="0"/>
                  <c:y val="0.284578445551448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1CD-4592-9BC8-79F4CEE55BA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конс'!$B$2:$L$2</c:f>
              <c:numCache>
                <c:formatCode>#\ ##0.0</c:formatCode>
                <c:ptCount val="11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  <c:pt idx="10">
                  <c:v>119.27633099000002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D-4592-9BC8-79F4CEE55BA3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CD-4592-9BC8-79F4CEE55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8844798454734028E-2"/>
                  <c:y val="4.9895548770689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CD-4592-9BC8-79F4CEE55BA3}"/>
                </c:ext>
              </c:extLst>
            </c:dLbl>
            <c:dLbl>
              <c:idx val="1"/>
              <c:layout>
                <c:manualLayout>
                  <c:x val="-3.7380543715147749E-2"/>
                  <c:y val="-5.35714285714285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1CD-4592-9BC8-79F4CEE55BA3}"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CD-4592-9BC8-79F4CEE55BA3}"/>
                </c:ext>
              </c:extLst>
            </c:dLbl>
            <c:dLbl>
              <c:idx val="4"/>
              <c:layout>
                <c:manualLayout>
                  <c:x val="-3.3601086054798959E-2"/>
                  <c:y val="-4.976658559112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CD-4592-9BC8-79F4CEE55BA3}"/>
                </c:ext>
              </c:extLst>
            </c:dLbl>
            <c:dLbl>
              <c:idx val="5"/>
              <c:layout>
                <c:manualLayout>
                  <c:x val="-4.1277700750050023E-2"/>
                  <c:y val="-5.5763063415191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CD-4592-9BC8-79F4CEE55BA3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CD-4592-9BC8-79F4CEE55BA3}"/>
                </c:ext>
              </c:extLst>
            </c:dLbl>
            <c:dLbl>
              <c:idx val="7"/>
              <c:layout>
                <c:manualLayout>
                  <c:x val="-3.7075587640607519E-2"/>
                  <c:y val="4.8872730194439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CD-4592-9BC8-79F4CEE55BA3}"/>
                </c:ext>
              </c:extLst>
            </c:dLbl>
            <c:dLbl>
              <c:idx val="8"/>
              <c:layout>
                <c:manualLayout>
                  <c:x val="-1.6751662364445061E-2"/>
                  <c:y val="4.447031615744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CD-4592-9BC8-79F4CEE55BA3}"/>
                </c:ext>
              </c:extLst>
            </c:dLbl>
            <c:dLbl>
              <c:idx val="9"/>
              <c:layout>
                <c:manualLayout>
                  <c:x val="-4.2792820485373528E-2"/>
                  <c:y val="2.9674204531915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1CD-4592-9BC8-79F4CEE55BA3}"/>
                </c:ext>
              </c:extLst>
            </c:dLbl>
            <c:dLbl>
              <c:idx val="10"/>
              <c:layout>
                <c:manualLayout>
                  <c:x val="-1.8296677055163666E-2"/>
                  <c:y val="-5.2472664584388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CD-4592-9BC8-79F4CEE55BA3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CD-4592-9BC8-79F4CEE55B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1CD-4592-9BC8-79F4CEE55BA3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CD-4592-9BC8-79F4CEE55BA3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CD-4592-9BC8-79F4CEE55BA3}"/>
                </c:ext>
              </c:extLst>
            </c:dLbl>
            <c:dLbl>
              <c:idx val="2"/>
              <c:layout>
                <c:manualLayout>
                  <c:x val="-2.2017363000011236E-2"/>
                  <c:y val="-4.44520327816165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CD-4592-9BC8-79F4CEE55BA3}"/>
                </c:ext>
              </c:extLst>
            </c:dLbl>
            <c:dLbl>
              <c:idx val="3"/>
              <c:layout>
                <c:manualLayout>
                  <c:x val="-2.8190099128296852E-2"/>
                  <c:y val="-2.8974460624715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CD-4592-9BC8-79F4CEE55BA3}"/>
                </c:ext>
              </c:extLst>
            </c:dLbl>
            <c:dLbl>
              <c:idx val="4"/>
              <c:layout>
                <c:manualLayout>
                  <c:x val="-1.8975702392825981E-2"/>
                  <c:y val="-4.749386940265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CD-4592-9BC8-79F4CEE55BA3}"/>
                </c:ext>
              </c:extLst>
            </c:dLbl>
            <c:dLbl>
              <c:idx val="5"/>
              <c:layout>
                <c:manualLayout>
                  <c:x val="-2.5918323606623911E-2"/>
                  <c:y val="3.804070777017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CD-4592-9BC8-79F4CEE55BA3}"/>
                </c:ext>
              </c:extLst>
            </c:dLbl>
            <c:dLbl>
              <c:idx val="6"/>
              <c:layout>
                <c:manualLayout>
                  <c:x val="3.1689858160489945E-3"/>
                  <c:y val="-2.6847592154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CD-4592-9BC8-79F4CEE55BA3}"/>
                </c:ext>
              </c:extLst>
            </c:dLbl>
            <c:dLbl>
              <c:idx val="7"/>
              <c:layout>
                <c:manualLayout>
                  <c:x val="-2.8161168526301655E-2"/>
                  <c:y val="-8.2887487543141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CD-4592-9BC8-79F4CEE55BA3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1CD-4592-9BC8-79F4CEE55BA3}"/>
                </c:ext>
              </c:extLst>
            </c:dLbl>
            <c:dLbl>
              <c:idx val="10"/>
              <c:layout>
                <c:manualLayout>
                  <c:x val="-3.0559756520053608E-2"/>
                  <c:y val="4.6494533845844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1CD-4592-9BC8-79F4CEE55BA3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1CD-4592-9BC8-79F4CEE55B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конс'!$B$5:$L$5</c:f>
              <c:numCache>
                <c:formatCode>0.0</c:formatCode>
                <c:ptCount val="11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  <c:pt idx="10">
                  <c:v>104.54636802003341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41CD-4592-9BC8-79F4CEE55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902650290260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D3-439C-9F5D-BCC7BF269ABA}"/>
                </c:ext>
              </c:extLst>
            </c:dLbl>
            <c:dLbl>
              <c:idx val="2"/>
              <c:layout>
                <c:manualLayout>
                  <c:x val="0"/>
                  <c:y val="8.42848373235113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FD3-439C-9F5D-BCC7BF269ABA}"/>
                </c:ext>
              </c:extLst>
            </c:dLbl>
            <c:dLbl>
              <c:idx val="6"/>
              <c:layout>
                <c:manualLayout>
                  <c:x val="0"/>
                  <c:y val="8.7354205033763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FD3-439C-9F5D-BCC7BF269ABA}"/>
                </c:ext>
              </c:extLst>
            </c:dLbl>
            <c:dLbl>
              <c:idx val="8"/>
              <c:layout>
                <c:manualLayout>
                  <c:x val="0"/>
                  <c:y val="0.2500306936771025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FD3-439C-9F5D-BCC7BF269ABA}"/>
                </c:ext>
              </c:extLst>
            </c:dLbl>
            <c:dLbl>
              <c:idx val="9"/>
              <c:layout>
                <c:manualLayout>
                  <c:x val="0"/>
                  <c:y val="0.2285451197053406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FD3-439C-9F5D-BCC7BF269ABA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D3-439C-9F5D-BCC7BF269AB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район'!$B$2:$L$2</c:f>
              <c:numCache>
                <c:formatCode>#\ ##0.0</c:formatCode>
                <c:ptCount val="11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  <c:pt idx="10">
                  <c:v>62.641480110000003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D3-439C-9F5D-BCC7BF269ABA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D3-439C-9F5D-BCC7BF269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D3-439C-9F5D-BCC7BF269ABA}"/>
                </c:ext>
              </c:extLst>
            </c:dLbl>
            <c:dLbl>
              <c:idx val="2"/>
              <c:layout>
                <c:manualLayout>
                  <c:x val="-9.0095403436859477E-3"/>
                  <c:y val="-1.297186453387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D3-439C-9F5D-BCC7BF269ABA}"/>
                </c:ext>
              </c:extLst>
            </c:dLbl>
            <c:dLbl>
              <c:idx val="3"/>
              <c:layout>
                <c:manualLayout>
                  <c:x val="-3.3681459899930766E-2"/>
                  <c:y val="-5.1411909146715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FD3-439C-9F5D-BCC7BF269ABA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D3-439C-9F5D-BCC7BF269ABA}"/>
                </c:ext>
              </c:extLst>
            </c:dLbl>
            <c:dLbl>
              <c:idx val="8"/>
              <c:layout>
                <c:manualLayout>
                  <c:x val="-1.6606117361970794E-2"/>
                  <c:y val="3.27885785457187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D3-439C-9F5D-BCC7BF269ABA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D3-439C-9F5D-BCC7BF269ABA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D3-439C-9F5D-BCC7BF269ABA}"/>
                </c:ext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D3-439C-9F5D-BCC7BF269AB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FD3-439C-9F5D-BCC7BF269ABA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D3-439C-9F5D-BCC7BF269ABA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FD3-439C-9F5D-BCC7BF269ABA}"/>
                </c:ext>
              </c:extLst>
            </c:dLbl>
            <c:dLbl>
              <c:idx val="2"/>
              <c:layout>
                <c:manualLayout>
                  <c:x val="-2.5722009783912703E-2"/>
                  <c:y val="-7.1443541802244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FD3-439C-9F5D-BCC7BF269ABA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FD3-439C-9F5D-BCC7BF269ABA}"/>
                </c:ext>
              </c:extLst>
            </c:dLbl>
            <c:dLbl>
              <c:idx val="5"/>
              <c:layout>
                <c:manualLayout>
                  <c:x val="-4.8055664947734458E-2"/>
                  <c:y val="-4.2203806015960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FD3-439C-9F5D-BCC7BF269ABA}"/>
                </c:ext>
              </c:extLst>
            </c:dLbl>
            <c:dLbl>
              <c:idx val="6"/>
              <c:layout>
                <c:manualLayout>
                  <c:x val="-1.0528855747342985E-2"/>
                  <c:y val="-1.8056358209385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FD3-439C-9F5D-BCC7BF269ABA}"/>
                </c:ext>
              </c:extLst>
            </c:dLbl>
            <c:dLbl>
              <c:idx val="7"/>
              <c:layout>
                <c:manualLayout>
                  <c:x val="-3.1799271398540593E-2"/>
                  <c:y val="-5.1105567100203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FD3-439C-9F5D-BCC7BF269ABA}"/>
                </c:ext>
              </c:extLst>
            </c:dLbl>
            <c:dLbl>
              <c:idx val="9"/>
              <c:layout>
                <c:manualLayout>
                  <c:x val="-1.2048171150999964E-2"/>
                  <c:y val="-3.5852086073671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FD3-439C-9F5D-BCC7BF269ABA}"/>
                </c:ext>
              </c:extLst>
            </c:dLbl>
            <c:dLbl>
              <c:idx val="10"/>
              <c:layout>
                <c:manualLayout>
                  <c:x val="-7.4902249400289125E-3"/>
                  <c:y val="1.4992850681432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FD3-439C-9F5D-BCC7BF269ABA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FD3-439C-9F5D-BCC7BF269AB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район'!$B$5:$L$5</c:f>
              <c:numCache>
                <c:formatCode>0.0</c:formatCode>
                <c:ptCount val="11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  <c:pt idx="10">
                  <c:v>114.64916070280286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EFD3-439C-9F5D-BCC7BF269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116.49475870729108</c:v>
                </c:pt>
                <c:pt idx="1">
                  <c:v>107.76253522872226</c:v>
                </c:pt>
                <c:pt idx="2">
                  <c:v>104.72943052102988</c:v>
                </c:pt>
                <c:pt idx="3">
                  <c:v>96.466494000545609</c:v>
                </c:pt>
                <c:pt idx="4">
                  <c:v>94.826960252587639</c:v>
                </c:pt>
                <c:pt idx="5">
                  <c:v>100.91635882010299</c:v>
                </c:pt>
                <c:pt idx="6">
                  <c:v>113.27173674350846</c:v>
                </c:pt>
                <c:pt idx="7">
                  <c:v>101.36948828511963</c:v>
                </c:pt>
                <c:pt idx="8">
                  <c:v>110.5002580241984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6-48F0-8A67-491154615C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</a:t>
            </a:r>
            <a:r>
              <a:rPr lang="ru-RU" baseline="0" dirty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8842598608328046"/>
          <c:y val="1.69407251364011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458102628661092"/>
          <c:y val="0.2994416563760654"/>
          <c:w val="0.36913431452852424"/>
          <c:h val="0.7005583436239345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546.64865292000002</c:v>
                </c:pt>
                <c:pt idx="1">
                  <c:v>355.04036741999994</c:v>
                </c:pt>
                <c:pt idx="2">
                  <c:v>1998.31226907</c:v>
                </c:pt>
                <c:pt idx="3" formatCode="0.0">
                  <c:v>118.95624748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48-4486-AEE3-C1422947718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208251024920578"/>
          <c:y val="0.44584220248101586"/>
          <c:w val="0.38455525049200923"/>
          <c:h val="0.46333049987477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494641275487466"/>
          <c:y val="0.21726864778556454"/>
          <c:w val="0.36390789993802786"/>
          <c:h val="0.6846267962938116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409.97610100000003</c:v>
                </c:pt>
                <c:pt idx="1">
                  <c:v>122.52463400000001</c:v>
                </c:pt>
                <c:pt idx="2">
                  <c:v>41.743141999999999</c:v>
                </c:pt>
                <c:pt idx="3">
                  <c:v>1780.42454746</c:v>
                </c:pt>
                <c:pt idx="4" formatCode="0.0">
                  <c:v>88.784950999999992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C9-4450-B5AA-518726A804B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582921439004745"/>
          <c:y val="0.31782708142435551"/>
          <c:w val="0.37129301441752682"/>
          <c:h val="0.5517028029146394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9,1%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муниципального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</a:t>
          </a:r>
          <a:r>
            <a: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</a:t>
          </a: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</a:t>
          </a:r>
          <a:r>
            <a: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</a:t>
          </a: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,6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62437977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3 625,4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3 019,6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1 070,3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2 555,1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1 998,3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3 746,5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2 669,6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792459348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2 995,6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2 444,2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2 305,4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1 780,4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3 791,3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2 896,6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314676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07568"/>
              </p:ext>
            </p:extLst>
          </p:nvPr>
        </p:nvGraphicFramePr>
        <p:xfrm>
          <a:off x="4316973" y="7677745"/>
          <a:ext cx="2207307" cy="1303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4364211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на 01.10.2023г.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3555009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 01.12.2023г.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3745873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26274"/>
              </p:ext>
            </p:extLst>
          </p:nvPr>
        </p:nvGraphicFramePr>
        <p:xfrm>
          <a:off x="-255027" y="5907134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974710"/>
              </p:ext>
            </p:extLst>
          </p:nvPr>
        </p:nvGraphicFramePr>
        <p:xfrm>
          <a:off x="-15841" y="1028700"/>
          <a:ext cx="6873121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122895"/>
              </p:ext>
            </p:extLst>
          </p:nvPr>
        </p:nvGraphicFramePr>
        <p:xfrm>
          <a:off x="-15841" y="5006340"/>
          <a:ext cx="6873841" cy="413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524685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546,6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1 998,3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11281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1 780,4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588719"/>
              </p:ext>
            </p:extLst>
          </p:nvPr>
        </p:nvGraphicFramePr>
        <p:xfrm>
          <a:off x="-1" y="487681"/>
          <a:ext cx="6858001" cy="279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534744"/>
              </p:ext>
            </p:extLst>
          </p:nvPr>
        </p:nvGraphicFramePr>
        <p:xfrm>
          <a:off x="-8535" y="3131820"/>
          <a:ext cx="5702637" cy="2998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43140" y="4816421"/>
            <a:ext cx="9428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3 019,0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+mj-lt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.</a:t>
            </a:r>
            <a:endParaRPr lang="ru-RU" sz="1200" b="0" strike="noStrike" spc="-1" dirty="0">
              <a:latin typeface="+mj-lt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616654"/>
              </p:ext>
            </p:extLst>
          </p:nvPr>
        </p:nvGraphicFramePr>
        <p:xfrm>
          <a:off x="-223072" y="5998054"/>
          <a:ext cx="5917173" cy="3145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68247" y="7533367"/>
            <a:ext cx="89262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</a:rPr>
              <a:t>2 443,5</a:t>
            </a:r>
          </a:p>
          <a:p>
            <a:pPr algn="ctr">
              <a:lnSpc>
                <a:spcPct val="100000"/>
              </a:lnSpc>
            </a:pPr>
            <a:r>
              <a:rPr lang="ru-RU" sz="1200" b="1" dirty="0"/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ea typeface="DejaVu Sans"/>
              </a:rPr>
              <a:t>.</a:t>
            </a:r>
            <a:endParaRPr lang="ru-RU" sz="1200" b="0" strike="noStrike" spc="-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74535923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ноябрь</a:t>
                      </a:r>
                      <a:r>
                        <a:rPr lang="ru-RU" sz="1200" b="1" strike="noStrike" spc="-1" baseline="0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3 791,3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3771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ноябрь 2023 года муниципальные программы Новокубанского района исполнены в сумме 2 684,9 млн. руб., что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составляет 76,6%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90092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 ноябрь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8170</TotalTime>
  <Words>725</Words>
  <Application>Microsoft Office PowerPoint</Application>
  <PresentationFormat>Экран (4:3)</PresentationFormat>
  <Paragraphs>312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971</cp:revision>
  <cp:lastPrinted>2021-06-28T07:36:31Z</cp:lastPrinted>
  <dcterms:modified xsi:type="dcterms:W3CDTF">2023-12-20T08:01:09Z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